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5"/>
  </p:sldMasterIdLst>
  <p:notesMasterIdLst>
    <p:notesMasterId r:id="rId22"/>
  </p:notesMasterIdLst>
  <p:sldIdLst>
    <p:sldId id="2146847406" r:id="rId6"/>
    <p:sldId id="2146847424" r:id="rId7"/>
    <p:sldId id="2146847500" r:id="rId8"/>
    <p:sldId id="2146847419" r:id="rId9"/>
    <p:sldId id="2146847507" r:id="rId10"/>
    <p:sldId id="2146847496" r:id="rId11"/>
    <p:sldId id="2146847508" r:id="rId12"/>
    <p:sldId id="2146847489" r:id="rId13"/>
    <p:sldId id="2146847421" r:id="rId14"/>
    <p:sldId id="2146847498" r:id="rId15"/>
    <p:sldId id="2146847506" r:id="rId16"/>
    <p:sldId id="2146847499" r:id="rId17"/>
    <p:sldId id="2146847490" r:id="rId18"/>
    <p:sldId id="2146847493" r:id="rId19"/>
    <p:sldId id="2146847477" r:id="rId20"/>
    <p:sldId id="21468474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RS congress highlights" id="{964FC794-591E-4BBF-8993-41AAB344435B}">
          <p14:sldIdLst>
            <p14:sldId id="2146847406"/>
            <p14:sldId id="2146847424"/>
            <p14:sldId id="2146847500"/>
            <p14:sldId id="2146847419"/>
            <p14:sldId id="2146847507"/>
            <p14:sldId id="2146847496"/>
            <p14:sldId id="2146847508"/>
            <p14:sldId id="2146847489"/>
            <p14:sldId id="2146847421"/>
            <p14:sldId id="2146847498"/>
            <p14:sldId id="2146847506"/>
            <p14:sldId id="2146847499"/>
            <p14:sldId id="2146847490"/>
            <p14:sldId id="2146847493"/>
            <p14:sldId id="2146847477"/>
            <p14:sldId id="2146847494"/>
          </p14:sldIdLst>
        </p14:section>
      </p14:sectionLst>
    </p:ext>
    <p:ext uri="{EFAFB233-063F-42B5-8137-9DF3F51BA10A}">
      <p15:sldGuideLst xmlns:p15="http://schemas.microsoft.com/office/powerpoint/2012/main">
        <p15:guide id="2" pos="5654" userDrawn="1">
          <p15:clr>
            <a:srgbClr val="A4A3A4"/>
          </p15:clr>
        </p15:guide>
        <p15:guide id="3" orient="horz" pos="4201" userDrawn="1">
          <p15:clr>
            <a:srgbClr val="A4A3A4"/>
          </p15:clr>
        </p15:guide>
        <p15:guide id="4" orient="horz" pos="295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393641-84FB-0C4D-A2D4-DD86B3F66891}" name="Frances Singer" initials="FS" userId="S::frances.singer@heliosmedcomms.com::ff552c37-8562-4bec-9860-6d8d0ea7f927" providerId="AD"/>
  <p188:author id="{D4BDD4AF-5DDA-862B-F95B-DF4CA271B8B1}" name="Victoria Steele" initials="VS" userId="S::Victoria.Steele@heliosmedcomms.com::2a8cd7c8-9d03-4324-815d-855f6c9d13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thany Broughton" initials="BB" lastIdx="13" clrIdx="0">
    <p:extLst>
      <p:ext uri="{19B8F6BF-5375-455C-9EA6-DF929625EA0E}">
        <p15:presenceInfo xmlns:p15="http://schemas.microsoft.com/office/powerpoint/2012/main" userId="S::bethany.broughton@heliosmedcomms.com::c940cebe-c760-4a12-8cf8-27f7f57d0429" providerId="AD"/>
      </p:ext>
    </p:extLst>
  </p:cmAuthor>
  <p:cmAuthor id="2" name="Victoria Steele" initials="VS" lastIdx="144" clrIdx="1">
    <p:extLst>
      <p:ext uri="{19B8F6BF-5375-455C-9EA6-DF929625EA0E}">
        <p15:presenceInfo xmlns:p15="http://schemas.microsoft.com/office/powerpoint/2012/main" userId="S::Victoria.Steele@heliosmedcomms.com::2a8cd7c8-9d03-4324-815d-855f6c9d136e" providerId="AD"/>
      </p:ext>
    </p:extLst>
  </p:cmAuthor>
  <p:cmAuthor id="3" name="Frances Singer" initials="FS" lastIdx="70" clrIdx="2">
    <p:extLst>
      <p:ext uri="{19B8F6BF-5375-455C-9EA6-DF929625EA0E}">
        <p15:presenceInfo xmlns:p15="http://schemas.microsoft.com/office/powerpoint/2012/main" userId="S::frances.singer@heliosmedcomms.com::ff552c37-8562-4bec-9860-6d8d0ea7f927" providerId="AD"/>
      </p:ext>
    </p:extLst>
  </p:cmAuthor>
  <p:cmAuthor id="4" name="Chris Ambrose" initials="CA" lastIdx="1" clrIdx="3">
    <p:extLst>
      <p:ext uri="{19B8F6BF-5375-455C-9EA6-DF929625EA0E}">
        <p15:presenceInfo xmlns:p15="http://schemas.microsoft.com/office/powerpoint/2012/main" userId="Chris Ambrose" providerId="None"/>
      </p:ext>
    </p:extLst>
  </p:cmAuthor>
  <p:cmAuthor id="5" name="Beth Broughton" initials="BB" lastIdx="54" clrIdx="4">
    <p:extLst>
      <p:ext uri="{19B8F6BF-5375-455C-9EA6-DF929625EA0E}">
        <p15:presenceInfo xmlns:p15="http://schemas.microsoft.com/office/powerpoint/2012/main" userId="Beth Broughton" providerId="None"/>
      </p:ext>
    </p:extLst>
  </p:cmAuthor>
  <p:cmAuthor id="6" name="Andrea Smith" initials="AS" lastIdx="71" clrIdx="5">
    <p:extLst>
      <p:ext uri="{19B8F6BF-5375-455C-9EA6-DF929625EA0E}">
        <p15:presenceInfo xmlns:p15="http://schemas.microsoft.com/office/powerpoint/2012/main" userId="S::andrea.smith@heliosmedcomms.com::31ab5eaf-af1b-4887-8737-ef735c894c1e" providerId="AD"/>
      </p:ext>
    </p:extLst>
  </p:cmAuthor>
  <p:cmAuthor id="7" name="Honor Morris" initials="HM" lastIdx="8" clrIdx="6">
    <p:extLst>
      <p:ext uri="{19B8F6BF-5375-455C-9EA6-DF929625EA0E}">
        <p15:presenceInfo xmlns:p15="http://schemas.microsoft.com/office/powerpoint/2012/main" userId="S::Honor.Morris@heliosmedcomms.com::66df3a78-8f32-46eb-bfcd-f8669267c199" providerId="AD"/>
      </p:ext>
    </p:extLst>
  </p:cmAuthor>
  <p:cmAuthor id="8" name="Harriet" initials="HL" lastIdx="55" clrIdx="7">
    <p:extLst>
      <p:ext uri="{19B8F6BF-5375-455C-9EA6-DF929625EA0E}">
        <p15:presenceInfo xmlns:p15="http://schemas.microsoft.com/office/powerpoint/2012/main" userId="Harriet" providerId="None"/>
      </p:ext>
    </p:extLst>
  </p:cmAuthor>
  <p:cmAuthor id="9" name="Clarke, Deborah" initials="CD" lastIdx="5" clrIdx="8">
    <p:extLst>
      <p:ext uri="{19B8F6BF-5375-455C-9EA6-DF929625EA0E}">
        <p15:presenceInfo xmlns:p15="http://schemas.microsoft.com/office/powerpoint/2012/main" userId="S::kmjw807@astrazeneca.net::b46daf70-3b53-4016-9f0c-ed4483be6e73" providerId="AD"/>
      </p:ext>
    </p:extLst>
  </p:cmAuthor>
  <p:cmAuthor id="10" name="Helios Med Comms" initials="HL" lastIdx="1" clrIdx="9">
    <p:extLst>
      <p:ext uri="{19B8F6BF-5375-455C-9EA6-DF929625EA0E}">
        <p15:presenceInfo xmlns:p15="http://schemas.microsoft.com/office/powerpoint/2012/main" userId="Helios Med Comms" providerId="None"/>
      </p:ext>
    </p:extLst>
  </p:cmAuthor>
  <p:cmAuthor id="11" name="Lulu Wareham" initials="LW" lastIdx="34" clrIdx="10">
    <p:extLst>
      <p:ext uri="{19B8F6BF-5375-455C-9EA6-DF929625EA0E}">
        <p15:presenceInfo xmlns:p15="http://schemas.microsoft.com/office/powerpoint/2012/main" userId="S::lulu.wareham@heliosmedcomms.com::ab8c70fa-b307-43a0-ad7e-f780b7fca8c0" providerId="AD"/>
      </p:ext>
    </p:extLst>
  </p:cmAuthor>
  <p:cmAuthor id="12" name="Claire Shewbridge" initials="CS" lastIdx="88" clrIdx="11">
    <p:extLst>
      <p:ext uri="{19B8F6BF-5375-455C-9EA6-DF929625EA0E}">
        <p15:presenceInfo xmlns:p15="http://schemas.microsoft.com/office/powerpoint/2012/main" userId="S::claire.shewbridge@heliosmedcomms.com::cac26be7-42a9-49a5-bcfd-d2504fd5f0aa" providerId="AD"/>
      </p:ext>
    </p:extLst>
  </p:cmAuthor>
  <p:cmAuthor id="13" name="Hannah Ogg" initials="HO" lastIdx="20" clrIdx="12">
    <p:extLst>
      <p:ext uri="{19B8F6BF-5375-455C-9EA6-DF929625EA0E}">
        <p15:presenceInfo xmlns:p15="http://schemas.microsoft.com/office/powerpoint/2012/main" userId="S::hannah.ogg@heliosglobalgroup.com::a1492d7f-a30e-420a-96dd-ce49375f16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3AE"/>
    <a:srgbClr val="F2F2F2"/>
    <a:srgbClr val="28ABE1"/>
    <a:srgbClr val="E8F1F9"/>
    <a:srgbClr val="CDE2F4"/>
    <a:srgbClr val="12172F"/>
    <a:srgbClr val="3C1658"/>
    <a:srgbClr val="F9F9F9"/>
    <a:srgbClr val="C93841"/>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BB1B0-EAE7-415D-82BB-9AC2A4ABBD1E}" v="4" dt="2022-11-18T11:40:52.35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01" autoAdjust="0"/>
  </p:normalViewPr>
  <p:slideViewPr>
    <p:cSldViewPr snapToGrid="0">
      <p:cViewPr varScale="1">
        <p:scale>
          <a:sx n="59" d="100"/>
          <a:sy n="59" d="100"/>
        </p:scale>
        <p:origin x="868" y="60"/>
      </p:cViewPr>
      <p:guideLst>
        <p:guide pos="5654"/>
        <p:guide orient="horz" pos="4201"/>
        <p:guide orient="horz" pos="295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 dyskinetic CBP</c:v>
                </c:pt>
              </c:strCache>
            </c:strRef>
          </c:tx>
          <c:spPr>
            <a:solidFill>
              <a:schemeClr val="bg2"/>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0A4D-4EBA-B87E-F81464D44A45}"/>
              </c:ext>
            </c:extLst>
          </c:dPt>
          <c:errBars>
            <c:errBarType val="both"/>
            <c:errValType val="cust"/>
            <c:noEndCap val="0"/>
            <c:plus>
              <c:numRef>
                <c:f>Sheet1!$C$5:$C$6</c:f>
                <c:numCache>
                  <c:formatCode>General</c:formatCode>
                  <c:ptCount val="2"/>
                  <c:pt idx="0">
                    <c:v>2.04</c:v>
                  </c:pt>
                  <c:pt idx="1">
                    <c:v>4.2300000000000004</c:v>
                  </c:pt>
                </c:numCache>
              </c:numRef>
            </c:plus>
            <c:minus>
              <c:numRef>
                <c:f>Sheet1!$C$5:$C$6</c:f>
                <c:numCache>
                  <c:formatCode>General</c:formatCode>
                  <c:ptCount val="2"/>
                  <c:pt idx="0">
                    <c:v>2.04</c:v>
                  </c:pt>
                  <c:pt idx="1">
                    <c:v>4.2300000000000004</c:v>
                  </c:pt>
                </c:numCache>
              </c:numRef>
            </c:minus>
            <c:spPr>
              <a:noFill/>
              <a:ln w="9525" cap="flat" cmpd="sng" algn="ctr">
                <a:solidFill>
                  <a:schemeClr val="bg1">
                    <a:lumMod val="50000"/>
                  </a:schemeClr>
                </a:solidFill>
                <a:round/>
              </a:ln>
              <a:effectLst/>
            </c:spPr>
          </c:errBars>
          <c:cat>
            <c:strRef>
              <c:f>Sheet1!$A$2:$A$3</c:f>
              <c:strCache>
                <c:ptCount val="2"/>
                <c:pt idx="0">
                  <c:v>Healthy</c:v>
                </c:pt>
                <c:pt idx="1">
                  <c:v>Severe asthma</c:v>
                </c:pt>
              </c:strCache>
            </c:strRef>
          </c:cat>
          <c:val>
            <c:numRef>
              <c:f>Sheet1!$C$2:$C$3</c:f>
              <c:numCache>
                <c:formatCode>General</c:formatCode>
                <c:ptCount val="2"/>
                <c:pt idx="0">
                  <c:v>17.28</c:v>
                </c:pt>
                <c:pt idx="1">
                  <c:v>29.3</c:v>
                </c:pt>
              </c:numCache>
            </c:numRef>
          </c:val>
          <c:extLst>
            <c:ext xmlns:c16="http://schemas.microsoft.com/office/drawing/2014/chart" uri="{C3380CC4-5D6E-409C-BE32-E72D297353CC}">
              <c16:uniqueId val="{00000002-0A4D-4EBA-B87E-F81464D44A45}"/>
            </c:ext>
          </c:extLst>
        </c:ser>
        <c:dLbls>
          <c:showLegendKey val="0"/>
          <c:showVal val="0"/>
          <c:showCatName val="0"/>
          <c:showSerName val="0"/>
          <c:showPercent val="0"/>
          <c:showBubbleSize val="0"/>
        </c:dLbls>
        <c:gapWidth val="50"/>
        <c:overlap val="-100"/>
        <c:axId val="1150413792"/>
        <c:axId val="1150417728"/>
      </c:barChart>
      <c:catAx>
        <c:axId val="1150413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0417728"/>
        <c:crosses val="autoZero"/>
        <c:auto val="1"/>
        <c:lblAlgn val="ctr"/>
        <c:lblOffset val="100"/>
        <c:noMultiLvlLbl val="0"/>
      </c:catAx>
      <c:valAx>
        <c:axId val="115041772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GB" sz="900"/>
                  <a:t>% cells with abnormal ciliary beat pattern</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041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26718164417107"/>
          <c:y val="7.6798474945533768E-2"/>
          <c:w val="0.6752751407873534"/>
          <c:h val="0.68765904139433554"/>
        </c:manualLayout>
      </c:layout>
      <c:barChart>
        <c:barDir val="col"/>
        <c:grouping val="clustered"/>
        <c:varyColors val="0"/>
        <c:ser>
          <c:idx val="0"/>
          <c:order val="0"/>
          <c:tx>
            <c:strRef>
              <c:f>Sheet1!$B$1</c:f>
              <c:strCache>
                <c:ptCount val="1"/>
                <c:pt idx="0">
                  <c:v>CBF</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3B45-4570-8268-F67A885C82F7}"/>
              </c:ext>
            </c:extLst>
          </c:dPt>
          <c:errBars>
            <c:errBarType val="both"/>
            <c:errValType val="cust"/>
            <c:noEndCap val="0"/>
            <c:plus>
              <c:numRef>
                <c:f>Sheet1!$B$5:$B$6</c:f>
                <c:numCache>
                  <c:formatCode>General</c:formatCode>
                  <c:ptCount val="2"/>
                  <c:pt idx="0">
                    <c:v>0.57999999999999996</c:v>
                  </c:pt>
                  <c:pt idx="1">
                    <c:v>0.67</c:v>
                  </c:pt>
                </c:numCache>
              </c:numRef>
            </c:plus>
            <c:minus>
              <c:numRef>
                <c:f>Sheet1!$B$5:$B$6</c:f>
                <c:numCache>
                  <c:formatCode>General</c:formatCode>
                  <c:ptCount val="2"/>
                  <c:pt idx="0">
                    <c:v>0.57999999999999996</c:v>
                  </c:pt>
                  <c:pt idx="1">
                    <c:v>0.67</c:v>
                  </c:pt>
                </c:numCache>
              </c:numRef>
            </c:minus>
            <c:spPr>
              <a:noFill/>
              <a:ln w="9525" cap="flat" cmpd="sng" algn="ctr">
                <a:solidFill>
                  <a:schemeClr val="bg1">
                    <a:lumMod val="50000"/>
                  </a:schemeClr>
                </a:solidFill>
                <a:round/>
              </a:ln>
              <a:effectLst/>
            </c:spPr>
          </c:errBars>
          <c:cat>
            <c:strRef>
              <c:f>Sheet1!$A$2:$A$3</c:f>
              <c:strCache>
                <c:ptCount val="2"/>
                <c:pt idx="0">
                  <c:v>Healthy</c:v>
                </c:pt>
                <c:pt idx="1">
                  <c:v>Severe asthma</c:v>
                </c:pt>
              </c:strCache>
            </c:strRef>
          </c:cat>
          <c:val>
            <c:numRef>
              <c:f>Sheet1!$B$2:$B$3</c:f>
              <c:numCache>
                <c:formatCode>General</c:formatCode>
                <c:ptCount val="2"/>
                <c:pt idx="0">
                  <c:v>14.79</c:v>
                </c:pt>
                <c:pt idx="1">
                  <c:v>11.52</c:v>
                </c:pt>
              </c:numCache>
            </c:numRef>
          </c:val>
          <c:extLst>
            <c:ext xmlns:c16="http://schemas.microsoft.com/office/drawing/2014/chart" uri="{C3380CC4-5D6E-409C-BE32-E72D297353CC}">
              <c16:uniqueId val="{00000002-3B45-4570-8268-F67A885C82F7}"/>
            </c:ext>
          </c:extLst>
        </c:ser>
        <c:dLbls>
          <c:showLegendKey val="0"/>
          <c:showVal val="0"/>
          <c:showCatName val="0"/>
          <c:showSerName val="0"/>
          <c:showPercent val="0"/>
          <c:showBubbleSize val="0"/>
        </c:dLbls>
        <c:gapWidth val="50"/>
        <c:overlap val="-100"/>
        <c:axId val="1150413792"/>
        <c:axId val="1150417728"/>
      </c:barChart>
      <c:catAx>
        <c:axId val="1150413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0417728"/>
        <c:crosses val="autoZero"/>
        <c:auto val="1"/>
        <c:lblAlgn val="ctr"/>
        <c:lblOffset val="100"/>
        <c:noMultiLvlLbl val="0"/>
      </c:catAx>
      <c:valAx>
        <c:axId val="115041772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GB" sz="900" dirty="0">
                    <a:solidFill>
                      <a:schemeClr val="tx1"/>
                    </a:solidFill>
                  </a:rPr>
                  <a:t>Ciliary beat frequency (Hz)</a:t>
                </a:r>
              </a:p>
            </c:rich>
          </c:tx>
          <c:layout>
            <c:manualLayout>
              <c:xMode val="edge"/>
              <c:yMode val="edge"/>
              <c:x val="5.0283554374207305E-2"/>
              <c:y val="4.2212418300653594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041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141083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77724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321978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59567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1112122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246504"/>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10" name="Content Placeholder 6">
            <a:extLst>
              <a:ext uri="{FF2B5EF4-FFF2-40B4-BE49-F238E27FC236}">
                <a16:creationId xmlns:a16="http://schemas.microsoft.com/office/drawing/2014/main" id="{CAC87096-F260-406A-9CB5-46FC0F806F76}"/>
              </a:ext>
            </a:extLst>
          </p:cNvPr>
          <p:cNvSpPr>
            <a:spLocks noGrp="1"/>
          </p:cNvSpPr>
          <p:nvPr>
            <p:ph sz="quarter" idx="13"/>
          </p:nvPr>
        </p:nvSpPr>
        <p:spPr>
          <a:xfrm>
            <a:off x="547688" y="6234113"/>
            <a:ext cx="10648950" cy="443887"/>
          </a:xfrm>
        </p:spPr>
        <p:txBody>
          <a:bodyPr vert="horz" lIns="0" tIns="0" rIns="0" bIns="0" rtlCol="0" anchor="b">
            <a:noAutofit/>
          </a:bodyPr>
          <a:lstStyle>
            <a:lvl1pPr>
              <a:defRPr lang="en-US" sz="1100" dirty="0"/>
            </a:lvl1pPr>
          </a:lstStyle>
          <a:p>
            <a:pPr marL="0" lvl="0" indent="0">
              <a:spcBef>
                <a:spcPts val="0"/>
              </a:spcBef>
              <a:buNone/>
            </a:pPr>
            <a:r>
              <a:rPr lang="en-US"/>
              <a:t>Click to edit Master text styles</a:t>
            </a:r>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B07320A4-EB7E-45EC-95A1-3FF279231A2A}"/>
              </a:ext>
            </a:extLst>
          </p:cNvPr>
          <p:cNvSpPr>
            <a:spLocks noGrp="1"/>
          </p:cNvSpPr>
          <p:nvPr>
            <p:ph sz="quarter" idx="13"/>
          </p:nvPr>
        </p:nvSpPr>
        <p:spPr>
          <a:xfrm>
            <a:off x="547688" y="6234113"/>
            <a:ext cx="10648950" cy="443887"/>
          </a:xfrm>
        </p:spPr>
        <p:txBody>
          <a:bodyPr anchor="b"/>
          <a:lstStyle>
            <a:lvl1pPr marL="0" indent="0">
              <a:spcBef>
                <a:spcPts val="0"/>
              </a:spcBef>
              <a:buNone/>
              <a:defRPr sz="1050"/>
            </a:lvl1pPr>
          </a:lstStyle>
          <a:p>
            <a:pPr lvl="0"/>
            <a:r>
              <a:rPr lang="en-US"/>
              <a:t>Click to edit Master text styles</a:t>
            </a:r>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7" name="Content Placeholder 6">
            <a:extLst>
              <a:ext uri="{FF2B5EF4-FFF2-40B4-BE49-F238E27FC236}">
                <a16:creationId xmlns:a16="http://schemas.microsoft.com/office/drawing/2014/main" id="{6F5475F3-7DBF-484D-A716-C31CE98B4A8B}"/>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10E142D7-B5B7-4149-AED0-B33B4AD69989}"/>
              </a:ext>
            </a:extLst>
          </p:cNvPr>
          <p:cNvSpPr txBox="1">
            <a:spLocks/>
          </p:cNvSpPr>
          <p:nvPr userDrawn="1"/>
        </p:nvSpPr>
        <p:spPr>
          <a:xfrm>
            <a:off x="547688" y="6234113"/>
            <a:ext cx="10648950" cy="443887"/>
          </a:xfrm>
          <a:prstGeom prst="rect">
            <a:avLst/>
          </a:prstGeom>
        </p:spPr>
        <p:txBody>
          <a:bodyPr anchor="b"/>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id="{FF61FCD6-840F-46CE-A897-5BDCC866EBD1}"/>
              </a:ext>
            </a:extLst>
          </p:cNvPr>
          <p:cNvSpPr txBox="1"/>
          <p:nvPr userDrawn="1"/>
        </p:nvSpPr>
        <p:spPr>
          <a:xfrm>
            <a:off x="466724" y="6661374"/>
            <a:ext cx="10729914" cy="230832"/>
          </a:xfrm>
          <a:prstGeom prst="rect">
            <a:avLst/>
          </a:prstGeom>
          <a:noFill/>
        </p:spPr>
        <p:txBody>
          <a:bodyPr wrap="square" rtlCol="0">
            <a:spAutoFit/>
          </a:bodyPr>
          <a:lstStyle/>
          <a:p>
            <a:pPr marL="0" marR="0" algn="l">
              <a:spcBef>
                <a:spcPts val="0"/>
              </a:spcBef>
              <a:spcAft>
                <a:spcPts val="0"/>
              </a:spcAft>
            </a:pPr>
            <a:r>
              <a:rPr lang="en-GB" sz="900" dirty="0">
                <a:solidFill>
                  <a:schemeClr val="tx1"/>
                </a:solidFill>
              </a:rPr>
              <a:t>Z4-49813; date of preparation: October 2022</a:t>
            </a:r>
            <a:r>
              <a:rPr lang="en-US" sz="900" dirty="0">
                <a:solidFill>
                  <a:schemeClr val="tx1"/>
                </a:solidFill>
              </a:rPr>
              <a:t>. © 2022 AstraZeneca. All rights reserved. </a:t>
            </a:r>
            <a:r>
              <a:rPr lang="en-GB" sz="900" dirty="0">
                <a:solidFill>
                  <a:schemeClr val="tx1"/>
                </a:solidFill>
                <a:effectLst/>
                <a:latin typeface="Calibri" panose="020F0502020204030204" pitchFamily="34" charset="0"/>
              </a:rPr>
              <a:t>This information is intended for healthcare professionals only. EpiCentral is sponsored and developed by Amgen and AstraZeneca.</a:t>
            </a:r>
            <a:endParaRPr lang="en-US" sz="900" dirty="0">
              <a:solidFill>
                <a:schemeClr val="tx1"/>
              </a:solidFill>
            </a:endParaRPr>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333" userDrawn="1">
          <p15:clr>
            <a:srgbClr val="F26B43"/>
          </p15:clr>
        </p15:guide>
        <p15:guide id="3" pos="347" userDrawn="1">
          <p15:clr>
            <a:srgbClr val="F26B43"/>
          </p15:clr>
        </p15:guide>
        <p15:guide id="4" orient="horz" pos="2160" userDrawn="1">
          <p15:clr>
            <a:srgbClr val="F26B43"/>
          </p15:clr>
        </p15:guide>
        <p15:guide id="5" orient="horz" pos="3793" userDrawn="1">
          <p15:clr>
            <a:srgbClr val="F26B43"/>
          </p15:clr>
        </p15:guide>
        <p15:guide id="6"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7999" y="3186000"/>
            <a:ext cx="7701674" cy="1800000"/>
          </a:xfrm>
        </p:spPr>
        <p:txBody>
          <a:bodyPr rIns="0"/>
          <a:lstStyle/>
          <a:p>
            <a:r>
              <a:rPr lang="en-GB" sz="3200" dirty="0"/>
              <a:t>Epithelial science congress highlights: The European Respiratory Society (ERS) </a:t>
            </a:r>
            <a:br>
              <a:rPr lang="en-GB" sz="3200" dirty="0"/>
            </a:br>
            <a:r>
              <a:rPr lang="en-GB" sz="3200" dirty="0"/>
              <a:t>International Congress</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a:t>4</a:t>
            </a:r>
            <a:r>
              <a:rPr lang="en-GB">
                <a:sym typeface="Symbol" panose="05050102010706020507" pitchFamily="18" charset="2"/>
              </a:rPr>
              <a:t>6</a:t>
            </a:r>
            <a:r>
              <a:rPr lang="en-GB"/>
              <a:t> September 2022 | Barcelona, Spain</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199200"/>
            <a:ext cx="6480000" cy="288000"/>
          </a:xfrm>
        </p:spPr>
        <p:txBody>
          <a:bodyPr/>
          <a:lstStyle/>
          <a:p>
            <a:r>
              <a:rPr lang="en-GB" dirty="0"/>
              <a:t>Z4-49813; date of preparation: October 20</a:t>
            </a:r>
            <a:r>
              <a:rPr lang="en-GB" b="0" i="0" dirty="0">
                <a:effectLst/>
              </a:rPr>
              <a:t>22</a:t>
            </a:r>
            <a:endParaRPr lang="en-GB" dirty="0"/>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02E6EB9-E863-440D-A4B7-C5B096ED79CF}"/>
              </a:ext>
            </a:extLst>
          </p:cNvPr>
          <p:cNvSpPr txBox="1"/>
          <p:nvPr/>
        </p:nvSpPr>
        <p:spPr>
          <a:xfrm>
            <a:off x="466724" y="6661374"/>
            <a:ext cx="10729914" cy="230832"/>
          </a:xfrm>
          <a:prstGeom prst="rect">
            <a:avLst/>
          </a:prstGeom>
          <a:noFill/>
        </p:spPr>
        <p:txBody>
          <a:bodyPr wrap="square" rtlCol="0">
            <a:spAutoFit/>
          </a:bodyPr>
          <a:lstStyle/>
          <a:p>
            <a:pPr marL="0" marR="0" algn="l">
              <a:spcBef>
                <a:spcPts val="0"/>
              </a:spcBef>
              <a:spcAft>
                <a:spcPts val="0"/>
              </a:spcAft>
            </a:pPr>
            <a:r>
              <a:rPr lang="en-GB" sz="900" dirty="0">
                <a:solidFill>
                  <a:schemeClr val="bg1"/>
                </a:solidFill>
                <a:effectLst/>
                <a:latin typeface="Calibri" panose="020F0502020204030204" pitchFamily="34" charset="0"/>
              </a:rPr>
              <a:t>This information is intended for healthcare professionals only. EpiCentral is sponsored and developed by Amgen and AstraZeneca.</a:t>
            </a:r>
            <a:endParaRPr lang="en-US" sz="900" dirty="0">
              <a:solidFill>
                <a:schemeClr val="bg1"/>
              </a:solidFill>
            </a:endParaRPr>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endParaRPr lang="en-GB" sz="700" baseline="30000" dirty="0"/>
          </a:p>
          <a:p>
            <a:r>
              <a:rPr lang="en-GB" sz="850" dirty="0"/>
              <a:t>*P&lt;0.05; </a:t>
            </a:r>
            <a:r>
              <a:rPr lang="en-GB" sz="850" baseline="30000" dirty="0">
                <a:latin typeface="+mn-lt"/>
              </a:rPr>
              <a:t>†</a:t>
            </a:r>
            <a:r>
              <a:rPr lang="en-GB" sz="850" dirty="0">
                <a:latin typeface="+mn-lt"/>
              </a:rPr>
              <a:t>Protein levels were measured by ELISA, mRNA expression was analysed using RT-qPCR and ATP and UA release was measured by biochemical assay; </a:t>
            </a:r>
            <a:r>
              <a:rPr lang="en-GB" sz="850" baseline="30000" dirty="0">
                <a:latin typeface="+mn-lt"/>
              </a:rPr>
              <a:t>‡</a:t>
            </a:r>
            <a:r>
              <a:rPr lang="en-GB" sz="850" dirty="0">
                <a:latin typeface="+mn-lt"/>
              </a:rPr>
              <a:t>data presented as mean ± SE, n=12</a:t>
            </a:r>
            <a:br>
              <a:rPr lang="en-GB" sz="850" dirty="0">
                <a:latin typeface="+mn-lt"/>
              </a:rPr>
            </a:br>
            <a:r>
              <a:rPr lang="en-GB" sz="850" dirty="0">
                <a:latin typeface="+mn-lt"/>
              </a:rPr>
              <a:t>ELISA, enzyme-linked immunosorbent assay; GAPDH, glyceraldehyde 3-phosphate dehydrogenase; h, hours; HDM, house dust mite; IL, interleukin; mRNA, messenger RNA; ns, not significant; RT-qPCR, reverse transcription quantitative polymerase chain reaction; SE, standard error; TSLP, thymic stromal lymphopoietin; UBC, ubiquitin C</a:t>
            </a:r>
          </a:p>
          <a:p>
            <a:r>
              <a:rPr lang="en-GB" sz="850" dirty="0" err="1">
                <a:latin typeface="+mn-lt"/>
              </a:rPr>
              <a:t>Ramu</a:t>
            </a:r>
            <a:r>
              <a:rPr lang="en-GB" sz="850" dirty="0">
                <a:latin typeface="+mn-lt"/>
              </a:rPr>
              <a:t> S, </a:t>
            </a:r>
            <a:r>
              <a:rPr lang="en-GB" sz="850" b="0" i="0" dirty="0" err="1">
                <a:effectLst/>
                <a:latin typeface="+mn-lt"/>
              </a:rPr>
              <a:t>Woehlk</a:t>
            </a:r>
            <a:r>
              <a:rPr lang="en-GB" sz="850" b="0" i="0" dirty="0">
                <a:effectLst/>
                <a:latin typeface="+mn-lt"/>
              </a:rPr>
              <a:t> C, Nieto-</a:t>
            </a:r>
            <a:r>
              <a:rPr lang="en-GB" sz="850" b="0" i="0" dirty="0" err="1">
                <a:effectLst/>
                <a:latin typeface="+mn-lt"/>
              </a:rPr>
              <a:t>Fontarigo</a:t>
            </a:r>
            <a:r>
              <a:rPr lang="en-GB" sz="850" b="0" i="0" dirty="0">
                <a:effectLst/>
                <a:latin typeface="+mn-lt"/>
              </a:rPr>
              <a:t> JJ, </a:t>
            </a:r>
            <a:r>
              <a:rPr lang="en-GB" sz="850" b="0" i="0" dirty="0" err="1">
                <a:effectLst/>
                <a:latin typeface="+mn-lt"/>
              </a:rPr>
              <a:t>Cerpes</a:t>
            </a:r>
            <a:r>
              <a:rPr lang="en-GB" sz="850" b="0" i="0" dirty="0">
                <a:effectLst/>
                <a:latin typeface="+mn-lt"/>
              </a:rPr>
              <a:t> S, Vazquez </a:t>
            </a:r>
            <a:r>
              <a:rPr lang="en-GB" sz="850" b="0" i="0" dirty="0" err="1">
                <a:effectLst/>
                <a:latin typeface="+mn-lt"/>
              </a:rPr>
              <a:t>Mera</a:t>
            </a:r>
            <a:r>
              <a:rPr lang="en-GB" sz="850" b="0" i="0" dirty="0">
                <a:effectLst/>
                <a:latin typeface="+mn-lt"/>
              </a:rPr>
              <a:t> S, Menzel M, </a:t>
            </a:r>
            <a:r>
              <a:rPr lang="en-GB" sz="850" b="0" i="0" dirty="0" err="1">
                <a:effectLst/>
                <a:latin typeface="+mn-lt"/>
              </a:rPr>
              <a:t>Akbharshahi</a:t>
            </a:r>
            <a:r>
              <a:rPr lang="en-GB" sz="850" b="0" i="0" dirty="0">
                <a:effectLst/>
                <a:latin typeface="+mn-lt"/>
              </a:rPr>
              <a:t> H, </a:t>
            </a:r>
            <a:r>
              <a:rPr lang="en-GB" sz="850" b="0" i="0" dirty="0" err="1">
                <a:effectLst/>
                <a:latin typeface="+mn-lt"/>
              </a:rPr>
              <a:t>Porsbjerg</a:t>
            </a:r>
            <a:r>
              <a:rPr lang="en-GB" sz="850" b="0" i="0" dirty="0">
                <a:effectLst/>
                <a:latin typeface="+mn-lt"/>
              </a:rPr>
              <a:t> C, </a:t>
            </a:r>
            <a:r>
              <a:rPr lang="en-GB" sz="850" b="0" i="0" dirty="0" err="1">
                <a:effectLst/>
                <a:latin typeface="+mn-lt"/>
              </a:rPr>
              <a:t>Uller</a:t>
            </a:r>
            <a:r>
              <a:rPr lang="en-GB" sz="850" b="0" i="0" dirty="0">
                <a:effectLst/>
                <a:latin typeface="+mn-lt"/>
              </a:rPr>
              <a:t> L</a:t>
            </a:r>
            <a:r>
              <a:rPr lang="en-GB" sz="850" dirty="0">
                <a:latin typeface="+mn-lt"/>
              </a:rPr>
              <a:t>. Poster PA3226 presented at ERS 2022</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dirty="0">
                <a:solidFill>
                  <a:schemeClr val="bg1"/>
                </a:solidFill>
              </a:rPr>
              <a:t>Key takeaways:</a:t>
            </a:r>
            <a:r>
              <a:rPr lang="en-GB" sz="1600" dirty="0">
                <a:solidFill>
                  <a:schemeClr val="bg1"/>
                </a:solidFill>
              </a:rPr>
              <a:t> </a:t>
            </a:r>
            <a:r>
              <a:rPr lang="en-GB" sz="1600" i="1" dirty="0">
                <a:solidFill>
                  <a:schemeClr val="bg1"/>
                </a:solidFill>
              </a:rPr>
              <a:t>Environmental triggers have differential effects on epithelial cells, and exposure </a:t>
            </a:r>
            <a:br>
              <a:rPr lang="en-GB" sz="1600" i="1" dirty="0">
                <a:solidFill>
                  <a:schemeClr val="bg1"/>
                </a:solidFill>
              </a:rPr>
            </a:br>
            <a:r>
              <a:rPr lang="en-GB" sz="1600" i="1" dirty="0">
                <a:solidFill>
                  <a:schemeClr val="bg1"/>
                </a:solidFill>
              </a:rPr>
              <a:t>to the common allergen HDM can cause release of epithelial cytokines</a:t>
            </a:r>
            <a:endParaRPr lang="en-GB" sz="1600" dirty="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Ramu S</a:t>
            </a:r>
          </a:p>
          <a:p>
            <a:r>
              <a:rPr lang="en-GB" sz="1100" i="1">
                <a:solidFill>
                  <a:schemeClr val="bg1"/>
                </a:solidFill>
                <a:latin typeface="Calibri" panose="020F0502020204030204" pitchFamily="34" charset="0"/>
                <a:cs typeface="Calibri" panose="020F0502020204030204" pitchFamily="34" charset="0"/>
              </a:rPr>
              <a:t>Lund University, Lund, Sweden</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50863" y="2304116"/>
            <a:ext cx="11090275" cy="3060000"/>
          </a:xfrm>
          <a:prstGeom prst="roundRect">
            <a:avLst>
              <a:gd name="adj" fmla="val 4371"/>
            </a:avLst>
          </a:prstGeom>
          <a:ln w="19050">
            <a:solidFill>
              <a:schemeClr val="accent4"/>
            </a:solidFill>
          </a:ln>
        </p:spPr>
        <p:txBody>
          <a:bodyPr vert="horz" lIns="0" tIns="0" rIns="633600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ATP levels in cell-free supernatants were raised 1 h after exposure of bronchial epithelial cells to </a:t>
            </a:r>
            <a:r>
              <a:rPr lang="en-GB" sz="1400" i="1" dirty="0"/>
              <a:t>B. pendula </a:t>
            </a:r>
            <a:r>
              <a:rPr lang="en-GB" sz="1400" dirty="0"/>
              <a:t>(P&lt;0.05); there was no significant change for other allergens</a:t>
            </a:r>
          </a:p>
          <a:p>
            <a:pPr>
              <a:spcBef>
                <a:spcPts val="600"/>
              </a:spcBef>
            </a:pPr>
            <a:r>
              <a:rPr lang="en-GB" sz="1400" dirty="0"/>
              <a:t>Both HDM (P&lt;0.05) and </a:t>
            </a:r>
            <a:r>
              <a:rPr lang="en-GB" sz="1400" i="1" dirty="0"/>
              <a:t>A. vulgaris </a:t>
            </a:r>
            <a:r>
              <a:rPr lang="en-GB" sz="1400" dirty="0"/>
              <a:t>(P&lt;0.05) induced </a:t>
            </a:r>
            <a:br>
              <a:rPr lang="en-GB" sz="1400" dirty="0"/>
            </a:br>
            <a:r>
              <a:rPr lang="en-GB" sz="1400" dirty="0"/>
              <a:t>uric acid release from bronchial epithelial cells, 24 h </a:t>
            </a:r>
            <a:br>
              <a:rPr lang="en-GB" sz="1400" dirty="0"/>
            </a:br>
            <a:r>
              <a:rPr lang="en-GB" sz="1400" dirty="0"/>
              <a:t>after exposure</a:t>
            </a:r>
          </a:p>
          <a:p>
            <a:pPr>
              <a:spcBef>
                <a:spcPts val="600"/>
              </a:spcBef>
            </a:pPr>
            <a:r>
              <a:rPr lang="en-GB" sz="1400" dirty="0"/>
              <a:t>Only HDM was found to induce TSLP release at 3 h </a:t>
            </a:r>
            <a:br>
              <a:rPr lang="en-GB" sz="1400" dirty="0"/>
            </a:br>
            <a:r>
              <a:rPr lang="en-GB" sz="1400" dirty="0"/>
              <a:t>(mRNA: P&lt;0.05; protein: P&lt;0.05) and 24 h (protein: P&lt;0.05) after exposure; a </a:t>
            </a:r>
            <a:r>
              <a:rPr lang="en-GB" sz="1400" i="1" dirty="0"/>
              <a:t>TSLP</a:t>
            </a:r>
            <a:r>
              <a:rPr lang="en-GB" sz="1400" dirty="0"/>
              <a:t> mRNA response to </a:t>
            </a:r>
            <a:r>
              <a:rPr lang="en-GB" sz="1400" i="1" dirty="0"/>
              <a:t>B. pendula </a:t>
            </a:r>
            <a:r>
              <a:rPr lang="en-GB" sz="1400" dirty="0"/>
              <a:t>and </a:t>
            </a:r>
            <a:r>
              <a:rPr lang="en-GB" sz="1400" i="1" dirty="0"/>
              <a:t>A.</a:t>
            </a:r>
            <a:r>
              <a:rPr lang="en-GB" sz="1400" dirty="0"/>
              <a:t> </a:t>
            </a:r>
            <a:r>
              <a:rPr lang="en-GB" sz="1400" i="1" dirty="0"/>
              <a:t>vulgaris</a:t>
            </a:r>
            <a:r>
              <a:rPr lang="en-GB" sz="1400" dirty="0"/>
              <a:t> was noted after 3 h of exposure (P&lt;0.05) </a:t>
            </a:r>
          </a:p>
          <a:p>
            <a:pPr>
              <a:spcBef>
                <a:spcPts val="600"/>
              </a:spcBef>
            </a:pPr>
            <a:r>
              <a:rPr lang="en-GB" sz="1400" dirty="0"/>
              <a:t>HDM also induced IL-33 release after 3 h; increased </a:t>
            </a:r>
            <a:br>
              <a:rPr lang="en-GB" sz="1400" dirty="0"/>
            </a:br>
            <a:r>
              <a:rPr lang="en-GB" sz="1400" i="1" dirty="0"/>
              <a:t>IL-33</a:t>
            </a:r>
            <a:r>
              <a:rPr lang="en-GB" sz="1400" dirty="0"/>
              <a:t> mRNA was seen 3 h after exposure to </a:t>
            </a:r>
            <a:r>
              <a:rPr lang="en-GB" sz="1400" i="1" dirty="0"/>
              <a:t>A. </a:t>
            </a:r>
            <a:r>
              <a:rPr lang="en-GB" sz="1400" i="1" dirty="0" err="1"/>
              <a:t>alternata</a:t>
            </a:r>
            <a:r>
              <a:rPr lang="en-GB" sz="1400" i="1" dirty="0"/>
              <a:t> </a:t>
            </a:r>
            <a:br>
              <a:rPr lang="en-GB" sz="1400" i="1" dirty="0"/>
            </a:br>
            <a:r>
              <a:rPr lang="en-GB" sz="1400" dirty="0"/>
              <a:t>and </a:t>
            </a:r>
            <a:r>
              <a:rPr lang="en-GB" sz="1400" i="1" dirty="0"/>
              <a:t>A. vulgaris</a:t>
            </a: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1"/>
            <a:ext cx="8415584" cy="714339"/>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a:t>The expression and release of alarmins TSLP and IL-33, as well as release of metabolite danger-associated molecular patterns, ATP and uric acid,</a:t>
            </a:r>
            <a:r>
              <a:rPr lang="en-GB" sz="1400">
                <a:solidFill>
                  <a:srgbClr val="FF0000"/>
                </a:solidFill>
              </a:rPr>
              <a:t> </a:t>
            </a:r>
            <a:r>
              <a:rPr lang="en-GB" sz="1400"/>
              <a:t>following exposure of human bronchial epithelial cells from patients with allergic asthma (n=16) to allergens (HDM, </a:t>
            </a:r>
            <a:r>
              <a:rPr lang="en-GB" sz="1400" i="1"/>
              <a:t>A. alternata, A. vulgaris </a:t>
            </a:r>
            <a:r>
              <a:rPr lang="en-GB" sz="1400"/>
              <a:t>and</a:t>
            </a:r>
            <a:r>
              <a:rPr lang="en-GB" sz="1400" i="1"/>
              <a:t> B. pendula</a:t>
            </a:r>
            <a:r>
              <a:rPr lang="en-GB" sz="1400"/>
              <a:t>) was investigated</a:t>
            </a:r>
            <a:r>
              <a:rPr lang="en-GB" sz="1400" baseline="30000"/>
              <a:t>†</a:t>
            </a:r>
            <a:endParaRPr lang="en-GB" sz="1400"/>
          </a:p>
        </p:txBody>
      </p:sp>
      <p:sp>
        <p:nvSpPr>
          <p:cNvPr id="18" name="Content Placeholder 2">
            <a:extLst>
              <a:ext uri="{FF2B5EF4-FFF2-40B4-BE49-F238E27FC236}">
                <a16:creationId xmlns:a16="http://schemas.microsoft.com/office/drawing/2014/main" id="{53E23147-11D9-468D-B3BC-A7F41B5E59C5}"/>
              </a:ext>
            </a:extLst>
          </p:cNvPr>
          <p:cNvSpPr txBox="1">
            <a:spLocks/>
          </p:cNvSpPr>
          <p:nvPr/>
        </p:nvSpPr>
        <p:spPr>
          <a:xfrm>
            <a:off x="5845331" y="2354369"/>
            <a:ext cx="5281758"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dirty="0"/>
              <a:t>Alarmin gene and protein release from allergic asthma human </a:t>
            </a:r>
            <a:br>
              <a:rPr lang="en-GB" sz="1000" b="1" dirty="0"/>
            </a:br>
            <a:r>
              <a:rPr lang="en-GB" sz="1000" b="1" dirty="0"/>
              <a:t>bronchial epithelial cells in response to four allergens</a:t>
            </a:r>
            <a:r>
              <a:rPr lang="en-GB" sz="1000" b="1" baseline="30000" dirty="0"/>
              <a:t>‡</a:t>
            </a:r>
            <a:endParaRPr lang="en-GB" sz="1000" b="1" dirty="0"/>
          </a:p>
        </p:txBody>
      </p:sp>
      <p:sp>
        <p:nvSpPr>
          <p:cNvPr id="34" name="Content Placeholder 2">
            <a:extLst>
              <a:ext uri="{FF2B5EF4-FFF2-40B4-BE49-F238E27FC236}">
                <a16:creationId xmlns:a16="http://schemas.microsoft.com/office/drawing/2014/main" id="{98B871D8-85DF-414B-A22D-D3625882F68C}"/>
              </a:ext>
            </a:extLst>
          </p:cNvPr>
          <p:cNvSpPr txBox="1">
            <a:spLocks/>
          </p:cNvSpPr>
          <p:nvPr/>
        </p:nvSpPr>
        <p:spPr>
          <a:xfrm>
            <a:off x="6397085" y="2725871"/>
            <a:ext cx="534124" cy="247646"/>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a:t>3 h</a:t>
            </a:r>
          </a:p>
        </p:txBody>
      </p:sp>
      <p:sp>
        <p:nvSpPr>
          <p:cNvPr id="37" name="Content Placeholder 2">
            <a:extLst>
              <a:ext uri="{FF2B5EF4-FFF2-40B4-BE49-F238E27FC236}">
                <a16:creationId xmlns:a16="http://schemas.microsoft.com/office/drawing/2014/main" id="{62F4E104-B864-4683-B8A5-590E50200956}"/>
              </a:ext>
            </a:extLst>
          </p:cNvPr>
          <p:cNvSpPr txBox="1">
            <a:spLocks/>
          </p:cNvSpPr>
          <p:nvPr/>
        </p:nvSpPr>
        <p:spPr>
          <a:xfrm>
            <a:off x="8009863" y="2725871"/>
            <a:ext cx="534124" cy="247646"/>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a:t>3 h</a:t>
            </a:r>
          </a:p>
        </p:txBody>
      </p:sp>
      <p:sp>
        <p:nvSpPr>
          <p:cNvPr id="40" name="Content Placeholder 2">
            <a:extLst>
              <a:ext uri="{FF2B5EF4-FFF2-40B4-BE49-F238E27FC236}">
                <a16:creationId xmlns:a16="http://schemas.microsoft.com/office/drawing/2014/main" id="{0E7459D8-F9C5-431F-BDCB-427ABD1F9F17}"/>
              </a:ext>
            </a:extLst>
          </p:cNvPr>
          <p:cNvSpPr txBox="1">
            <a:spLocks/>
          </p:cNvSpPr>
          <p:nvPr/>
        </p:nvSpPr>
        <p:spPr>
          <a:xfrm>
            <a:off x="9718744" y="2725871"/>
            <a:ext cx="534124" cy="247646"/>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dirty="0"/>
              <a:t>24 h</a:t>
            </a:r>
          </a:p>
        </p:txBody>
      </p:sp>
      <p:sp>
        <p:nvSpPr>
          <p:cNvPr id="52" name="Content Placeholder 2">
            <a:extLst>
              <a:ext uri="{FF2B5EF4-FFF2-40B4-BE49-F238E27FC236}">
                <a16:creationId xmlns:a16="http://schemas.microsoft.com/office/drawing/2014/main" id="{3C8E82CA-3F07-439E-AFA6-CA9602D91242}"/>
              </a:ext>
            </a:extLst>
          </p:cNvPr>
          <p:cNvSpPr txBox="1">
            <a:spLocks/>
          </p:cNvSpPr>
          <p:nvPr/>
        </p:nvSpPr>
        <p:spPr>
          <a:xfrm>
            <a:off x="5577459" y="2905481"/>
            <a:ext cx="534124" cy="247646"/>
          </a:xfrm>
          <a:prstGeom prst="roundRect">
            <a:avLst/>
          </a:prstGeom>
          <a:solidFill>
            <a:schemeClr val="bg1"/>
          </a:solidFill>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b="1" dirty="0"/>
              <a:t>TSLP</a:t>
            </a:r>
          </a:p>
        </p:txBody>
      </p:sp>
      <p:sp>
        <p:nvSpPr>
          <p:cNvPr id="53" name="Content Placeholder 2">
            <a:extLst>
              <a:ext uri="{FF2B5EF4-FFF2-40B4-BE49-F238E27FC236}">
                <a16:creationId xmlns:a16="http://schemas.microsoft.com/office/drawing/2014/main" id="{C0873CC9-7450-49FE-9CE4-671088AABAA9}"/>
              </a:ext>
            </a:extLst>
          </p:cNvPr>
          <p:cNvSpPr txBox="1">
            <a:spLocks/>
          </p:cNvSpPr>
          <p:nvPr/>
        </p:nvSpPr>
        <p:spPr>
          <a:xfrm>
            <a:off x="5577459" y="4109395"/>
            <a:ext cx="534124" cy="247646"/>
          </a:xfrm>
          <a:prstGeom prst="roundRect">
            <a:avLst/>
          </a:prstGeom>
          <a:noFill/>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b="1" dirty="0"/>
              <a:t>IL-33</a:t>
            </a:r>
          </a:p>
        </p:txBody>
      </p:sp>
      <p:sp>
        <p:nvSpPr>
          <p:cNvPr id="4" name="Slide Number Placeholder 3">
            <a:extLst>
              <a:ext uri="{FF2B5EF4-FFF2-40B4-BE49-F238E27FC236}">
                <a16:creationId xmlns:a16="http://schemas.microsoft.com/office/drawing/2014/main" id="{5B0D893E-8041-4E2D-B072-1C7DBFD536DB}"/>
              </a:ext>
            </a:extLst>
          </p:cNvPr>
          <p:cNvSpPr>
            <a:spLocks noGrp="1"/>
          </p:cNvSpPr>
          <p:nvPr>
            <p:ph type="sldNum" sz="quarter" idx="12"/>
          </p:nvPr>
        </p:nvSpPr>
        <p:spPr/>
        <p:txBody>
          <a:bodyPr/>
          <a:lstStyle/>
          <a:p>
            <a:fld id="{D38BAEAC-A895-4A01-AB9B-F6141799970D}" type="slidenum">
              <a:rPr lang="en-GB" smtClean="0"/>
              <a:pPr/>
              <a:t>10</a:t>
            </a:fld>
            <a:endParaRPr lang="en-GB"/>
          </a:p>
        </p:txBody>
      </p:sp>
      <p:sp>
        <p:nvSpPr>
          <p:cNvPr id="10" name="Title 9">
            <a:extLst>
              <a:ext uri="{FF2B5EF4-FFF2-40B4-BE49-F238E27FC236}">
                <a16:creationId xmlns:a16="http://schemas.microsoft.com/office/drawing/2014/main" id="{69EF47C8-043A-42E0-BD66-6DE00EDDA231}"/>
              </a:ext>
            </a:extLst>
          </p:cNvPr>
          <p:cNvSpPr>
            <a:spLocks noGrp="1"/>
          </p:cNvSpPr>
          <p:nvPr>
            <p:ph type="title"/>
          </p:nvPr>
        </p:nvSpPr>
        <p:spPr>
          <a:xfrm>
            <a:off x="547687" y="367200"/>
            <a:ext cx="8640000" cy="720000"/>
          </a:xfrm>
        </p:spPr>
        <p:txBody>
          <a:bodyPr/>
          <a:lstStyle/>
          <a:p>
            <a:r>
              <a:rPr lang="en-GB" sz="2400"/>
              <a:t>Alarmin release in the bronchial epithelium of allergic asthma </a:t>
            </a:r>
            <a:br>
              <a:rPr lang="en-GB" sz="2400"/>
            </a:br>
            <a:r>
              <a:rPr lang="en-GB" sz="2400"/>
              <a:t>patients varies in response to different aeroallergens</a:t>
            </a:r>
          </a:p>
        </p:txBody>
      </p:sp>
      <p:grpSp>
        <p:nvGrpSpPr>
          <p:cNvPr id="690" name="Group 689">
            <a:extLst>
              <a:ext uri="{FF2B5EF4-FFF2-40B4-BE49-F238E27FC236}">
                <a16:creationId xmlns:a16="http://schemas.microsoft.com/office/drawing/2014/main" id="{DB7375A1-BA1C-4F16-B150-2F77A0057DA0}"/>
              </a:ext>
            </a:extLst>
          </p:cNvPr>
          <p:cNvGrpSpPr/>
          <p:nvPr/>
        </p:nvGrpSpPr>
        <p:grpSpPr>
          <a:xfrm>
            <a:off x="5691319" y="2946016"/>
            <a:ext cx="1562937" cy="5349057"/>
            <a:chOff x="6031730" y="3261044"/>
            <a:chExt cx="1131070" cy="3870977"/>
          </a:xfrm>
        </p:grpSpPr>
        <p:grpSp>
          <p:nvGrpSpPr>
            <p:cNvPr id="691" name="Group 690">
              <a:extLst>
                <a:ext uri="{FF2B5EF4-FFF2-40B4-BE49-F238E27FC236}">
                  <a16:creationId xmlns:a16="http://schemas.microsoft.com/office/drawing/2014/main" id="{FE47FD1E-1618-45FB-A4A0-F607670C4386}"/>
                </a:ext>
              </a:extLst>
            </p:cNvPr>
            <p:cNvGrpSpPr/>
            <p:nvPr/>
          </p:nvGrpSpPr>
          <p:grpSpPr>
            <a:xfrm>
              <a:off x="6313014" y="3407569"/>
              <a:ext cx="849786" cy="626269"/>
              <a:chOff x="6313014" y="3407569"/>
              <a:chExt cx="849786" cy="626269"/>
            </a:xfrm>
          </p:grpSpPr>
          <p:sp>
            <p:nvSpPr>
              <p:cNvPr id="799" name="Freeform: Shape 798">
                <a:extLst>
                  <a:ext uri="{FF2B5EF4-FFF2-40B4-BE49-F238E27FC236}">
                    <a16:creationId xmlns:a16="http://schemas.microsoft.com/office/drawing/2014/main" id="{FE04A4C9-0DEE-49F1-B744-513041F7195C}"/>
                  </a:ext>
                </a:extLst>
              </p:cNvPr>
              <p:cNvSpPr/>
              <p:nvPr/>
            </p:nvSpPr>
            <p:spPr>
              <a:xfrm>
                <a:off x="6353175" y="3407569"/>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0" name="Group 799">
                <a:extLst>
                  <a:ext uri="{FF2B5EF4-FFF2-40B4-BE49-F238E27FC236}">
                    <a16:creationId xmlns:a16="http://schemas.microsoft.com/office/drawing/2014/main" id="{5CD7F9B5-757C-4CC4-A89E-64800CE7B86B}"/>
                  </a:ext>
                </a:extLst>
              </p:cNvPr>
              <p:cNvGrpSpPr/>
              <p:nvPr/>
            </p:nvGrpSpPr>
            <p:grpSpPr>
              <a:xfrm>
                <a:off x="6313014" y="3413012"/>
                <a:ext cx="43200" cy="620034"/>
                <a:chOff x="6313014" y="3413012"/>
                <a:chExt cx="43200" cy="620034"/>
              </a:xfrm>
            </p:grpSpPr>
            <p:cxnSp>
              <p:nvCxnSpPr>
                <p:cNvPr id="801" name="Straight Connector 800">
                  <a:extLst>
                    <a:ext uri="{FF2B5EF4-FFF2-40B4-BE49-F238E27FC236}">
                      <a16:creationId xmlns:a16="http://schemas.microsoft.com/office/drawing/2014/main" id="{1D14A9A7-445E-496D-A71F-A140A9B92F75}"/>
                    </a:ext>
                  </a:extLst>
                </p:cNvPr>
                <p:cNvCxnSpPr/>
                <p:nvPr/>
              </p:nvCxnSpPr>
              <p:spPr>
                <a:xfrm>
                  <a:off x="6313014" y="341301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E67BA278-F9B1-4293-9569-807B5384A0E6}"/>
                    </a:ext>
                  </a:extLst>
                </p:cNvPr>
                <p:cNvCxnSpPr/>
                <p:nvPr/>
              </p:nvCxnSpPr>
              <p:spPr>
                <a:xfrm>
                  <a:off x="6313014" y="353102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a:extLst>
                    <a:ext uri="{FF2B5EF4-FFF2-40B4-BE49-F238E27FC236}">
                      <a16:creationId xmlns:a16="http://schemas.microsoft.com/office/drawing/2014/main" id="{61D57983-AADB-4F8B-B0EA-EEB46C7CE27F}"/>
                    </a:ext>
                  </a:extLst>
                </p:cNvPr>
                <p:cNvCxnSpPr/>
                <p:nvPr/>
              </p:nvCxnSpPr>
              <p:spPr>
                <a:xfrm>
                  <a:off x="6313014" y="366170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a:extLst>
                    <a:ext uri="{FF2B5EF4-FFF2-40B4-BE49-F238E27FC236}">
                      <a16:creationId xmlns:a16="http://schemas.microsoft.com/office/drawing/2014/main" id="{B2A4A0C3-3B64-452A-BEA2-BEBF98888F00}"/>
                    </a:ext>
                  </a:extLst>
                </p:cNvPr>
                <p:cNvCxnSpPr/>
                <p:nvPr/>
              </p:nvCxnSpPr>
              <p:spPr>
                <a:xfrm>
                  <a:off x="6313014" y="378084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C00A45EB-D221-4679-8991-49CE3BD89CDA}"/>
                    </a:ext>
                  </a:extLst>
                </p:cNvPr>
                <p:cNvCxnSpPr/>
                <p:nvPr/>
              </p:nvCxnSpPr>
              <p:spPr>
                <a:xfrm>
                  <a:off x="6313014" y="391077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C8EBCFA0-2038-43C4-81D6-19140A782514}"/>
                    </a:ext>
                  </a:extLst>
                </p:cNvPr>
                <p:cNvCxnSpPr/>
                <p:nvPr/>
              </p:nvCxnSpPr>
              <p:spPr>
                <a:xfrm>
                  <a:off x="6313014" y="403304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92" name="Group 691">
              <a:extLst>
                <a:ext uri="{FF2B5EF4-FFF2-40B4-BE49-F238E27FC236}">
                  <a16:creationId xmlns:a16="http://schemas.microsoft.com/office/drawing/2014/main" id="{5CCB0E56-0D41-4990-A3EB-DB0D3678EF6E}"/>
                </a:ext>
              </a:extLst>
            </p:cNvPr>
            <p:cNvGrpSpPr/>
            <p:nvPr/>
          </p:nvGrpSpPr>
          <p:grpSpPr>
            <a:xfrm>
              <a:off x="6196402" y="3360874"/>
              <a:ext cx="89592" cy="717881"/>
              <a:chOff x="6196402" y="3360874"/>
              <a:chExt cx="89592" cy="717881"/>
            </a:xfrm>
          </p:grpSpPr>
          <p:sp>
            <p:nvSpPr>
              <p:cNvPr id="793" name="TextBox 792">
                <a:extLst>
                  <a:ext uri="{FF2B5EF4-FFF2-40B4-BE49-F238E27FC236}">
                    <a16:creationId xmlns:a16="http://schemas.microsoft.com/office/drawing/2014/main" id="{6713EFB6-D790-42C6-B5CE-D17436492757}"/>
                  </a:ext>
                </a:extLst>
              </p:cNvPr>
              <p:cNvSpPr txBox="1"/>
              <p:nvPr/>
            </p:nvSpPr>
            <p:spPr>
              <a:xfrm>
                <a:off x="6196402" y="3360874"/>
                <a:ext cx="89592" cy="100228"/>
              </a:xfrm>
              <a:prstGeom prst="rect">
                <a:avLst/>
              </a:prstGeom>
              <a:noFill/>
            </p:spPr>
            <p:txBody>
              <a:bodyPr wrap="square" lIns="0" tIns="0" rIns="0" bIns="0" rtlCol="0">
                <a:spAutoFit/>
              </a:bodyPr>
              <a:lstStyle/>
              <a:p>
                <a:pPr algn="r"/>
                <a:r>
                  <a:rPr lang="en-GB" sz="900" dirty="0"/>
                  <a:t>5</a:t>
                </a:r>
              </a:p>
            </p:txBody>
          </p:sp>
          <p:sp>
            <p:nvSpPr>
              <p:cNvPr id="794" name="TextBox 793">
                <a:extLst>
                  <a:ext uri="{FF2B5EF4-FFF2-40B4-BE49-F238E27FC236}">
                    <a16:creationId xmlns:a16="http://schemas.microsoft.com/office/drawing/2014/main" id="{D1F4ED0B-4034-4385-9AE0-C1AB426460BC}"/>
                  </a:ext>
                </a:extLst>
              </p:cNvPr>
              <p:cNvSpPr txBox="1"/>
              <p:nvPr/>
            </p:nvSpPr>
            <p:spPr>
              <a:xfrm>
                <a:off x="6196402" y="3478885"/>
                <a:ext cx="89592" cy="100228"/>
              </a:xfrm>
              <a:prstGeom prst="rect">
                <a:avLst/>
              </a:prstGeom>
              <a:noFill/>
            </p:spPr>
            <p:txBody>
              <a:bodyPr wrap="square" lIns="0" tIns="0" rIns="0" bIns="0" rtlCol="0">
                <a:spAutoFit/>
              </a:bodyPr>
              <a:lstStyle/>
              <a:p>
                <a:pPr algn="r"/>
                <a:r>
                  <a:rPr lang="en-GB" sz="900" dirty="0"/>
                  <a:t>4</a:t>
                </a:r>
              </a:p>
            </p:txBody>
          </p:sp>
          <p:sp>
            <p:nvSpPr>
              <p:cNvPr id="795" name="TextBox 794">
                <a:extLst>
                  <a:ext uri="{FF2B5EF4-FFF2-40B4-BE49-F238E27FC236}">
                    <a16:creationId xmlns:a16="http://schemas.microsoft.com/office/drawing/2014/main" id="{2EAF08B3-F72A-4C72-ADD1-1AB2D0E3E605}"/>
                  </a:ext>
                </a:extLst>
              </p:cNvPr>
              <p:cNvSpPr txBox="1"/>
              <p:nvPr/>
            </p:nvSpPr>
            <p:spPr>
              <a:xfrm>
                <a:off x="6196402" y="3609566"/>
                <a:ext cx="89592" cy="100228"/>
              </a:xfrm>
              <a:prstGeom prst="rect">
                <a:avLst/>
              </a:prstGeom>
              <a:noFill/>
            </p:spPr>
            <p:txBody>
              <a:bodyPr wrap="square" lIns="0" tIns="0" rIns="0" bIns="0" rtlCol="0">
                <a:spAutoFit/>
              </a:bodyPr>
              <a:lstStyle/>
              <a:p>
                <a:pPr algn="r"/>
                <a:r>
                  <a:rPr lang="en-GB" sz="900"/>
                  <a:t>3</a:t>
                </a:r>
              </a:p>
            </p:txBody>
          </p:sp>
          <p:sp>
            <p:nvSpPr>
              <p:cNvPr id="796" name="TextBox 795">
                <a:extLst>
                  <a:ext uri="{FF2B5EF4-FFF2-40B4-BE49-F238E27FC236}">
                    <a16:creationId xmlns:a16="http://schemas.microsoft.com/office/drawing/2014/main" id="{C464B198-B78F-4BFC-A82D-E258E0CBF5CE}"/>
                  </a:ext>
                </a:extLst>
              </p:cNvPr>
              <p:cNvSpPr txBox="1"/>
              <p:nvPr/>
            </p:nvSpPr>
            <p:spPr>
              <a:xfrm>
                <a:off x="6196402" y="3728706"/>
                <a:ext cx="89592" cy="100228"/>
              </a:xfrm>
              <a:prstGeom prst="rect">
                <a:avLst/>
              </a:prstGeom>
              <a:noFill/>
            </p:spPr>
            <p:txBody>
              <a:bodyPr wrap="square" lIns="0" tIns="0" rIns="0" bIns="0" rtlCol="0">
                <a:spAutoFit/>
              </a:bodyPr>
              <a:lstStyle/>
              <a:p>
                <a:pPr algn="r"/>
                <a:r>
                  <a:rPr lang="en-GB" sz="900"/>
                  <a:t>2</a:t>
                </a:r>
              </a:p>
            </p:txBody>
          </p:sp>
          <p:sp>
            <p:nvSpPr>
              <p:cNvPr id="797" name="TextBox 796">
                <a:extLst>
                  <a:ext uri="{FF2B5EF4-FFF2-40B4-BE49-F238E27FC236}">
                    <a16:creationId xmlns:a16="http://schemas.microsoft.com/office/drawing/2014/main" id="{C8AA806F-5241-40BB-A216-1ADA4D942BF7}"/>
                  </a:ext>
                </a:extLst>
              </p:cNvPr>
              <p:cNvSpPr txBox="1"/>
              <p:nvPr/>
            </p:nvSpPr>
            <p:spPr>
              <a:xfrm>
                <a:off x="6196402" y="3861015"/>
                <a:ext cx="89592" cy="100228"/>
              </a:xfrm>
              <a:prstGeom prst="rect">
                <a:avLst/>
              </a:prstGeom>
              <a:noFill/>
            </p:spPr>
            <p:txBody>
              <a:bodyPr wrap="square" lIns="0" tIns="0" rIns="0" bIns="0" rtlCol="0">
                <a:spAutoFit/>
              </a:bodyPr>
              <a:lstStyle/>
              <a:p>
                <a:pPr algn="r"/>
                <a:r>
                  <a:rPr lang="en-GB" sz="900" dirty="0"/>
                  <a:t>1</a:t>
                </a:r>
              </a:p>
            </p:txBody>
          </p:sp>
          <p:sp>
            <p:nvSpPr>
              <p:cNvPr id="798" name="TextBox 797">
                <a:extLst>
                  <a:ext uri="{FF2B5EF4-FFF2-40B4-BE49-F238E27FC236}">
                    <a16:creationId xmlns:a16="http://schemas.microsoft.com/office/drawing/2014/main" id="{181C46F3-B2C6-43A3-80C4-69C397B2F5C8}"/>
                  </a:ext>
                </a:extLst>
              </p:cNvPr>
              <p:cNvSpPr txBox="1"/>
              <p:nvPr/>
            </p:nvSpPr>
            <p:spPr>
              <a:xfrm>
                <a:off x="6196402" y="3978527"/>
                <a:ext cx="89592" cy="100228"/>
              </a:xfrm>
              <a:prstGeom prst="rect">
                <a:avLst/>
              </a:prstGeom>
              <a:noFill/>
            </p:spPr>
            <p:txBody>
              <a:bodyPr wrap="square" lIns="0" tIns="0" rIns="0" bIns="0" rtlCol="0">
                <a:spAutoFit/>
              </a:bodyPr>
              <a:lstStyle/>
              <a:p>
                <a:pPr algn="r"/>
                <a:r>
                  <a:rPr lang="en-GB" sz="900" dirty="0"/>
                  <a:t>0</a:t>
                </a:r>
              </a:p>
            </p:txBody>
          </p:sp>
        </p:grpSp>
        <p:sp>
          <p:nvSpPr>
            <p:cNvPr id="693" name="Rectangle 692">
              <a:extLst>
                <a:ext uri="{FF2B5EF4-FFF2-40B4-BE49-F238E27FC236}">
                  <a16:creationId xmlns:a16="http://schemas.microsoft.com/office/drawing/2014/main" id="{C149ED07-CDEC-4F92-AC71-0E39206C23E3}"/>
                </a:ext>
              </a:extLst>
            </p:cNvPr>
            <p:cNvSpPr/>
            <p:nvPr/>
          </p:nvSpPr>
          <p:spPr>
            <a:xfrm>
              <a:off x="6411380" y="3907722"/>
              <a:ext cx="89592" cy="1262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4" name="Group 693">
              <a:extLst>
                <a:ext uri="{FF2B5EF4-FFF2-40B4-BE49-F238E27FC236}">
                  <a16:creationId xmlns:a16="http://schemas.microsoft.com/office/drawing/2014/main" id="{5FB2676A-D7E6-4247-ACFF-F1D1D1CB3354}"/>
                </a:ext>
              </a:extLst>
            </p:cNvPr>
            <p:cNvGrpSpPr/>
            <p:nvPr/>
          </p:nvGrpSpPr>
          <p:grpSpPr>
            <a:xfrm>
              <a:off x="6405579" y="3891779"/>
              <a:ext cx="100237" cy="31181"/>
              <a:chOff x="6405579" y="3891779"/>
              <a:chExt cx="100237" cy="31181"/>
            </a:xfrm>
          </p:grpSpPr>
          <p:sp>
            <p:nvSpPr>
              <p:cNvPr id="788" name="Oval 787">
                <a:extLst>
                  <a:ext uri="{FF2B5EF4-FFF2-40B4-BE49-F238E27FC236}">
                    <a16:creationId xmlns:a16="http://schemas.microsoft.com/office/drawing/2014/main" id="{D26CD2F6-4B6A-4C50-A537-39BAF3C50B94}"/>
                  </a:ext>
                </a:extLst>
              </p:cNvPr>
              <p:cNvSpPr/>
              <p:nvPr/>
            </p:nvSpPr>
            <p:spPr>
              <a:xfrm>
                <a:off x="6405579" y="389177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a:extLst>
                  <a:ext uri="{FF2B5EF4-FFF2-40B4-BE49-F238E27FC236}">
                    <a16:creationId xmlns:a16="http://schemas.microsoft.com/office/drawing/2014/main" id="{C80912AC-45D8-4107-B9D3-09D0F96D2D3E}"/>
                  </a:ext>
                </a:extLst>
              </p:cNvPr>
              <p:cNvSpPr/>
              <p:nvPr/>
            </p:nvSpPr>
            <p:spPr>
              <a:xfrm>
                <a:off x="6427010" y="389416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a:extLst>
                  <a:ext uri="{FF2B5EF4-FFF2-40B4-BE49-F238E27FC236}">
                    <a16:creationId xmlns:a16="http://schemas.microsoft.com/office/drawing/2014/main" id="{F6530463-38F0-449E-AFE7-CCAD5FB8AA30}"/>
                  </a:ext>
                </a:extLst>
              </p:cNvPr>
              <p:cNvSpPr/>
              <p:nvPr/>
            </p:nvSpPr>
            <p:spPr>
              <a:xfrm>
                <a:off x="6446060" y="389416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a:extLst>
                  <a:ext uri="{FF2B5EF4-FFF2-40B4-BE49-F238E27FC236}">
                    <a16:creationId xmlns:a16="http://schemas.microsoft.com/office/drawing/2014/main" id="{868699F6-9CEF-4443-98B2-F69291CA6274}"/>
                  </a:ext>
                </a:extLst>
              </p:cNvPr>
              <p:cNvSpPr/>
              <p:nvPr/>
            </p:nvSpPr>
            <p:spPr>
              <a:xfrm>
                <a:off x="6455585" y="389416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a:extLst>
                  <a:ext uri="{FF2B5EF4-FFF2-40B4-BE49-F238E27FC236}">
                    <a16:creationId xmlns:a16="http://schemas.microsoft.com/office/drawing/2014/main" id="{63C4FAC4-A5CD-413D-A233-AA327A106993}"/>
                  </a:ext>
                </a:extLst>
              </p:cNvPr>
              <p:cNvSpPr/>
              <p:nvPr/>
            </p:nvSpPr>
            <p:spPr>
              <a:xfrm>
                <a:off x="6477016" y="389177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5" name="Rectangle 694">
              <a:extLst>
                <a:ext uri="{FF2B5EF4-FFF2-40B4-BE49-F238E27FC236}">
                  <a16:creationId xmlns:a16="http://schemas.microsoft.com/office/drawing/2014/main" id="{1EE31271-F7F9-4162-A70B-CF346EC8E96F}"/>
                </a:ext>
              </a:extLst>
            </p:cNvPr>
            <p:cNvSpPr/>
            <p:nvPr/>
          </p:nvSpPr>
          <p:spPr>
            <a:xfrm>
              <a:off x="6560804" y="3854599"/>
              <a:ext cx="89592" cy="17891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Rectangle 695">
              <a:extLst>
                <a:ext uri="{FF2B5EF4-FFF2-40B4-BE49-F238E27FC236}">
                  <a16:creationId xmlns:a16="http://schemas.microsoft.com/office/drawing/2014/main" id="{651DA054-1C89-49AA-A1A5-32D17FE2C457}"/>
                </a:ext>
              </a:extLst>
            </p:cNvPr>
            <p:cNvSpPr/>
            <p:nvPr/>
          </p:nvSpPr>
          <p:spPr>
            <a:xfrm>
              <a:off x="6715160" y="3860605"/>
              <a:ext cx="89592" cy="1729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Rectangle 696">
              <a:extLst>
                <a:ext uri="{FF2B5EF4-FFF2-40B4-BE49-F238E27FC236}">
                  <a16:creationId xmlns:a16="http://schemas.microsoft.com/office/drawing/2014/main" id="{12F468E4-F2F5-478A-93BF-8A5312C5F044}"/>
                </a:ext>
              </a:extLst>
            </p:cNvPr>
            <p:cNvSpPr/>
            <p:nvPr/>
          </p:nvSpPr>
          <p:spPr>
            <a:xfrm>
              <a:off x="6863183" y="3858877"/>
              <a:ext cx="89592" cy="1729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Rectangle 697">
              <a:extLst>
                <a:ext uri="{FF2B5EF4-FFF2-40B4-BE49-F238E27FC236}">
                  <a16:creationId xmlns:a16="http://schemas.microsoft.com/office/drawing/2014/main" id="{91DC7103-B550-4891-827E-CB90A5006CFA}"/>
                </a:ext>
              </a:extLst>
            </p:cNvPr>
            <p:cNvSpPr/>
            <p:nvPr/>
          </p:nvSpPr>
          <p:spPr>
            <a:xfrm>
              <a:off x="7019049" y="3813688"/>
              <a:ext cx="89592" cy="219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9" name="Group 698">
              <a:extLst>
                <a:ext uri="{FF2B5EF4-FFF2-40B4-BE49-F238E27FC236}">
                  <a16:creationId xmlns:a16="http://schemas.microsoft.com/office/drawing/2014/main" id="{587EEB56-AA1D-447A-9BB6-4C64AF74A409}"/>
                </a:ext>
              </a:extLst>
            </p:cNvPr>
            <p:cNvGrpSpPr/>
            <p:nvPr/>
          </p:nvGrpSpPr>
          <p:grpSpPr>
            <a:xfrm>
              <a:off x="6550959" y="3528456"/>
              <a:ext cx="107382" cy="388369"/>
              <a:chOff x="6550959" y="3528456"/>
              <a:chExt cx="107382" cy="388369"/>
            </a:xfrm>
          </p:grpSpPr>
          <p:sp>
            <p:nvSpPr>
              <p:cNvPr id="772" name="Oval 771">
                <a:extLst>
                  <a:ext uri="{FF2B5EF4-FFF2-40B4-BE49-F238E27FC236}">
                    <a16:creationId xmlns:a16="http://schemas.microsoft.com/office/drawing/2014/main" id="{269C2BB1-040C-46CD-80FC-D28A1947DBF7}"/>
                  </a:ext>
                </a:extLst>
              </p:cNvPr>
              <p:cNvSpPr/>
              <p:nvPr/>
            </p:nvSpPr>
            <p:spPr>
              <a:xfrm>
                <a:off x="6593822" y="352845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a:extLst>
                  <a:ext uri="{FF2B5EF4-FFF2-40B4-BE49-F238E27FC236}">
                    <a16:creationId xmlns:a16="http://schemas.microsoft.com/office/drawing/2014/main" id="{ABE5C65A-93F7-462B-B3E2-56A5A13A1D8B}"/>
                  </a:ext>
                </a:extLst>
              </p:cNvPr>
              <p:cNvSpPr/>
              <p:nvPr/>
            </p:nvSpPr>
            <p:spPr>
              <a:xfrm>
                <a:off x="6608109" y="381420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a:extLst>
                  <a:ext uri="{FF2B5EF4-FFF2-40B4-BE49-F238E27FC236}">
                    <a16:creationId xmlns:a16="http://schemas.microsoft.com/office/drawing/2014/main" id="{3F25AE89-9A31-4B5D-AA33-5B692755FBC9}"/>
                  </a:ext>
                </a:extLst>
              </p:cNvPr>
              <p:cNvSpPr/>
              <p:nvPr/>
            </p:nvSpPr>
            <p:spPr>
              <a:xfrm>
                <a:off x="6584297" y="3823731"/>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a:extLst>
                  <a:ext uri="{FF2B5EF4-FFF2-40B4-BE49-F238E27FC236}">
                    <a16:creationId xmlns:a16="http://schemas.microsoft.com/office/drawing/2014/main" id="{3255D27C-DE5E-4AEF-9F48-F030F5521442}"/>
                  </a:ext>
                </a:extLst>
              </p:cNvPr>
              <p:cNvSpPr/>
              <p:nvPr/>
            </p:nvSpPr>
            <p:spPr>
              <a:xfrm>
                <a:off x="6629541" y="385468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a:extLst>
                  <a:ext uri="{FF2B5EF4-FFF2-40B4-BE49-F238E27FC236}">
                    <a16:creationId xmlns:a16="http://schemas.microsoft.com/office/drawing/2014/main" id="{BAA80D73-5F7B-403C-AF61-8AE9EB89ED16}"/>
                  </a:ext>
                </a:extLst>
              </p:cNvPr>
              <p:cNvSpPr/>
              <p:nvPr/>
            </p:nvSpPr>
            <p:spPr>
              <a:xfrm>
                <a:off x="6550959" y="388326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a:extLst>
                  <a:ext uri="{FF2B5EF4-FFF2-40B4-BE49-F238E27FC236}">
                    <a16:creationId xmlns:a16="http://schemas.microsoft.com/office/drawing/2014/main" id="{75F60CA2-081E-4C14-AC46-5A0641F2322E}"/>
                  </a:ext>
                </a:extLst>
              </p:cNvPr>
              <p:cNvSpPr/>
              <p:nvPr/>
            </p:nvSpPr>
            <p:spPr>
              <a:xfrm>
                <a:off x="6570009" y="387850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a:extLst>
                  <a:ext uri="{FF2B5EF4-FFF2-40B4-BE49-F238E27FC236}">
                    <a16:creationId xmlns:a16="http://schemas.microsoft.com/office/drawing/2014/main" id="{D244A0DD-D99B-48AD-8525-03FED538B978}"/>
                  </a:ext>
                </a:extLst>
              </p:cNvPr>
              <p:cNvSpPr/>
              <p:nvPr/>
            </p:nvSpPr>
            <p:spPr>
              <a:xfrm>
                <a:off x="6586678" y="3880881"/>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a:extLst>
                  <a:ext uri="{FF2B5EF4-FFF2-40B4-BE49-F238E27FC236}">
                    <a16:creationId xmlns:a16="http://schemas.microsoft.com/office/drawing/2014/main" id="{9439DA41-46CF-44A3-A140-7329C3E1CC98}"/>
                  </a:ext>
                </a:extLst>
              </p:cNvPr>
              <p:cNvSpPr/>
              <p:nvPr/>
            </p:nvSpPr>
            <p:spPr>
              <a:xfrm>
                <a:off x="6610491" y="387611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a:extLst>
                  <a:ext uri="{FF2B5EF4-FFF2-40B4-BE49-F238E27FC236}">
                    <a16:creationId xmlns:a16="http://schemas.microsoft.com/office/drawing/2014/main" id="{13FF1658-1DBB-4E70-A8CC-FD17E0C4F2C3}"/>
                  </a:ext>
                </a:extLst>
              </p:cNvPr>
              <p:cNvSpPr/>
              <p:nvPr/>
            </p:nvSpPr>
            <p:spPr>
              <a:xfrm>
                <a:off x="6629541" y="388802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a:extLst>
                  <a:ext uri="{FF2B5EF4-FFF2-40B4-BE49-F238E27FC236}">
                    <a16:creationId xmlns:a16="http://schemas.microsoft.com/office/drawing/2014/main" id="{3467EC28-BE8C-4657-80B4-A675776C91CD}"/>
                  </a:ext>
                </a:extLst>
              </p:cNvPr>
              <p:cNvSpPr/>
              <p:nvPr/>
            </p:nvSpPr>
            <p:spPr>
              <a:xfrm>
                <a:off x="6553341" y="385468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a:extLst>
                  <a:ext uri="{FF2B5EF4-FFF2-40B4-BE49-F238E27FC236}">
                    <a16:creationId xmlns:a16="http://schemas.microsoft.com/office/drawing/2014/main" id="{4CD606F2-84FA-4740-ACDC-FD758F4EEBCB}"/>
                  </a:ext>
                </a:extLst>
              </p:cNvPr>
              <p:cNvSpPr/>
              <p:nvPr/>
            </p:nvSpPr>
            <p:spPr>
              <a:xfrm>
                <a:off x="6570009" y="384040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a:extLst>
                  <a:ext uri="{FF2B5EF4-FFF2-40B4-BE49-F238E27FC236}">
                    <a16:creationId xmlns:a16="http://schemas.microsoft.com/office/drawing/2014/main" id="{4B52E3E5-2419-4661-B991-1BFA58C3B3F5}"/>
                  </a:ext>
                </a:extLst>
              </p:cNvPr>
              <p:cNvSpPr/>
              <p:nvPr/>
            </p:nvSpPr>
            <p:spPr>
              <a:xfrm>
                <a:off x="6610490" y="383325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a:extLst>
                  <a:ext uri="{FF2B5EF4-FFF2-40B4-BE49-F238E27FC236}">
                    <a16:creationId xmlns:a16="http://schemas.microsoft.com/office/drawing/2014/main" id="{4ADEB1E4-AF58-4346-AED1-68173522F40C}"/>
                  </a:ext>
                </a:extLst>
              </p:cNvPr>
              <p:cNvSpPr/>
              <p:nvPr/>
            </p:nvSpPr>
            <p:spPr>
              <a:xfrm>
                <a:off x="6589059" y="384754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a:extLst>
                  <a:ext uri="{FF2B5EF4-FFF2-40B4-BE49-F238E27FC236}">
                    <a16:creationId xmlns:a16="http://schemas.microsoft.com/office/drawing/2014/main" id="{4BDE59F2-A2DE-4659-A74D-BB064AC09A49}"/>
                  </a:ext>
                </a:extLst>
              </p:cNvPr>
              <p:cNvSpPr/>
              <p:nvPr/>
            </p:nvSpPr>
            <p:spPr>
              <a:xfrm>
                <a:off x="6567627" y="385468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a:extLst>
                  <a:ext uri="{FF2B5EF4-FFF2-40B4-BE49-F238E27FC236}">
                    <a16:creationId xmlns:a16="http://schemas.microsoft.com/office/drawing/2014/main" id="{00921C8C-3F62-41D8-8C6B-D58587DD999C}"/>
                  </a:ext>
                </a:extLst>
              </p:cNvPr>
              <p:cNvSpPr/>
              <p:nvPr/>
            </p:nvSpPr>
            <p:spPr>
              <a:xfrm>
                <a:off x="6608108" y="386897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7" name="Oval 786">
                <a:extLst>
                  <a:ext uri="{FF2B5EF4-FFF2-40B4-BE49-F238E27FC236}">
                    <a16:creationId xmlns:a16="http://schemas.microsoft.com/office/drawing/2014/main" id="{2FE0D187-D70E-406B-AD11-AAD539651C7D}"/>
                  </a:ext>
                </a:extLst>
              </p:cNvPr>
              <p:cNvSpPr/>
              <p:nvPr/>
            </p:nvSpPr>
            <p:spPr>
              <a:xfrm>
                <a:off x="6624777" y="384992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0" name="Group 699">
              <a:extLst>
                <a:ext uri="{FF2B5EF4-FFF2-40B4-BE49-F238E27FC236}">
                  <a16:creationId xmlns:a16="http://schemas.microsoft.com/office/drawing/2014/main" id="{421C44A9-ADAE-417D-AA24-D6C50D02BE74}"/>
                </a:ext>
              </a:extLst>
            </p:cNvPr>
            <p:cNvGrpSpPr/>
            <p:nvPr/>
          </p:nvGrpSpPr>
          <p:grpSpPr>
            <a:xfrm>
              <a:off x="6706903" y="3770606"/>
              <a:ext cx="100239" cy="164531"/>
              <a:chOff x="6706903" y="3770606"/>
              <a:chExt cx="100239" cy="164531"/>
            </a:xfrm>
          </p:grpSpPr>
          <p:sp>
            <p:nvSpPr>
              <p:cNvPr id="755" name="Oval 754">
                <a:extLst>
                  <a:ext uri="{FF2B5EF4-FFF2-40B4-BE49-F238E27FC236}">
                    <a16:creationId xmlns:a16="http://schemas.microsoft.com/office/drawing/2014/main" id="{B6DAF148-1094-432E-BEE1-8B4BDBB5B0F5}"/>
                  </a:ext>
                </a:extLst>
              </p:cNvPr>
              <p:cNvSpPr/>
              <p:nvPr/>
            </p:nvSpPr>
            <p:spPr>
              <a:xfrm>
                <a:off x="6742623" y="377060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a:extLst>
                  <a:ext uri="{FF2B5EF4-FFF2-40B4-BE49-F238E27FC236}">
                    <a16:creationId xmlns:a16="http://schemas.microsoft.com/office/drawing/2014/main" id="{92B4B852-628C-4559-BA85-A6940A15E1CF}"/>
                  </a:ext>
                </a:extLst>
              </p:cNvPr>
              <p:cNvSpPr/>
              <p:nvPr/>
            </p:nvSpPr>
            <p:spPr>
              <a:xfrm>
                <a:off x="6778342" y="381823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C651C71C-8CFF-4810-BA47-593BB090CD92}"/>
                  </a:ext>
                </a:extLst>
              </p:cNvPr>
              <p:cNvSpPr/>
              <p:nvPr/>
            </p:nvSpPr>
            <p:spPr>
              <a:xfrm>
                <a:off x="6775960" y="384680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a:extLst>
                  <a:ext uri="{FF2B5EF4-FFF2-40B4-BE49-F238E27FC236}">
                    <a16:creationId xmlns:a16="http://schemas.microsoft.com/office/drawing/2014/main" id="{DF4B4392-67A2-42EE-A3A1-B1CB50B93797}"/>
                  </a:ext>
                </a:extLst>
              </p:cNvPr>
              <p:cNvSpPr/>
              <p:nvPr/>
            </p:nvSpPr>
            <p:spPr>
              <a:xfrm>
                <a:off x="6723572" y="390633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a:extLst>
                  <a:ext uri="{FF2B5EF4-FFF2-40B4-BE49-F238E27FC236}">
                    <a16:creationId xmlns:a16="http://schemas.microsoft.com/office/drawing/2014/main" id="{C428D77E-85AE-4792-AC82-BE29B0878BD2}"/>
                  </a:ext>
                </a:extLst>
              </p:cNvPr>
              <p:cNvSpPr/>
              <p:nvPr/>
            </p:nvSpPr>
            <p:spPr>
              <a:xfrm>
                <a:off x="6768816" y="3889669"/>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a:extLst>
                  <a:ext uri="{FF2B5EF4-FFF2-40B4-BE49-F238E27FC236}">
                    <a16:creationId xmlns:a16="http://schemas.microsoft.com/office/drawing/2014/main" id="{BADAD407-E6B7-4A0C-93D7-B49199629284}"/>
                  </a:ext>
                </a:extLst>
              </p:cNvPr>
              <p:cNvSpPr/>
              <p:nvPr/>
            </p:nvSpPr>
            <p:spPr>
              <a:xfrm>
                <a:off x="6754528" y="389205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a:extLst>
                  <a:ext uri="{FF2B5EF4-FFF2-40B4-BE49-F238E27FC236}">
                    <a16:creationId xmlns:a16="http://schemas.microsoft.com/office/drawing/2014/main" id="{09D8B947-ADBF-4568-882D-1EBFE9842DFD}"/>
                  </a:ext>
                </a:extLst>
              </p:cNvPr>
              <p:cNvSpPr/>
              <p:nvPr/>
            </p:nvSpPr>
            <p:spPr>
              <a:xfrm>
                <a:off x="6737860" y="388252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a:extLst>
                  <a:ext uri="{FF2B5EF4-FFF2-40B4-BE49-F238E27FC236}">
                    <a16:creationId xmlns:a16="http://schemas.microsoft.com/office/drawing/2014/main" id="{4F09339A-79B1-4B40-9EDB-EFA55D51ABC0}"/>
                  </a:ext>
                </a:extLst>
              </p:cNvPr>
              <p:cNvSpPr/>
              <p:nvPr/>
            </p:nvSpPr>
            <p:spPr>
              <a:xfrm>
                <a:off x="6740241" y="381823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a:extLst>
                  <a:ext uri="{FF2B5EF4-FFF2-40B4-BE49-F238E27FC236}">
                    <a16:creationId xmlns:a16="http://schemas.microsoft.com/office/drawing/2014/main" id="{07F7E334-E64E-400A-A6DD-8B3286C86B42}"/>
                  </a:ext>
                </a:extLst>
              </p:cNvPr>
              <p:cNvSpPr/>
              <p:nvPr/>
            </p:nvSpPr>
            <p:spPr>
              <a:xfrm>
                <a:off x="6752147" y="383490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a:extLst>
                  <a:ext uri="{FF2B5EF4-FFF2-40B4-BE49-F238E27FC236}">
                    <a16:creationId xmlns:a16="http://schemas.microsoft.com/office/drawing/2014/main" id="{40F1E78A-5CDD-41AA-A24B-2902158C9C51}"/>
                  </a:ext>
                </a:extLst>
              </p:cNvPr>
              <p:cNvSpPr/>
              <p:nvPr/>
            </p:nvSpPr>
            <p:spPr>
              <a:xfrm>
                <a:off x="6761672" y="385633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a:extLst>
                  <a:ext uri="{FF2B5EF4-FFF2-40B4-BE49-F238E27FC236}">
                    <a16:creationId xmlns:a16="http://schemas.microsoft.com/office/drawing/2014/main" id="{53D5C98C-C166-44AF-AC8C-BCE2F7D500F1}"/>
                  </a:ext>
                </a:extLst>
              </p:cNvPr>
              <p:cNvSpPr/>
              <p:nvPr/>
            </p:nvSpPr>
            <p:spPr>
              <a:xfrm>
                <a:off x="6709284" y="383252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a:extLst>
                  <a:ext uri="{FF2B5EF4-FFF2-40B4-BE49-F238E27FC236}">
                    <a16:creationId xmlns:a16="http://schemas.microsoft.com/office/drawing/2014/main" id="{38EA427C-E3F4-4649-B4B1-9671AC36C3F9}"/>
                  </a:ext>
                </a:extLst>
              </p:cNvPr>
              <p:cNvSpPr/>
              <p:nvPr/>
            </p:nvSpPr>
            <p:spPr>
              <a:xfrm>
                <a:off x="6706903" y="385633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a:extLst>
                  <a:ext uri="{FF2B5EF4-FFF2-40B4-BE49-F238E27FC236}">
                    <a16:creationId xmlns:a16="http://schemas.microsoft.com/office/drawing/2014/main" id="{355F672D-A9E8-44A1-AE0F-8E605235F709}"/>
                  </a:ext>
                </a:extLst>
              </p:cNvPr>
              <p:cNvSpPr/>
              <p:nvPr/>
            </p:nvSpPr>
            <p:spPr>
              <a:xfrm>
                <a:off x="6733097" y="384680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a:extLst>
                  <a:ext uri="{FF2B5EF4-FFF2-40B4-BE49-F238E27FC236}">
                    <a16:creationId xmlns:a16="http://schemas.microsoft.com/office/drawing/2014/main" id="{F4794266-7C7D-4F96-B9A5-E8BD7F59C5E4}"/>
                  </a:ext>
                </a:extLst>
              </p:cNvPr>
              <p:cNvSpPr/>
              <p:nvPr/>
            </p:nvSpPr>
            <p:spPr>
              <a:xfrm>
                <a:off x="6725953" y="385871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9" name="Oval 768">
                <a:extLst>
                  <a:ext uri="{FF2B5EF4-FFF2-40B4-BE49-F238E27FC236}">
                    <a16:creationId xmlns:a16="http://schemas.microsoft.com/office/drawing/2014/main" id="{F09BCD57-4B09-45CA-9812-192F8654A39A}"/>
                  </a:ext>
                </a:extLst>
              </p:cNvPr>
              <p:cNvSpPr/>
              <p:nvPr/>
            </p:nvSpPr>
            <p:spPr>
              <a:xfrm>
                <a:off x="6718809" y="386347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0" name="Oval 769">
                <a:extLst>
                  <a:ext uri="{FF2B5EF4-FFF2-40B4-BE49-F238E27FC236}">
                    <a16:creationId xmlns:a16="http://schemas.microsoft.com/office/drawing/2014/main" id="{AE726766-DAA8-4B21-8D21-67F0F6310A5F}"/>
                  </a:ext>
                </a:extLst>
              </p:cNvPr>
              <p:cNvSpPr/>
              <p:nvPr/>
            </p:nvSpPr>
            <p:spPr>
              <a:xfrm>
                <a:off x="6742622" y="385157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a:extLst>
                  <a:ext uri="{FF2B5EF4-FFF2-40B4-BE49-F238E27FC236}">
                    <a16:creationId xmlns:a16="http://schemas.microsoft.com/office/drawing/2014/main" id="{C050B21E-44A3-4FE5-81B0-5FD8CDC87C86}"/>
                  </a:ext>
                </a:extLst>
              </p:cNvPr>
              <p:cNvSpPr/>
              <p:nvPr/>
            </p:nvSpPr>
            <p:spPr>
              <a:xfrm>
                <a:off x="6742622" y="386347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1" name="Oval 700">
              <a:extLst>
                <a:ext uri="{FF2B5EF4-FFF2-40B4-BE49-F238E27FC236}">
                  <a16:creationId xmlns:a16="http://schemas.microsoft.com/office/drawing/2014/main" id="{4BB9EFC4-3AD8-41F5-8E20-AFE61BE7193A}"/>
                </a:ext>
              </a:extLst>
            </p:cNvPr>
            <p:cNvSpPr/>
            <p:nvPr/>
          </p:nvSpPr>
          <p:spPr>
            <a:xfrm>
              <a:off x="6886722" y="377953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a:extLst>
                <a:ext uri="{FF2B5EF4-FFF2-40B4-BE49-F238E27FC236}">
                  <a16:creationId xmlns:a16="http://schemas.microsoft.com/office/drawing/2014/main" id="{D8D1DB2C-DAFC-4774-A636-AD1129632A84}"/>
                </a:ext>
              </a:extLst>
            </p:cNvPr>
            <p:cNvSpPr/>
            <p:nvPr/>
          </p:nvSpPr>
          <p:spPr>
            <a:xfrm>
              <a:off x="6903391" y="378667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a:extLst>
                <a:ext uri="{FF2B5EF4-FFF2-40B4-BE49-F238E27FC236}">
                  <a16:creationId xmlns:a16="http://schemas.microsoft.com/office/drawing/2014/main" id="{A55FB360-ACB0-4E34-BCF0-511C46FA8EC4}"/>
                </a:ext>
              </a:extLst>
            </p:cNvPr>
            <p:cNvSpPr/>
            <p:nvPr/>
          </p:nvSpPr>
          <p:spPr>
            <a:xfrm>
              <a:off x="6920060" y="387954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a:extLst>
                <a:ext uri="{FF2B5EF4-FFF2-40B4-BE49-F238E27FC236}">
                  <a16:creationId xmlns:a16="http://schemas.microsoft.com/office/drawing/2014/main" id="{725580D6-64F8-4C54-9D31-5C654240223B}"/>
                </a:ext>
              </a:extLst>
            </p:cNvPr>
            <p:cNvSpPr/>
            <p:nvPr/>
          </p:nvSpPr>
          <p:spPr>
            <a:xfrm>
              <a:off x="6934347" y="387002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a:extLst>
                <a:ext uri="{FF2B5EF4-FFF2-40B4-BE49-F238E27FC236}">
                  <a16:creationId xmlns:a16="http://schemas.microsoft.com/office/drawing/2014/main" id="{7CD4F49C-82AB-4D09-AF2A-8F1C40FC35CC}"/>
                </a:ext>
              </a:extLst>
            </p:cNvPr>
            <p:cNvSpPr/>
            <p:nvPr/>
          </p:nvSpPr>
          <p:spPr>
            <a:xfrm>
              <a:off x="6929585" y="384144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a:extLst>
                <a:ext uri="{FF2B5EF4-FFF2-40B4-BE49-F238E27FC236}">
                  <a16:creationId xmlns:a16="http://schemas.microsoft.com/office/drawing/2014/main" id="{798E6D0A-D4D4-4BE5-BB06-6897D5D1CECE}"/>
                </a:ext>
              </a:extLst>
            </p:cNvPr>
            <p:cNvSpPr/>
            <p:nvPr/>
          </p:nvSpPr>
          <p:spPr>
            <a:xfrm>
              <a:off x="6903391" y="382001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a:extLst>
                <a:ext uri="{FF2B5EF4-FFF2-40B4-BE49-F238E27FC236}">
                  <a16:creationId xmlns:a16="http://schemas.microsoft.com/office/drawing/2014/main" id="{C300DEA3-3AA3-4AA7-8A01-28F41A7EEA8D}"/>
                </a:ext>
              </a:extLst>
            </p:cNvPr>
            <p:cNvSpPr/>
            <p:nvPr/>
          </p:nvSpPr>
          <p:spPr>
            <a:xfrm>
              <a:off x="6920060" y="382954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a:extLst>
                <a:ext uri="{FF2B5EF4-FFF2-40B4-BE49-F238E27FC236}">
                  <a16:creationId xmlns:a16="http://schemas.microsoft.com/office/drawing/2014/main" id="{E1275D94-309F-437B-926F-9F096EA08312}"/>
                </a:ext>
              </a:extLst>
            </p:cNvPr>
            <p:cNvSpPr/>
            <p:nvPr/>
          </p:nvSpPr>
          <p:spPr>
            <a:xfrm>
              <a:off x="6855766" y="387478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a:extLst>
                <a:ext uri="{FF2B5EF4-FFF2-40B4-BE49-F238E27FC236}">
                  <a16:creationId xmlns:a16="http://schemas.microsoft.com/office/drawing/2014/main" id="{F5545B77-3427-408B-A199-F0AF06A16DF7}"/>
                </a:ext>
              </a:extLst>
            </p:cNvPr>
            <p:cNvSpPr/>
            <p:nvPr/>
          </p:nvSpPr>
          <p:spPr>
            <a:xfrm>
              <a:off x="6874816" y="386764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a:extLst>
                <a:ext uri="{FF2B5EF4-FFF2-40B4-BE49-F238E27FC236}">
                  <a16:creationId xmlns:a16="http://schemas.microsoft.com/office/drawing/2014/main" id="{58787375-8483-465C-9FD2-B7C5928AEDD6}"/>
                </a:ext>
              </a:extLst>
            </p:cNvPr>
            <p:cNvSpPr/>
            <p:nvPr/>
          </p:nvSpPr>
          <p:spPr>
            <a:xfrm>
              <a:off x="6893866" y="387478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a:extLst>
                <a:ext uri="{FF2B5EF4-FFF2-40B4-BE49-F238E27FC236}">
                  <a16:creationId xmlns:a16="http://schemas.microsoft.com/office/drawing/2014/main" id="{455AD3C1-BCC2-4B77-A79C-85AACAD91F39}"/>
                </a:ext>
              </a:extLst>
            </p:cNvPr>
            <p:cNvSpPr/>
            <p:nvPr/>
          </p:nvSpPr>
          <p:spPr>
            <a:xfrm>
              <a:off x="6912916" y="386287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a:extLst>
                <a:ext uri="{FF2B5EF4-FFF2-40B4-BE49-F238E27FC236}">
                  <a16:creationId xmlns:a16="http://schemas.microsoft.com/office/drawing/2014/main" id="{799466F0-1B29-4B79-952A-8682B29A0C1E}"/>
                </a:ext>
              </a:extLst>
            </p:cNvPr>
            <p:cNvSpPr/>
            <p:nvPr/>
          </p:nvSpPr>
          <p:spPr>
            <a:xfrm>
              <a:off x="6855766" y="38390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a:extLst>
                <a:ext uri="{FF2B5EF4-FFF2-40B4-BE49-F238E27FC236}">
                  <a16:creationId xmlns:a16="http://schemas.microsoft.com/office/drawing/2014/main" id="{1EB6179D-CF79-4A7E-B825-942BA08C482B}"/>
                </a:ext>
              </a:extLst>
            </p:cNvPr>
            <p:cNvSpPr/>
            <p:nvPr/>
          </p:nvSpPr>
          <p:spPr>
            <a:xfrm>
              <a:off x="6872435" y="384382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a:extLst>
                <a:ext uri="{FF2B5EF4-FFF2-40B4-BE49-F238E27FC236}">
                  <a16:creationId xmlns:a16="http://schemas.microsoft.com/office/drawing/2014/main" id="{D5D460F0-139A-4159-BEA0-D091003A18E1}"/>
                </a:ext>
              </a:extLst>
            </p:cNvPr>
            <p:cNvSpPr/>
            <p:nvPr/>
          </p:nvSpPr>
          <p:spPr>
            <a:xfrm>
              <a:off x="6889103" y="383430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Oval 714">
              <a:extLst>
                <a:ext uri="{FF2B5EF4-FFF2-40B4-BE49-F238E27FC236}">
                  <a16:creationId xmlns:a16="http://schemas.microsoft.com/office/drawing/2014/main" id="{00254052-30A2-4A32-BF89-5A126DEC0E09}"/>
                </a:ext>
              </a:extLst>
            </p:cNvPr>
            <p:cNvSpPr/>
            <p:nvPr/>
          </p:nvSpPr>
          <p:spPr>
            <a:xfrm>
              <a:off x="6901010" y="38390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a:extLst>
                <a:ext uri="{FF2B5EF4-FFF2-40B4-BE49-F238E27FC236}">
                  <a16:creationId xmlns:a16="http://schemas.microsoft.com/office/drawing/2014/main" id="{44BE387C-381E-43D5-8F5D-C4FA7908DEA2}"/>
                </a:ext>
              </a:extLst>
            </p:cNvPr>
            <p:cNvSpPr/>
            <p:nvPr/>
          </p:nvSpPr>
          <p:spPr>
            <a:xfrm>
              <a:off x="6910535" y="384144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7" name="Group 716">
              <a:extLst>
                <a:ext uri="{FF2B5EF4-FFF2-40B4-BE49-F238E27FC236}">
                  <a16:creationId xmlns:a16="http://schemas.microsoft.com/office/drawing/2014/main" id="{43CA7372-ACD0-4A1C-AE1D-DB549CB2B5B8}"/>
                </a:ext>
              </a:extLst>
            </p:cNvPr>
            <p:cNvGrpSpPr/>
            <p:nvPr/>
          </p:nvGrpSpPr>
          <p:grpSpPr>
            <a:xfrm>
              <a:off x="7008165" y="3712861"/>
              <a:ext cx="107381" cy="235969"/>
              <a:chOff x="7008165" y="3712861"/>
              <a:chExt cx="107381" cy="235969"/>
            </a:xfrm>
          </p:grpSpPr>
          <p:sp>
            <p:nvSpPr>
              <p:cNvPr id="739" name="Oval 738">
                <a:extLst>
                  <a:ext uri="{FF2B5EF4-FFF2-40B4-BE49-F238E27FC236}">
                    <a16:creationId xmlns:a16="http://schemas.microsoft.com/office/drawing/2014/main" id="{AF13F29A-45A6-445B-B276-B34958BCF88E}"/>
                  </a:ext>
                </a:extLst>
              </p:cNvPr>
              <p:cNvSpPr/>
              <p:nvPr/>
            </p:nvSpPr>
            <p:spPr>
              <a:xfrm>
                <a:off x="7048647" y="392003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Oval 739">
                <a:extLst>
                  <a:ext uri="{FF2B5EF4-FFF2-40B4-BE49-F238E27FC236}">
                    <a16:creationId xmlns:a16="http://schemas.microsoft.com/office/drawing/2014/main" id="{1ED965C2-2823-466E-9C17-E8FC2BF93960}"/>
                  </a:ext>
                </a:extLst>
              </p:cNvPr>
              <p:cNvSpPr/>
              <p:nvPr/>
            </p:nvSpPr>
            <p:spPr>
              <a:xfrm>
                <a:off x="7046266" y="371286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Oval 740">
                <a:extLst>
                  <a:ext uri="{FF2B5EF4-FFF2-40B4-BE49-F238E27FC236}">
                    <a16:creationId xmlns:a16="http://schemas.microsoft.com/office/drawing/2014/main" id="{3ACEDA29-2AE2-42E8-BB4E-0D3887E41825}"/>
                  </a:ext>
                </a:extLst>
              </p:cNvPr>
              <p:cNvSpPr/>
              <p:nvPr/>
            </p:nvSpPr>
            <p:spPr>
              <a:xfrm>
                <a:off x="7060553" y="3736674"/>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a:extLst>
                  <a:ext uri="{FF2B5EF4-FFF2-40B4-BE49-F238E27FC236}">
                    <a16:creationId xmlns:a16="http://schemas.microsoft.com/office/drawing/2014/main" id="{1473E354-6215-4125-939B-1EA5862EC674}"/>
                  </a:ext>
                </a:extLst>
              </p:cNvPr>
              <p:cNvSpPr/>
              <p:nvPr/>
            </p:nvSpPr>
            <p:spPr>
              <a:xfrm>
                <a:off x="7008165" y="374858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a:extLst>
                  <a:ext uri="{FF2B5EF4-FFF2-40B4-BE49-F238E27FC236}">
                    <a16:creationId xmlns:a16="http://schemas.microsoft.com/office/drawing/2014/main" id="{3E7C0AA5-0F5D-4748-BACF-60528D9E67B8}"/>
                  </a:ext>
                </a:extLst>
              </p:cNvPr>
              <p:cNvSpPr/>
              <p:nvPr/>
            </p:nvSpPr>
            <p:spPr>
              <a:xfrm>
                <a:off x="7036740" y="375096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a:extLst>
                  <a:ext uri="{FF2B5EF4-FFF2-40B4-BE49-F238E27FC236}">
                    <a16:creationId xmlns:a16="http://schemas.microsoft.com/office/drawing/2014/main" id="{2A5F4142-602D-47C1-A9A4-B9EE30B90209}"/>
                  </a:ext>
                </a:extLst>
              </p:cNvPr>
              <p:cNvSpPr/>
              <p:nvPr/>
            </p:nvSpPr>
            <p:spPr>
              <a:xfrm>
                <a:off x="7086746" y="376048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a:extLst>
                  <a:ext uri="{FF2B5EF4-FFF2-40B4-BE49-F238E27FC236}">
                    <a16:creationId xmlns:a16="http://schemas.microsoft.com/office/drawing/2014/main" id="{5216B600-0374-4B3E-9DB8-F5CA14D2D085}"/>
                  </a:ext>
                </a:extLst>
              </p:cNvPr>
              <p:cNvSpPr/>
              <p:nvPr/>
            </p:nvSpPr>
            <p:spPr>
              <a:xfrm>
                <a:off x="7062934" y="376524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a:extLst>
                  <a:ext uri="{FF2B5EF4-FFF2-40B4-BE49-F238E27FC236}">
                    <a16:creationId xmlns:a16="http://schemas.microsoft.com/office/drawing/2014/main" id="{09C641B7-00D8-4839-B21E-2FF5C121B564}"/>
                  </a:ext>
                </a:extLst>
              </p:cNvPr>
              <p:cNvSpPr/>
              <p:nvPr/>
            </p:nvSpPr>
            <p:spPr>
              <a:xfrm>
                <a:off x="7034359" y="3774774"/>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a:extLst>
                  <a:ext uri="{FF2B5EF4-FFF2-40B4-BE49-F238E27FC236}">
                    <a16:creationId xmlns:a16="http://schemas.microsoft.com/office/drawing/2014/main" id="{646471BD-52CA-4479-8E65-3BC11B8531BC}"/>
                  </a:ext>
                </a:extLst>
              </p:cNvPr>
              <p:cNvSpPr/>
              <p:nvPr/>
            </p:nvSpPr>
            <p:spPr>
              <a:xfrm>
                <a:off x="7015309" y="377953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Oval 747">
                <a:extLst>
                  <a:ext uri="{FF2B5EF4-FFF2-40B4-BE49-F238E27FC236}">
                    <a16:creationId xmlns:a16="http://schemas.microsoft.com/office/drawing/2014/main" id="{51FF92DB-DF92-4BC8-AA02-1B952B76AD27}"/>
                  </a:ext>
                </a:extLst>
              </p:cNvPr>
              <p:cNvSpPr/>
              <p:nvPr/>
            </p:nvSpPr>
            <p:spPr>
              <a:xfrm>
                <a:off x="7015309" y="380811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a:extLst>
                  <a:ext uri="{FF2B5EF4-FFF2-40B4-BE49-F238E27FC236}">
                    <a16:creationId xmlns:a16="http://schemas.microsoft.com/office/drawing/2014/main" id="{5456F3E0-C7F2-4C85-BB74-818461B12282}"/>
                  </a:ext>
                </a:extLst>
              </p:cNvPr>
              <p:cNvSpPr/>
              <p:nvPr/>
            </p:nvSpPr>
            <p:spPr>
              <a:xfrm>
                <a:off x="7034359" y="380334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a:extLst>
                  <a:ext uri="{FF2B5EF4-FFF2-40B4-BE49-F238E27FC236}">
                    <a16:creationId xmlns:a16="http://schemas.microsoft.com/office/drawing/2014/main" id="{FE3ED196-45F9-4128-8359-A8ACAAB9DA16}"/>
                  </a:ext>
                </a:extLst>
              </p:cNvPr>
              <p:cNvSpPr/>
              <p:nvPr/>
            </p:nvSpPr>
            <p:spPr>
              <a:xfrm>
                <a:off x="7031977" y="382716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1" name="Oval 750">
                <a:extLst>
                  <a:ext uri="{FF2B5EF4-FFF2-40B4-BE49-F238E27FC236}">
                    <a16:creationId xmlns:a16="http://schemas.microsoft.com/office/drawing/2014/main" id="{C1987797-45F9-426D-9546-D53EBD89C197}"/>
                  </a:ext>
                </a:extLst>
              </p:cNvPr>
              <p:cNvSpPr/>
              <p:nvPr/>
            </p:nvSpPr>
            <p:spPr>
              <a:xfrm>
                <a:off x="7055790" y="383668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Oval 751">
                <a:extLst>
                  <a:ext uri="{FF2B5EF4-FFF2-40B4-BE49-F238E27FC236}">
                    <a16:creationId xmlns:a16="http://schemas.microsoft.com/office/drawing/2014/main" id="{3D9AC945-EFC2-4209-AE66-7720BDF9FAB0}"/>
                  </a:ext>
                </a:extLst>
              </p:cNvPr>
              <p:cNvSpPr/>
              <p:nvPr/>
            </p:nvSpPr>
            <p:spPr>
              <a:xfrm>
                <a:off x="7086746" y="382478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a:extLst>
                  <a:ext uri="{FF2B5EF4-FFF2-40B4-BE49-F238E27FC236}">
                    <a16:creationId xmlns:a16="http://schemas.microsoft.com/office/drawing/2014/main" id="{1AEAFD52-CDBA-4167-9FA8-2A567B657BC4}"/>
                  </a:ext>
                </a:extLst>
              </p:cNvPr>
              <p:cNvSpPr/>
              <p:nvPr/>
            </p:nvSpPr>
            <p:spPr>
              <a:xfrm>
                <a:off x="7058171" y="381525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a:extLst>
                  <a:ext uri="{FF2B5EF4-FFF2-40B4-BE49-F238E27FC236}">
                    <a16:creationId xmlns:a16="http://schemas.microsoft.com/office/drawing/2014/main" id="{3464B9A8-7C21-432B-B748-C4129D321525}"/>
                  </a:ext>
                </a:extLst>
              </p:cNvPr>
              <p:cNvSpPr/>
              <p:nvPr/>
            </p:nvSpPr>
            <p:spPr>
              <a:xfrm>
                <a:off x="7081983" y="379620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8" name="Freeform: Shape 717">
              <a:extLst>
                <a:ext uri="{FF2B5EF4-FFF2-40B4-BE49-F238E27FC236}">
                  <a16:creationId xmlns:a16="http://schemas.microsoft.com/office/drawing/2014/main" id="{09905CA7-D800-4344-AA9C-C37669B10675}"/>
                </a:ext>
              </a:extLst>
            </p:cNvPr>
            <p:cNvSpPr/>
            <p:nvPr/>
          </p:nvSpPr>
          <p:spPr>
            <a:xfrm>
              <a:off x="6455586" y="3473436"/>
              <a:ext cx="148330"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Freeform: Shape 719">
              <a:extLst>
                <a:ext uri="{FF2B5EF4-FFF2-40B4-BE49-F238E27FC236}">
                  <a16:creationId xmlns:a16="http://schemas.microsoft.com/office/drawing/2014/main" id="{70AF00D4-9E80-4F98-AE0F-5661BEBDD7C8}"/>
                </a:ext>
              </a:extLst>
            </p:cNvPr>
            <p:cNvSpPr/>
            <p:nvPr/>
          </p:nvSpPr>
          <p:spPr>
            <a:xfrm>
              <a:off x="6455585" y="3398372"/>
              <a:ext cx="454949"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Freeform: Shape 720">
              <a:extLst>
                <a:ext uri="{FF2B5EF4-FFF2-40B4-BE49-F238E27FC236}">
                  <a16:creationId xmlns:a16="http://schemas.microsoft.com/office/drawing/2014/main" id="{7A6A22CC-423D-4FA7-8398-FB53ABAB0A7F}"/>
                </a:ext>
              </a:extLst>
            </p:cNvPr>
            <p:cNvSpPr/>
            <p:nvPr/>
          </p:nvSpPr>
          <p:spPr>
            <a:xfrm>
              <a:off x="6455586" y="3318433"/>
              <a:ext cx="607348"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TextBox 721">
              <a:extLst>
                <a:ext uri="{FF2B5EF4-FFF2-40B4-BE49-F238E27FC236}">
                  <a16:creationId xmlns:a16="http://schemas.microsoft.com/office/drawing/2014/main" id="{C2173F81-F35E-4D7A-BDCE-09C325C22584}"/>
                </a:ext>
              </a:extLst>
            </p:cNvPr>
            <p:cNvSpPr txBox="1"/>
            <p:nvPr/>
          </p:nvSpPr>
          <p:spPr>
            <a:xfrm>
              <a:off x="6488966" y="3420477"/>
              <a:ext cx="89592" cy="77956"/>
            </a:xfrm>
            <a:prstGeom prst="rect">
              <a:avLst/>
            </a:prstGeom>
            <a:noFill/>
          </p:spPr>
          <p:txBody>
            <a:bodyPr wrap="square" lIns="0" tIns="0" rIns="0" bIns="0" rtlCol="0">
              <a:spAutoFit/>
            </a:bodyPr>
            <a:lstStyle/>
            <a:p>
              <a:pPr algn="ctr"/>
              <a:r>
                <a:rPr lang="en-GB" sz="700" dirty="0"/>
                <a:t>*</a:t>
              </a:r>
            </a:p>
          </p:txBody>
        </p:sp>
        <p:sp>
          <p:nvSpPr>
            <p:cNvPr id="723" name="TextBox 722">
              <a:extLst>
                <a:ext uri="{FF2B5EF4-FFF2-40B4-BE49-F238E27FC236}">
                  <a16:creationId xmlns:a16="http://schemas.microsoft.com/office/drawing/2014/main" id="{768572D3-FCC1-44D5-827F-C6BBA7EC9748}"/>
                </a:ext>
              </a:extLst>
            </p:cNvPr>
            <p:cNvSpPr txBox="1"/>
            <p:nvPr/>
          </p:nvSpPr>
          <p:spPr>
            <a:xfrm>
              <a:off x="6636908" y="3342824"/>
              <a:ext cx="89592" cy="107722"/>
            </a:xfrm>
            <a:prstGeom prst="rect">
              <a:avLst/>
            </a:prstGeom>
            <a:noFill/>
          </p:spPr>
          <p:txBody>
            <a:bodyPr wrap="square" lIns="0" tIns="0" rIns="0" bIns="0" rtlCol="0">
              <a:spAutoFit/>
            </a:bodyPr>
            <a:lstStyle/>
            <a:p>
              <a:pPr algn="ctr"/>
              <a:r>
                <a:rPr lang="en-GB" sz="700" dirty="0"/>
                <a:t>*</a:t>
              </a:r>
            </a:p>
          </p:txBody>
        </p:sp>
        <p:sp>
          <p:nvSpPr>
            <p:cNvPr id="724" name="TextBox 723">
              <a:extLst>
                <a:ext uri="{FF2B5EF4-FFF2-40B4-BE49-F238E27FC236}">
                  <a16:creationId xmlns:a16="http://schemas.microsoft.com/office/drawing/2014/main" id="{903AE143-A9FA-45E9-A840-18E2890B3DA5}"/>
                </a:ext>
              </a:extLst>
            </p:cNvPr>
            <p:cNvSpPr txBox="1"/>
            <p:nvPr/>
          </p:nvSpPr>
          <p:spPr>
            <a:xfrm>
              <a:off x="6655000" y="3261044"/>
              <a:ext cx="200766" cy="77956"/>
            </a:xfrm>
            <a:prstGeom prst="rect">
              <a:avLst/>
            </a:prstGeom>
            <a:noFill/>
          </p:spPr>
          <p:txBody>
            <a:bodyPr wrap="square" lIns="0" tIns="0" rIns="0" bIns="0" rtlCol="0">
              <a:spAutoFit/>
            </a:bodyPr>
            <a:lstStyle/>
            <a:p>
              <a:pPr algn="ctr"/>
              <a:r>
                <a:rPr lang="en-GB" sz="700" dirty="0"/>
                <a:t>*</a:t>
              </a:r>
            </a:p>
          </p:txBody>
        </p:sp>
        <p:sp>
          <p:nvSpPr>
            <p:cNvPr id="725" name="TextBox 724">
              <a:extLst>
                <a:ext uri="{FF2B5EF4-FFF2-40B4-BE49-F238E27FC236}">
                  <a16:creationId xmlns:a16="http://schemas.microsoft.com/office/drawing/2014/main" id="{ADEAAEBA-82AE-4870-BDE1-289633715E0B}"/>
                </a:ext>
              </a:extLst>
            </p:cNvPr>
            <p:cNvSpPr txBox="1"/>
            <p:nvPr/>
          </p:nvSpPr>
          <p:spPr>
            <a:xfrm rot="16200000">
              <a:off x="5785600" y="3610039"/>
              <a:ext cx="692719" cy="200459"/>
            </a:xfrm>
            <a:prstGeom prst="rect">
              <a:avLst/>
            </a:prstGeom>
            <a:noFill/>
          </p:spPr>
          <p:txBody>
            <a:bodyPr wrap="square" lIns="0" tIns="0" rIns="0" bIns="0" rtlCol="0">
              <a:spAutoFit/>
            </a:bodyPr>
            <a:lstStyle/>
            <a:p>
              <a:pPr algn="ctr"/>
              <a:r>
                <a:rPr lang="en-GB" sz="900" i="1" dirty="0"/>
                <a:t>TSLP</a:t>
              </a:r>
              <a:r>
                <a:rPr lang="en-GB" sz="900" dirty="0"/>
                <a:t> mRNA rel. to UBC/GAPDH</a:t>
              </a:r>
            </a:p>
          </p:txBody>
        </p:sp>
        <p:grpSp>
          <p:nvGrpSpPr>
            <p:cNvPr id="727" name="Group 726">
              <a:extLst>
                <a:ext uri="{FF2B5EF4-FFF2-40B4-BE49-F238E27FC236}">
                  <a16:creationId xmlns:a16="http://schemas.microsoft.com/office/drawing/2014/main" id="{A67AD9F6-BDCC-41ED-95DC-66124F8C57FE}"/>
                </a:ext>
              </a:extLst>
            </p:cNvPr>
            <p:cNvGrpSpPr/>
            <p:nvPr/>
          </p:nvGrpSpPr>
          <p:grpSpPr>
            <a:xfrm>
              <a:off x="6570838" y="5626990"/>
              <a:ext cx="64215" cy="82581"/>
              <a:chOff x="5693648" y="4086249"/>
              <a:chExt cx="64215" cy="82581"/>
            </a:xfrm>
          </p:grpSpPr>
          <p:cxnSp>
            <p:nvCxnSpPr>
              <p:cNvPr id="736" name="Straight Connector 735">
                <a:extLst>
                  <a:ext uri="{FF2B5EF4-FFF2-40B4-BE49-F238E27FC236}">
                    <a16:creationId xmlns:a16="http://schemas.microsoft.com/office/drawing/2014/main" id="{071D8FFC-B5FB-4EAC-A43A-7EDB61E2B5F8}"/>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0E879B5B-0F14-4B43-9E35-519D34575110}"/>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6F2EBE16-A7CD-4CC8-87DD-85D0A635156A}"/>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 name="Group 727">
              <a:extLst>
                <a:ext uri="{FF2B5EF4-FFF2-40B4-BE49-F238E27FC236}">
                  <a16:creationId xmlns:a16="http://schemas.microsoft.com/office/drawing/2014/main" id="{7A8FCBF5-E688-46D7-8482-1734FE1CC0FD}"/>
                </a:ext>
              </a:extLst>
            </p:cNvPr>
            <p:cNvGrpSpPr/>
            <p:nvPr/>
          </p:nvGrpSpPr>
          <p:grpSpPr>
            <a:xfrm>
              <a:off x="7029966" y="6989403"/>
              <a:ext cx="64215" cy="82581"/>
              <a:chOff x="5693648" y="4086249"/>
              <a:chExt cx="64215" cy="82581"/>
            </a:xfrm>
          </p:grpSpPr>
          <p:cxnSp>
            <p:nvCxnSpPr>
              <p:cNvPr id="733" name="Straight Connector 732">
                <a:extLst>
                  <a:ext uri="{FF2B5EF4-FFF2-40B4-BE49-F238E27FC236}">
                    <a16:creationId xmlns:a16="http://schemas.microsoft.com/office/drawing/2014/main" id="{E8D35AA9-6F8E-41CC-ACBE-81EBC7DE53BD}"/>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44D66C13-DB8B-41BF-8485-A561A24CD477}"/>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C6D53CD1-438E-44A7-846B-3A46AC85FE27}"/>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9" name="Group 728">
              <a:extLst>
                <a:ext uri="{FF2B5EF4-FFF2-40B4-BE49-F238E27FC236}">
                  <a16:creationId xmlns:a16="http://schemas.microsoft.com/office/drawing/2014/main" id="{C7B29EF6-897D-4C27-A2EB-46C76B46C529}"/>
                </a:ext>
              </a:extLst>
            </p:cNvPr>
            <p:cNvGrpSpPr/>
            <p:nvPr/>
          </p:nvGrpSpPr>
          <p:grpSpPr>
            <a:xfrm>
              <a:off x="6721906" y="7049440"/>
              <a:ext cx="64215" cy="82581"/>
              <a:chOff x="5693648" y="4086249"/>
              <a:chExt cx="64215" cy="82581"/>
            </a:xfrm>
          </p:grpSpPr>
          <p:cxnSp>
            <p:nvCxnSpPr>
              <p:cNvPr id="730" name="Straight Connector 729">
                <a:extLst>
                  <a:ext uri="{FF2B5EF4-FFF2-40B4-BE49-F238E27FC236}">
                    <a16:creationId xmlns:a16="http://schemas.microsoft.com/office/drawing/2014/main" id="{9E3F2B3B-DB2B-4DE3-9052-6E046E1CFF28}"/>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E8923A08-205D-4618-A51B-0FFEF7A8B3B3}"/>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1618D352-8EEC-43A9-83F2-95FA9C2BB5F0}"/>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07" name="Group 806">
            <a:extLst>
              <a:ext uri="{FF2B5EF4-FFF2-40B4-BE49-F238E27FC236}">
                <a16:creationId xmlns:a16="http://schemas.microsoft.com/office/drawing/2014/main" id="{E2A3AD7C-1520-4BF9-BD08-293F7AF324C4}"/>
              </a:ext>
            </a:extLst>
          </p:cNvPr>
          <p:cNvGrpSpPr/>
          <p:nvPr/>
        </p:nvGrpSpPr>
        <p:grpSpPr>
          <a:xfrm>
            <a:off x="5616356" y="4194347"/>
            <a:ext cx="1636148" cy="1127236"/>
            <a:chOff x="5978748" y="4440143"/>
            <a:chExt cx="1184052" cy="815766"/>
          </a:xfrm>
        </p:grpSpPr>
        <p:grpSp>
          <p:nvGrpSpPr>
            <p:cNvPr id="808" name="Group 807">
              <a:extLst>
                <a:ext uri="{FF2B5EF4-FFF2-40B4-BE49-F238E27FC236}">
                  <a16:creationId xmlns:a16="http://schemas.microsoft.com/office/drawing/2014/main" id="{E3A01CAB-9582-499B-B027-7A3EA8BB4922}"/>
                </a:ext>
              </a:extLst>
            </p:cNvPr>
            <p:cNvGrpSpPr/>
            <p:nvPr/>
          </p:nvGrpSpPr>
          <p:grpSpPr>
            <a:xfrm>
              <a:off x="6311291" y="4584721"/>
              <a:ext cx="851509" cy="626269"/>
              <a:chOff x="6311291" y="3407569"/>
              <a:chExt cx="851509" cy="626269"/>
            </a:xfrm>
          </p:grpSpPr>
          <p:sp>
            <p:nvSpPr>
              <p:cNvPr id="908" name="Freeform: Shape 907">
                <a:extLst>
                  <a:ext uri="{FF2B5EF4-FFF2-40B4-BE49-F238E27FC236}">
                    <a16:creationId xmlns:a16="http://schemas.microsoft.com/office/drawing/2014/main" id="{CD525A0C-49E3-436D-8370-6A96144B107B}"/>
                  </a:ext>
                </a:extLst>
              </p:cNvPr>
              <p:cNvSpPr/>
              <p:nvPr/>
            </p:nvSpPr>
            <p:spPr>
              <a:xfrm>
                <a:off x="6353175" y="3407569"/>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09" name="Group 908">
                <a:extLst>
                  <a:ext uri="{FF2B5EF4-FFF2-40B4-BE49-F238E27FC236}">
                    <a16:creationId xmlns:a16="http://schemas.microsoft.com/office/drawing/2014/main" id="{A08F9D6C-471A-4E7F-B9AF-0EA6FD81153E}"/>
                  </a:ext>
                </a:extLst>
              </p:cNvPr>
              <p:cNvGrpSpPr/>
              <p:nvPr/>
            </p:nvGrpSpPr>
            <p:grpSpPr>
              <a:xfrm>
                <a:off x="6311291" y="3411289"/>
                <a:ext cx="43200" cy="622102"/>
                <a:chOff x="6311291" y="3411289"/>
                <a:chExt cx="43200" cy="622102"/>
              </a:xfrm>
            </p:grpSpPr>
            <p:cxnSp>
              <p:nvCxnSpPr>
                <p:cNvPr id="910" name="Straight Connector 909">
                  <a:extLst>
                    <a:ext uri="{FF2B5EF4-FFF2-40B4-BE49-F238E27FC236}">
                      <a16:creationId xmlns:a16="http://schemas.microsoft.com/office/drawing/2014/main" id="{E33E3ABF-DACA-4D57-912B-B106DE54B875}"/>
                    </a:ext>
                  </a:extLst>
                </p:cNvPr>
                <p:cNvCxnSpPr/>
                <p:nvPr/>
              </p:nvCxnSpPr>
              <p:spPr>
                <a:xfrm>
                  <a:off x="6311291" y="341128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a:extLst>
                    <a:ext uri="{FF2B5EF4-FFF2-40B4-BE49-F238E27FC236}">
                      <a16:creationId xmlns:a16="http://schemas.microsoft.com/office/drawing/2014/main" id="{CE5C8123-4BE7-41F5-AC73-350DA3DA66C2}"/>
                    </a:ext>
                  </a:extLst>
                </p:cNvPr>
                <p:cNvCxnSpPr/>
                <p:nvPr/>
              </p:nvCxnSpPr>
              <p:spPr>
                <a:xfrm>
                  <a:off x="6311291" y="35293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a:extLst>
                    <a:ext uri="{FF2B5EF4-FFF2-40B4-BE49-F238E27FC236}">
                      <a16:creationId xmlns:a16="http://schemas.microsoft.com/office/drawing/2014/main" id="{39723280-8DB6-4477-B8A8-2587366B1C32}"/>
                    </a:ext>
                  </a:extLst>
                </p:cNvPr>
                <p:cNvCxnSpPr/>
                <p:nvPr/>
              </p:nvCxnSpPr>
              <p:spPr>
                <a:xfrm>
                  <a:off x="6311291" y="365998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a:extLst>
                    <a:ext uri="{FF2B5EF4-FFF2-40B4-BE49-F238E27FC236}">
                      <a16:creationId xmlns:a16="http://schemas.microsoft.com/office/drawing/2014/main" id="{69FFDB58-063E-49C1-8A91-DDAA9C6EDF7C}"/>
                    </a:ext>
                  </a:extLst>
                </p:cNvPr>
                <p:cNvCxnSpPr/>
                <p:nvPr/>
              </p:nvCxnSpPr>
              <p:spPr>
                <a:xfrm>
                  <a:off x="6311291" y="377912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a:extLst>
                    <a:ext uri="{FF2B5EF4-FFF2-40B4-BE49-F238E27FC236}">
                      <a16:creationId xmlns:a16="http://schemas.microsoft.com/office/drawing/2014/main" id="{7BCD20B9-29A9-4AB3-88F7-66E846602B75}"/>
                    </a:ext>
                  </a:extLst>
                </p:cNvPr>
                <p:cNvCxnSpPr/>
                <p:nvPr/>
              </p:nvCxnSpPr>
              <p:spPr>
                <a:xfrm>
                  <a:off x="6311291" y="391142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A90F1459-20F9-40CF-BD52-52999ACCBD5B}"/>
                    </a:ext>
                  </a:extLst>
                </p:cNvPr>
                <p:cNvCxnSpPr/>
                <p:nvPr/>
              </p:nvCxnSpPr>
              <p:spPr>
                <a:xfrm>
                  <a:off x="6311291" y="403339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09" name="Group 808">
              <a:extLst>
                <a:ext uri="{FF2B5EF4-FFF2-40B4-BE49-F238E27FC236}">
                  <a16:creationId xmlns:a16="http://schemas.microsoft.com/office/drawing/2014/main" id="{F39AB427-BEA7-4EC5-B78E-E634C9516369}"/>
                </a:ext>
              </a:extLst>
            </p:cNvPr>
            <p:cNvGrpSpPr/>
            <p:nvPr/>
          </p:nvGrpSpPr>
          <p:grpSpPr>
            <a:xfrm>
              <a:off x="6136570" y="4538026"/>
              <a:ext cx="149424" cy="717883"/>
              <a:chOff x="6136570" y="3360874"/>
              <a:chExt cx="149424" cy="717883"/>
            </a:xfrm>
          </p:grpSpPr>
          <p:sp>
            <p:nvSpPr>
              <p:cNvPr id="902" name="TextBox 901">
                <a:extLst>
                  <a:ext uri="{FF2B5EF4-FFF2-40B4-BE49-F238E27FC236}">
                    <a16:creationId xmlns:a16="http://schemas.microsoft.com/office/drawing/2014/main" id="{F05411CB-1AED-4CF8-94DD-1EEBF1DD553A}"/>
                  </a:ext>
                </a:extLst>
              </p:cNvPr>
              <p:cNvSpPr txBox="1"/>
              <p:nvPr/>
            </p:nvSpPr>
            <p:spPr>
              <a:xfrm>
                <a:off x="6163272" y="3360874"/>
                <a:ext cx="122722" cy="100230"/>
              </a:xfrm>
              <a:prstGeom prst="rect">
                <a:avLst/>
              </a:prstGeom>
              <a:noFill/>
            </p:spPr>
            <p:txBody>
              <a:bodyPr wrap="square" lIns="0" tIns="0" rIns="0" bIns="0" rtlCol="0">
                <a:spAutoFit/>
              </a:bodyPr>
              <a:lstStyle/>
              <a:p>
                <a:pPr algn="r"/>
                <a:r>
                  <a:rPr lang="en-GB" sz="900" dirty="0"/>
                  <a:t>2.5</a:t>
                </a:r>
              </a:p>
            </p:txBody>
          </p:sp>
          <p:sp>
            <p:nvSpPr>
              <p:cNvPr id="903" name="TextBox 902">
                <a:extLst>
                  <a:ext uri="{FF2B5EF4-FFF2-40B4-BE49-F238E27FC236}">
                    <a16:creationId xmlns:a16="http://schemas.microsoft.com/office/drawing/2014/main" id="{9B0427F2-C3EC-446B-BA38-4D9F3AD01401}"/>
                  </a:ext>
                </a:extLst>
              </p:cNvPr>
              <p:cNvSpPr txBox="1"/>
              <p:nvPr/>
            </p:nvSpPr>
            <p:spPr>
              <a:xfrm>
                <a:off x="6148231" y="3478885"/>
                <a:ext cx="137763" cy="100230"/>
              </a:xfrm>
              <a:prstGeom prst="rect">
                <a:avLst/>
              </a:prstGeom>
              <a:noFill/>
            </p:spPr>
            <p:txBody>
              <a:bodyPr wrap="square" lIns="0" tIns="0" rIns="0" bIns="0" rtlCol="0">
                <a:spAutoFit/>
              </a:bodyPr>
              <a:lstStyle/>
              <a:p>
                <a:pPr algn="r"/>
                <a:r>
                  <a:rPr lang="en-GB" sz="900"/>
                  <a:t>2.0</a:t>
                </a:r>
              </a:p>
            </p:txBody>
          </p:sp>
          <p:sp>
            <p:nvSpPr>
              <p:cNvPr id="904" name="TextBox 903">
                <a:extLst>
                  <a:ext uri="{FF2B5EF4-FFF2-40B4-BE49-F238E27FC236}">
                    <a16:creationId xmlns:a16="http://schemas.microsoft.com/office/drawing/2014/main" id="{B35AB44A-CF96-4BD3-B83E-0D1A920AF0A9}"/>
                  </a:ext>
                </a:extLst>
              </p:cNvPr>
              <p:cNvSpPr txBox="1"/>
              <p:nvPr/>
            </p:nvSpPr>
            <p:spPr>
              <a:xfrm>
                <a:off x="6172044" y="3609566"/>
                <a:ext cx="113950" cy="100230"/>
              </a:xfrm>
              <a:prstGeom prst="rect">
                <a:avLst/>
              </a:prstGeom>
              <a:noFill/>
            </p:spPr>
            <p:txBody>
              <a:bodyPr wrap="square" lIns="0" tIns="0" rIns="0" bIns="0" rtlCol="0">
                <a:spAutoFit/>
              </a:bodyPr>
              <a:lstStyle/>
              <a:p>
                <a:pPr algn="r"/>
                <a:r>
                  <a:rPr lang="en-GB" sz="900" dirty="0"/>
                  <a:t>1.5</a:t>
                </a:r>
              </a:p>
            </p:txBody>
          </p:sp>
          <p:sp>
            <p:nvSpPr>
              <p:cNvPr id="905" name="TextBox 904">
                <a:extLst>
                  <a:ext uri="{FF2B5EF4-FFF2-40B4-BE49-F238E27FC236}">
                    <a16:creationId xmlns:a16="http://schemas.microsoft.com/office/drawing/2014/main" id="{0AA3DBAF-A06A-4F93-AC4E-C0C1B2951288}"/>
                  </a:ext>
                </a:extLst>
              </p:cNvPr>
              <p:cNvSpPr txBox="1"/>
              <p:nvPr/>
            </p:nvSpPr>
            <p:spPr>
              <a:xfrm>
                <a:off x="6166771" y="3728706"/>
                <a:ext cx="119223" cy="100230"/>
              </a:xfrm>
              <a:prstGeom prst="rect">
                <a:avLst/>
              </a:prstGeom>
              <a:noFill/>
            </p:spPr>
            <p:txBody>
              <a:bodyPr wrap="square" lIns="0" tIns="0" rIns="0" bIns="0" rtlCol="0">
                <a:spAutoFit/>
              </a:bodyPr>
              <a:lstStyle/>
              <a:p>
                <a:pPr algn="r"/>
                <a:r>
                  <a:rPr lang="en-GB" sz="900"/>
                  <a:t>1.0</a:t>
                </a:r>
              </a:p>
            </p:txBody>
          </p:sp>
          <p:sp>
            <p:nvSpPr>
              <p:cNvPr id="906" name="TextBox 905">
                <a:extLst>
                  <a:ext uri="{FF2B5EF4-FFF2-40B4-BE49-F238E27FC236}">
                    <a16:creationId xmlns:a16="http://schemas.microsoft.com/office/drawing/2014/main" id="{97908F20-E483-470A-8962-10E0940A2756}"/>
                  </a:ext>
                </a:extLst>
              </p:cNvPr>
              <p:cNvSpPr txBox="1"/>
              <p:nvPr/>
            </p:nvSpPr>
            <p:spPr>
              <a:xfrm>
                <a:off x="6150308" y="3861015"/>
                <a:ext cx="135686" cy="100230"/>
              </a:xfrm>
              <a:prstGeom prst="rect">
                <a:avLst/>
              </a:prstGeom>
              <a:noFill/>
            </p:spPr>
            <p:txBody>
              <a:bodyPr wrap="square" lIns="0" tIns="0" rIns="0" bIns="0" rtlCol="0">
                <a:spAutoFit/>
              </a:bodyPr>
              <a:lstStyle/>
              <a:p>
                <a:pPr algn="r"/>
                <a:r>
                  <a:rPr lang="en-GB" sz="900" dirty="0"/>
                  <a:t>0.5</a:t>
                </a:r>
              </a:p>
            </p:txBody>
          </p:sp>
          <p:sp>
            <p:nvSpPr>
              <p:cNvPr id="907" name="TextBox 906">
                <a:extLst>
                  <a:ext uri="{FF2B5EF4-FFF2-40B4-BE49-F238E27FC236}">
                    <a16:creationId xmlns:a16="http://schemas.microsoft.com/office/drawing/2014/main" id="{62CCCB4D-1279-42FA-BA3E-66DA716C98F0}"/>
                  </a:ext>
                </a:extLst>
              </p:cNvPr>
              <p:cNvSpPr txBox="1"/>
              <p:nvPr/>
            </p:nvSpPr>
            <p:spPr>
              <a:xfrm>
                <a:off x="6136570" y="3978527"/>
                <a:ext cx="149424" cy="100230"/>
              </a:xfrm>
              <a:prstGeom prst="rect">
                <a:avLst/>
              </a:prstGeom>
              <a:noFill/>
            </p:spPr>
            <p:txBody>
              <a:bodyPr wrap="square" lIns="0" tIns="0" rIns="0" bIns="0" rtlCol="0">
                <a:spAutoFit/>
              </a:bodyPr>
              <a:lstStyle/>
              <a:p>
                <a:pPr algn="r"/>
                <a:r>
                  <a:rPr lang="en-GB" sz="900" dirty="0"/>
                  <a:t>0.0</a:t>
                </a:r>
              </a:p>
            </p:txBody>
          </p:sp>
        </p:grpSp>
        <p:sp>
          <p:nvSpPr>
            <p:cNvPr id="810" name="Rectangle 809">
              <a:extLst>
                <a:ext uri="{FF2B5EF4-FFF2-40B4-BE49-F238E27FC236}">
                  <a16:creationId xmlns:a16="http://schemas.microsoft.com/office/drawing/2014/main" id="{DA77A220-63B7-48E6-AC3D-8140CBDC4AA4}"/>
                </a:ext>
              </a:extLst>
            </p:cNvPr>
            <p:cNvSpPr/>
            <p:nvPr/>
          </p:nvSpPr>
          <p:spPr>
            <a:xfrm>
              <a:off x="6411380" y="4964092"/>
              <a:ext cx="89592" cy="2461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Rectangle 810">
              <a:extLst>
                <a:ext uri="{FF2B5EF4-FFF2-40B4-BE49-F238E27FC236}">
                  <a16:creationId xmlns:a16="http://schemas.microsoft.com/office/drawing/2014/main" id="{61B617EC-C1A8-45C2-9B2E-7F5BEECBF0D5}"/>
                </a:ext>
              </a:extLst>
            </p:cNvPr>
            <p:cNvSpPr/>
            <p:nvPr/>
          </p:nvSpPr>
          <p:spPr>
            <a:xfrm>
              <a:off x="6560804" y="4926213"/>
              <a:ext cx="89592" cy="2838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Rectangle 811">
              <a:extLst>
                <a:ext uri="{FF2B5EF4-FFF2-40B4-BE49-F238E27FC236}">
                  <a16:creationId xmlns:a16="http://schemas.microsoft.com/office/drawing/2014/main" id="{C55F09AA-57D2-4AA5-9FF5-D2F6C01F0329}"/>
                </a:ext>
              </a:extLst>
            </p:cNvPr>
            <p:cNvSpPr/>
            <p:nvPr/>
          </p:nvSpPr>
          <p:spPr>
            <a:xfrm>
              <a:off x="6715160" y="4916178"/>
              <a:ext cx="89592" cy="2933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Rectangle 812">
              <a:extLst>
                <a:ext uri="{FF2B5EF4-FFF2-40B4-BE49-F238E27FC236}">
                  <a16:creationId xmlns:a16="http://schemas.microsoft.com/office/drawing/2014/main" id="{876F8890-CB09-47A0-8AAC-625CC6DD919A}"/>
                </a:ext>
              </a:extLst>
            </p:cNvPr>
            <p:cNvSpPr/>
            <p:nvPr/>
          </p:nvSpPr>
          <p:spPr>
            <a:xfrm>
              <a:off x="6863183" y="4931100"/>
              <a:ext cx="89592" cy="27737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Rectangle 813">
              <a:extLst>
                <a:ext uri="{FF2B5EF4-FFF2-40B4-BE49-F238E27FC236}">
                  <a16:creationId xmlns:a16="http://schemas.microsoft.com/office/drawing/2014/main" id="{CB8F88C3-0393-4A64-8EF7-F95DBEFD9AE1}"/>
                </a:ext>
              </a:extLst>
            </p:cNvPr>
            <p:cNvSpPr/>
            <p:nvPr/>
          </p:nvSpPr>
          <p:spPr>
            <a:xfrm>
              <a:off x="7019049" y="4907695"/>
              <a:ext cx="89592" cy="30224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Freeform: Shape 814">
              <a:extLst>
                <a:ext uri="{FF2B5EF4-FFF2-40B4-BE49-F238E27FC236}">
                  <a16:creationId xmlns:a16="http://schemas.microsoft.com/office/drawing/2014/main" id="{3C3957E7-3A4A-4B86-98C0-878A664ACF92}"/>
                </a:ext>
              </a:extLst>
            </p:cNvPr>
            <p:cNvSpPr/>
            <p:nvPr/>
          </p:nvSpPr>
          <p:spPr>
            <a:xfrm>
              <a:off x="6455586" y="4650588"/>
              <a:ext cx="148330"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Freeform: Shape 815">
              <a:extLst>
                <a:ext uri="{FF2B5EF4-FFF2-40B4-BE49-F238E27FC236}">
                  <a16:creationId xmlns:a16="http://schemas.microsoft.com/office/drawing/2014/main" id="{95529174-A763-456E-A596-7437B81A6DDA}"/>
                </a:ext>
              </a:extLst>
            </p:cNvPr>
            <p:cNvSpPr/>
            <p:nvPr/>
          </p:nvSpPr>
          <p:spPr>
            <a:xfrm>
              <a:off x="6455586" y="4575726"/>
              <a:ext cx="298942"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Freeform: Shape 817">
              <a:extLst>
                <a:ext uri="{FF2B5EF4-FFF2-40B4-BE49-F238E27FC236}">
                  <a16:creationId xmlns:a16="http://schemas.microsoft.com/office/drawing/2014/main" id="{A53E8A5F-2319-4720-917D-6F8331C66C47}"/>
                </a:ext>
              </a:extLst>
            </p:cNvPr>
            <p:cNvSpPr/>
            <p:nvPr/>
          </p:nvSpPr>
          <p:spPr>
            <a:xfrm>
              <a:off x="6455586" y="4493555"/>
              <a:ext cx="607348"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TextBox 818">
              <a:extLst>
                <a:ext uri="{FF2B5EF4-FFF2-40B4-BE49-F238E27FC236}">
                  <a16:creationId xmlns:a16="http://schemas.microsoft.com/office/drawing/2014/main" id="{B91A54F3-D40B-4166-876D-CA51ED06D646}"/>
                </a:ext>
              </a:extLst>
            </p:cNvPr>
            <p:cNvSpPr txBox="1"/>
            <p:nvPr/>
          </p:nvSpPr>
          <p:spPr>
            <a:xfrm>
              <a:off x="6488966" y="4598199"/>
              <a:ext cx="89592" cy="77957"/>
            </a:xfrm>
            <a:prstGeom prst="rect">
              <a:avLst/>
            </a:prstGeom>
            <a:noFill/>
          </p:spPr>
          <p:txBody>
            <a:bodyPr wrap="square" lIns="0" tIns="0" rIns="0" bIns="0" rtlCol="0">
              <a:spAutoFit/>
            </a:bodyPr>
            <a:lstStyle/>
            <a:p>
              <a:pPr algn="ctr"/>
              <a:r>
                <a:rPr lang="en-GB" sz="700" dirty="0"/>
                <a:t>*</a:t>
              </a:r>
            </a:p>
          </p:txBody>
        </p:sp>
        <p:sp>
          <p:nvSpPr>
            <p:cNvPr id="821" name="TextBox 820">
              <a:extLst>
                <a:ext uri="{FF2B5EF4-FFF2-40B4-BE49-F238E27FC236}">
                  <a16:creationId xmlns:a16="http://schemas.microsoft.com/office/drawing/2014/main" id="{D0AFFBC0-06DF-4E03-AFEC-CC71B0FF1760}"/>
                </a:ext>
              </a:extLst>
            </p:cNvPr>
            <p:cNvSpPr txBox="1"/>
            <p:nvPr/>
          </p:nvSpPr>
          <p:spPr>
            <a:xfrm>
              <a:off x="6659762" y="4440143"/>
              <a:ext cx="200766" cy="77957"/>
            </a:xfrm>
            <a:prstGeom prst="rect">
              <a:avLst/>
            </a:prstGeom>
            <a:noFill/>
          </p:spPr>
          <p:txBody>
            <a:bodyPr wrap="square" lIns="0" tIns="0" rIns="0" bIns="0" rtlCol="0">
              <a:spAutoFit/>
            </a:bodyPr>
            <a:lstStyle/>
            <a:p>
              <a:pPr algn="ctr"/>
              <a:r>
                <a:rPr lang="en-GB" sz="700" dirty="0"/>
                <a:t>*</a:t>
              </a:r>
            </a:p>
          </p:txBody>
        </p:sp>
        <p:sp>
          <p:nvSpPr>
            <p:cNvPr id="822" name="TextBox 821">
              <a:extLst>
                <a:ext uri="{FF2B5EF4-FFF2-40B4-BE49-F238E27FC236}">
                  <a16:creationId xmlns:a16="http://schemas.microsoft.com/office/drawing/2014/main" id="{C38357D0-C159-40F6-89EE-DA89035B7DAE}"/>
                </a:ext>
              </a:extLst>
            </p:cNvPr>
            <p:cNvSpPr txBox="1"/>
            <p:nvPr/>
          </p:nvSpPr>
          <p:spPr>
            <a:xfrm rot="16200000">
              <a:off x="5732618" y="4788235"/>
              <a:ext cx="692719" cy="200459"/>
            </a:xfrm>
            <a:prstGeom prst="rect">
              <a:avLst/>
            </a:prstGeom>
            <a:noFill/>
          </p:spPr>
          <p:txBody>
            <a:bodyPr wrap="square" lIns="0" tIns="0" rIns="0" bIns="0" rtlCol="0">
              <a:spAutoFit/>
            </a:bodyPr>
            <a:lstStyle/>
            <a:p>
              <a:pPr algn="ctr"/>
              <a:r>
                <a:rPr lang="en-GB" sz="900" i="1" dirty="0"/>
                <a:t>IL-33</a:t>
              </a:r>
              <a:r>
                <a:rPr lang="en-GB" sz="900" dirty="0"/>
                <a:t> mRNA rel. to</a:t>
              </a:r>
              <a:br>
                <a:rPr lang="en-GB" sz="900" dirty="0"/>
              </a:br>
              <a:r>
                <a:rPr lang="en-GB" sz="900" dirty="0"/>
                <a:t>GAPDH/UBC</a:t>
              </a:r>
            </a:p>
          </p:txBody>
        </p:sp>
        <p:sp>
          <p:nvSpPr>
            <p:cNvPr id="823" name="TextBox 822">
              <a:extLst>
                <a:ext uri="{FF2B5EF4-FFF2-40B4-BE49-F238E27FC236}">
                  <a16:creationId xmlns:a16="http://schemas.microsoft.com/office/drawing/2014/main" id="{A70015FE-9759-4693-9F52-71BD97E43865}"/>
                </a:ext>
              </a:extLst>
            </p:cNvPr>
            <p:cNvSpPr txBox="1"/>
            <p:nvPr/>
          </p:nvSpPr>
          <p:spPr>
            <a:xfrm>
              <a:off x="6563985" y="4523163"/>
              <a:ext cx="84748" cy="107722"/>
            </a:xfrm>
            <a:prstGeom prst="rect">
              <a:avLst/>
            </a:prstGeom>
            <a:noFill/>
          </p:spPr>
          <p:txBody>
            <a:bodyPr wrap="square" lIns="0" tIns="0" rIns="0" bIns="0" rtlCol="0">
              <a:spAutoFit/>
            </a:bodyPr>
            <a:lstStyle/>
            <a:p>
              <a:pPr algn="ctr"/>
              <a:r>
                <a:rPr lang="en-GB" sz="700" dirty="0"/>
                <a:t>*</a:t>
              </a:r>
            </a:p>
          </p:txBody>
        </p:sp>
        <p:grpSp>
          <p:nvGrpSpPr>
            <p:cNvPr id="824" name="Group 823">
              <a:extLst>
                <a:ext uri="{FF2B5EF4-FFF2-40B4-BE49-F238E27FC236}">
                  <a16:creationId xmlns:a16="http://schemas.microsoft.com/office/drawing/2014/main" id="{2FCB90E9-E826-43FB-B605-2A70AB8DF4C4}"/>
                </a:ext>
              </a:extLst>
            </p:cNvPr>
            <p:cNvGrpSpPr/>
            <p:nvPr/>
          </p:nvGrpSpPr>
          <p:grpSpPr>
            <a:xfrm>
              <a:off x="6410088" y="4923723"/>
              <a:ext cx="97857" cy="62138"/>
              <a:chOff x="6410088" y="4923723"/>
              <a:chExt cx="97857" cy="62138"/>
            </a:xfrm>
          </p:grpSpPr>
          <p:sp>
            <p:nvSpPr>
              <p:cNvPr id="894" name="Oval 893">
                <a:extLst>
                  <a:ext uri="{FF2B5EF4-FFF2-40B4-BE49-F238E27FC236}">
                    <a16:creationId xmlns:a16="http://schemas.microsoft.com/office/drawing/2014/main" id="{16688E44-90FB-47E4-AE6A-AC45179D29A9}"/>
                  </a:ext>
                </a:extLst>
              </p:cNvPr>
              <p:cNvSpPr/>
              <p:nvPr/>
            </p:nvSpPr>
            <p:spPr>
              <a:xfrm>
                <a:off x="6479145" y="494991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5" name="Oval 894">
                <a:extLst>
                  <a:ext uri="{FF2B5EF4-FFF2-40B4-BE49-F238E27FC236}">
                    <a16:creationId xmlns:a16="http://schemas.microsoft.com/office/drawing/2014/main" id="{B1F1C4AF-7BB4-4138-9117-20182F746585}"/>
                  </a:ext>
                </a:extLst>
              </p:cNvPr>
              <p:cNvSpPr/>
              <p:nvPr/>
            </p:nvSpPr>
            <p:spPr>
              <a:xfrm>
                <a:off x="6431520" y="4957061"/>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6" name="Oval 895">
                <a:extLst>
                  <a:ext uri="{FF2B5EF4-FFF2-40B4-BE49-F238E27FC236}">
                    <a16:creationId xmlns:a16="http://schemas.microsoft.com/office/drawing/2014/main" id="{D128194C-4A1F-4B27-887C-D0ED51F81CF2}"/>
                  </a:ext>
                </a:extLst>
              </p:cNvPr>
              <p:cNvSpPr/>
              <p:nvPr/>
            </p:nvSpPr>
            <p:spPr>
              <a:xfrm>
                <a:off x="6410088" y="4947536"/>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a:extLst>
                  <a:ext uri="{FF2B5EF4-FFF2-40B4-BE49-F238E27FC236}">
                    <a16:creationId xmlns:a16="http://schemas.microsoft.com/office/drawing/2014/main" id="{C5533551-3EDD-4933-A728-6203CA4F2AF1}"/>
                  </a:ext>
                </a:extLst>
              </p:cNvPr>
              <p:cNvSpPr/>
              <p:nvPr/>
            </p:nvSpPr>
            <p:spPr>
              <a:xfrm>
                <a:off x="6412469" y="4942773"/>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a:extLst>
                  <a:ext uri="{FF2B5EF4-FFF2-40B4-BE49-F238E27FC236}">
                    <a16:creationId xmlns:a16="http://schemas.microsoft.com/office/drawing/2014/main" id="{1B92FEF7-A708-41CE-878F-1E2B8A63D7B4}"/>
                  </a:ext>
                </a:extLst>
              </p:cNvPr>
              <p:cNvSpPr/>
              <p:nvPr/>
            </p:nvSpPr>
            <p:spPr>
              <a:xfrm>
                <a:off x="6445807" y="4923723"/>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a:extLst>
                  <a:ext uri="{FF2B5EF4-FFF2-40B4-BE49-F238E27FC236}">
                    <a16:creationId xmlns:a16="http://schemas.microsoft.com/office/drawing/2014/main" id="{177FDF3C-44DF-484D-8A94-1802A6CCF6BC}"/>
                  </a:ext>
                </a:extLst>
              </p:cNvPr>
              <p:cNvSpPr/>
              <p:nvPr/>
            </p:nvSpPr>
            <p:spPr>
              <a:xfrm>
                <a:off x="6433901" y="493563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a:extLst>
                  <a:ext uri="{FF2B5EF4-FFF2-40B4-BE49-F238E27FC236}">
                    <a16:creationId xmlns:a16="http://schemas.microsoft.com/office/drawing/2014/main" id="{28E99C11-4C90-493F-B574-46F1AEDCCC0C}"/>
                  </a:ext>
                </a:extLst>
              </p:cNvPr>
              <p:cNvSpPr/>
              <p:nvPr/>
            </p:nvSpPr>
            <p:spPr>
              <a:xfrm>
                <a:off x="6443426" y="4945155"/>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a:extLst>
                  <a:ext uri="{FF2B5EF4-FFF2-40B4-BE49-F238E27FC236}">
                    <a16:creationId xmlns:a16="http://schemas.microsoft.com/office/drawing/2014/main" id="{911C5CEE-18BC-440B-8B3B-872572AC8C56}"/>
                  </a:ext>
                </a:extLst>
              </p:cNvPr>
              <p:cNvSpPr/>
              <p:nvPr/>
            </p:nvSpPr>
            <p:spPr>
              <a:xfrm>
                <a:off x="6457714" y="4947536"/>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5" name="Group 824">
              <a:extLst>
                <a:ext uri="{FF2B5EF4-FFF2-40B4-BE49-F238E27FC236}">
                  <a16:creationId xmlns:a16="http://schemas.microsoft.com/office/drawing/2014/main" id="{7F230C6D-A199-478A-AE0B-780245AD1593}"/>
                </a:ext>
              </a:extLst>
            </p:cNvPr>
            <p:cNvGrpSpPr/>
            <p:nvPr/>
          </p:nvGrpSpPr>
          <p:grpSpPr>
            <a:xfrm>
              <a:off x="6558105" y="4836110"/>
              <a:ext cx="95475" cy="171675"/>
              <a:chOff x="6558105" y="4836110"/>
              <a:chExt cx="95475" cy="171675"/>
            </a:xfrm>
          </p:grpSpPr>
          <p:sp>
            <p:nvSpPr>
              <p:cNvPr id="879" name="Oval 878">
                <a:extLst>
                  <a:ext uri="{FF2B5EF4-FFF2-40B4-BE49-F238E27FC236}">
                    <a16:creationId xmlns:a16="http://schemas.microsoft.com/office/drawing/2014/main" id="{E39D8971-B5B5-4927-A9A7-11CB8358CC0B}"/>
                  </a:ext>
                </a:extLst>
              </p:cNvPr>
              <p:cNvSpPr/>
              <p:nvPr/>
            </p:nvSpPr>
            <p:spPr>
              <a:xfrm>
                <a:off x="6586678" y="483611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a:extLst>
                  <a:ext uri="{FF2B5EF4-FFF2-40B4-BE49-F238E27FC236}">
                    <a16:creationId xmlns:a16="http://schemas.microsoft.com/office/drawing/2014/main" id="{8829978C-C9FC-4DAB-B83D-43CED9243871}"/>
                  </a:ext>
                </a:extLst>
              </p:cNvPr>
              <p:cNvSpPr/>
              <p:nvPr/>
            </p:nvSpPr>
            <p:spPr>
              <a:xfrm>
                <a:off x="6570010" y="497898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a:extLst>
                  <a:ext uri="{FF2B5EF4-FFF2-40B4-BE49-F238E27FC236}">
                    <a16:creationId xmlns:a16="http://schemas.microsoft.com/office/drawing/2014/main" id="{4A784339-0773-4418-A00F-EEE5D97FCDB4}"/>
                  </a:ext>
                </a:extLst>
              </p:cNvPr>
              <p:cNvSpPr/>
              <p:nvPr/>
            </p:nvSpPr>
            <p:spPr>
              <a:xfrm>
                <a:off x="6603348" y="495993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a:extLst>
                  <a:ext uri="{FF2B5EF4-FFF2-40B4-BE49-F238E27FC236}">
                    <a16:creationId xmlns:a16="http://schemas.microsoft.com/office/drawing/2014/main" id="{189CC21D-7F0E-49AD-A634-739FC4922FFE}"/>
                  </a:ext>
                </a:extLst>
              </p:cNvPr>
              <p:cNvSpPr/>
              <p:nvPr/>
            </p:nvSpPr>
            <p:spPr>
              <a:xfrm>
                <a:off x="6612873" y="495993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a:extLst>
                  <a:ext uri="{FF2B5EF4-FFF2-40B4-BE49-F238E27FC236}">
                    <a16:creationId xmlns:a16="http://schemas.microsoft.com/office/drawing/2014/main" id="{16EA609E-064F-4FE6-B520-E2A52BE0C2E0}"/>
                  </a:ext>
                </a:extLst>
              </p:cNvPr>
              <p:cNvSpPr/>
              <p:nvPr/>
            </p:nvSpPr>
            <p:spPr>
              <a:xfrm>
                <a:off x="6574773" y="494564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a:extLst>
                  <a:ext uri="{FF2B5EF4-FFF2-40B4-BE49-F238E27FC236}">
                    <a16:creationId xmlns:a16="http://schemas.microsoft.com/office/drawing/2014/main" id="{7E9D17A2-8F44-4C2B-8D8F-998830BCD789}"/>
                  </a:ext>
                </a:extLst>
              </p:cNvPr>
              <p:cNvSpPr/>
              <p:nvPr/>
            </p:nvSpPr>
            <p:spPr>
              <a:xfrm>
                <a:off x="6605730" y="488611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a:extLst>
                  <a:ext uri="{FF2B5EF4-FFF2-40B4-BE49-F238E27FC236}">
                    <a16:creationId xmlns:a16="http://schemas.microsoft.com/office/drawing/2014/main" id="{D935165B-FF31-4A17-9BA9-57C82DD38E18}"/>
                  </a:ext>
                </a:extLst>
              </p:cNvPr>
              <p:cNvSpPr/>
              <p:nvPr/>
            </p:nvSpPr>
            <p:spPr>
              <a:xfrm>
                <a:off x="6584298" y="487659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a:extLst>
                  <a:ext uri="{FF2B5EF4-FFF2-40B4-BE49-F238E27FC236}">
                    <a16:creationId xmlns:a16="http://schemas.microsoft.com/office/drawing/2014/main" id="{9819F508-4D82-45D6-9D1C-DEBEC16C745D}"/>
                  </a:ext>
                </a:extLst>
              </p:cNvPr>
              <p:cNvSpPr/>
              <p:nvPr/>
            </p:nvSpPr>
            <p:spPr>
              <a:xfrm>
                <a:off x="6567630" y="486230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a:extLst>
                  <a:ext uri="{FF2B5EF4-FFF2-40B4-BE49-F238E27FC236}">
                    <a16:creationId xmlns:a16="http://schemas.microsoft.com/office/drawing/2014/main" id="{C75440B8-7A33-40C4-9F2C-126D65CF46EF}"/>
                  </a:ext>
                </a:extLst>
              </p:cNvPr>
              <p:cNvSpPr/>
              <p:nvPr/>
            </p:nvSpPr>
            <p:spPr>
              <a:xfrm>
                <a:off x="6600967" y="485516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8" name="Oval 887">
                <a:extLst>
                  <a:ext uri="{FF2B5EF4-FFF2-40B4-BE49-F238E27FC236}">
                    <a16:creationId xmlns:a16="http://schemas.microsoft.com/office/drawing/2014/main" id="{4824F6FA-1AE0-4380-82F6-E382C6F2F243}"/>
                  </a:ext>
                </a:extLst>
              </p:cNvPr>
              <p:cNvSpPr/>
              <p:nvPr/>
            </p:nvSpPr>
            <p:spPr>
              <a:xfrm>
                <a:off x="6558105" y="490516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9" name="Oval 888">
                <a:extLst>
                  <a:ext uri="{FF2B5EF4-FFF2-40B4-BE49-F238E27FC236}">
                    <a16:creationId xmlns:a16="http://schemas.microsoft.com/office/drawing/2014/main" id="{2C8FCDDF-C4BB-4C1E-BAF9-50D4115DE49D}"/>
                  </a:ext>
                </a:extLst>
              </p:cNvPr>
              <p:cNvSpPr/>
              <p:nvPr/>
            </p:nvSpPr>
            <p:spPr>
              <a:xfrm>
                <a:off x="6605730" y="492183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0" name="Oval 889">
                <a:extLst>
                  <a:ext uri="{FF2B5EF4-FFF2-40B4-BE49-F238E27FC236}">
                    <a16:creationId xmlns:a16="http://schemas.microsoft.com/office/drawing/2014/main" id="{04F4FAED-C2C6-410A-A34C-898548EEAD49}"/>
                  </a:ext>
                </a:extLst>
              </p:cNvPr>
              <p:cNvSpPr/>
              <p:nvPr/>
            </p:nvSpPr>
            <p:spPr>
              <a:xfrm>
                <a:off x="6624780" y="491469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Oval 890">
                <a:extLst>
                  <a:ext uri="{FF2B5EF4-FFF2-40B4-BE49-F238E27FC236}">
                    <a16:creationId xmlns:a16="http://schemas.microsoft.com/office/drawing/2014/main" id="{F4195B0F-A3AB-4215-9D07-5D0B806D6F36}"/>
                  </a:ext>
                </a:extLst>
              </p:cNvPr>
              <p:cNvSpPr/>
              <p:nvPr/>
            </p:nvSpPr>
            <p:spPr>
              <a:xfrm>
                <a:off x="6586680" y="491469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a:extLst>
                  <a:ext uri="{FF2B5EF4-FFF2-40B4-BE49-F238E27FC236}">
                    <a16:creationId xmlns:a16="http://schemas.microsoft.com/office/drawing/2014/main" id="{2D5F70CF-E312-453C-98F8-54BAFBF83845}"/>
                  </a:ext>
                </a:extLst>
              </p:cNvPr>
              <p:cNvSpPr/>
              <p:nvPr/>
            </p:nvSpPr>
            <p:spPr>
              <a:xfrm>
                <a:off x="6570011" y="4912311"/>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a:extLst>
                  <a:ext uri="{FF2B5EF4-FFF2-40B4-BE49-F238E27FC236}">
                    <a16:creationId xmlns:a16="http://schemas.microsoft.com/office/drawing/2014/main" id="{5D15CC5C-98EE-47B4-989B-B57E77AE5ED7}"/>
                  </a:ext>
                </a:extLst>
              </p:cNvPr>
              <p:cNvSpPr/>
              <p:nvPr/>
            </p:nvSpPr>
            <p:spPr>
              <a:xfrm>
                <a:off x="6558105" y="491945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6" name="Group 825">
              <a:extLst>
                <a:ext uri="{FF2B5EF4-FFF2-40B4-BE49-F238E27FC236}">
                  <a16:creationId xmlns:a16="http://schemas.microsoft.com/office/drawing/2014/main" id="{3908E37D-C1BB-43CB-AE26-DE20BFCCD83C}"/>
                </a:ext>
              </a:extLst>
            </p:cNvPr>
            <p:cNvGrpSpPr/>
            <p:nvPr/>
          </p:nvGrpSpPr>
          <p:grpSpPr>
            <a:xfrm>
              <a:off x="6707960" y="4705745"/>
              <a:ext cx="102619" cy="316931"/>
              <a:chOff x="6707960" y="4705745"/>
              <a:chExt cx="102619" cy="316931"/>
            </a:xfrm>
          </p:grpSpPr>
          <p:sp>
            <p:nvSpPr>
              <p:cNvPr id="861" name="Oval 860">
                <a:extLst>
                  <a:ext uri="{FF2B5EF4-FFF2-40B4-BE49-F238E27FC236}">
                    <a16:creationId xmlns:a16="http://schemas.microsoft.com/office/drawing/2014/main" id="{38BA1EAF-8CA4-47EE-A2E1-577A551096BD}"/>
                  </a:ext>
                </a:extLst>
              </p:cNvPr>
              <p:cNvSpPr/>
              <p:nvPr/>
            </p:nvSpPr>
            <p:spPr>
              <a:xfrm>
                <a:off x="6746060" y="4705745"/>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a:extLst>
                  <a:ext uri="{FF2B5EF4-FFF2-40B4-BE49-F238E27FC236}">
                    <a16:creationId xmlns:a16="http://schemas.microsoft.com/office/drawing/2014/main" id="{3C524D9B-6D82-4B5C-99C9-7CB97F0207D4}"/>
                  </a:ext>
                </a:extLst>
              </p:cNvPr>
              <p:cNvSpPr/>
              <p:nvPr/>
            </p:nvSpPr>
            <p:spPr>
              <a:xfrm>
                <a:off x="6746060" y="499387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a:extLst>
                  <a:ext uri="{FF2B5EF4-FFF2-40B4-BE49-F238E27FC236}">
                    <a16:creationId xmlns:a16="http://schemas.microsoft.com/office/drawing/2014/main" id="{B24CC662-FEAA-4268-89BD-934B80292EAB}"/>
                  </a:ext>
                </a:extLst>
              </p:cNvPr>
              <p:cNvSpPr/>
              <p:nvPr/>
            </p:nvSpPr>
            <p:spPr>
              <a:xfrm>
                <a:off x="6710341" y="486290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a:extLst>
                  <a:ext uri="{FF2B5EF4-FFF2-40B4-BE49-F238E27FC236}">
                    <a16:creationId xmlns:a16="http://schemas.microsoft.com/office/drawing/2014/main" id="{5AB6DDA0-8541-4E3B-A2E7-798AAAD0EE6F}"/>
                  </a:ext>
                </a:extLst>
              </p:cNvPr>
              <p:cNvSpPr/>
              <p:nvPr/>
            </p:nvSpPr>
            <p:spPr>
              <a:xfrm>
                <a:off x="6757966" y="485576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a:extLst>
                  <a:ext uri="{FF2B5EF4-FFF2-40B4-BE49-F238E27FC236}">
                    <a16:creationId xmlns:a16="http://schemas.microsoft.com/office/drawing/2014/main" id="{321F1364-0042-493D-B00C-D089F600DDED}"/>
                  </a:ext>
                </a:extLst>
              </p:cNvPr>
              <p:cNvSpPr/>
              <p:nvPr/>
            </p:nvSpPr>
            <p:spPr>
              <a:xfrm>
                <a:off x="6781779" y="485576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a:extLst>
                  <a:ext uri="{FF2B5EF4-FFF2-40B4-BE49-F238E27FC236}">
                    <a16:creationId xmlns:a16="http://schemas.microsoft.com/office/drawing/2014/main" id="{ABD35C0F-8D1B-4A7C-AE60-7202CAED51F6}"/>
                  </a:ext>
                </a:extLst>
              </p:cNvPr>
              <p:cNvSpPr/>
              <p:nvPr/>
            </p:nvSpPr>
            <p:spPr>
              <a:xfrm>
                <a:off x="6734154" y="488672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a:extLst>
                  <a:ext uri="{FF2B5EF4-FFF2-40B4-BE49-F238E27FC236}">
                    <a16:creationId xmlns:a16="http://schemas.microsoft.com/office/drawing/2014/main" id="{EF4AC9FE-B505-440E-A1A0-247BAF67F2F7}"/>
                  </a:ext>
                </a:extLst>
              </p:cNvPr>
              <p:cNvSpPr/>
              <p:nvPr/>
            </p:nvSpPr>
            <p:spPr>
              <a:xfrm>
                <a:off x="6710341" y="494387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a:extLst>
                  <a:ext uri="{FF2B5EF4-FFF2-40B4-BE49-F238E27FC236}">
                    <a16:creationId xmlns:a16="http://schemas.microsoft.com/office/drawing/2014/main" id="{8CB3FF0F-C9FF-4047-8E25-4860F075025F}"/>
                  </a:ext>
                </a:extLst>
              </p:cNvPr>
              <p:cNvSpPr/>
              <p:nvPr/>
            </p:nvSpPr>
            <p:spPr>
              <a:xfrm>
                <a:off x="6734154" y="495577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a:extLst>
                  <a:ext uri="{FF2B5EF4-FFF2-40B4-BE49-F238E27FC236}">
                    <a16:creationId xmlns:a16="http://schemas.microsoft.com/office/drawing/2014/main" id="{37560E4D-68D5-48B0-8421-721B69C176C2}"/>
                  </a:ext>
                </a:extLst>
              </p:cNvPr>
              <p:cNvSpPr/>
              <p:nvPr/>
            </p:nvSpPr>
            <p:spPr>
              <a:xfrm>
                <a:off x="6755585" y="496292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a:extLst>
                  <a:ext uri="{FF2B5EF4-FFF2-40B4-BE49-F238E27FC236}">
                    <a16:creationId xmlns:a16="http://schemas.microsoft.com/office/drawing/2014/main" id="{596F9DF2-51A2-40FC-A0B5-6BD4F8CBEB9D}"/>
                  </a:ext>
                </a:extLst>
              </p:cNvPr>
              <p:cNvSpPr/>
              <p:nvPr/>
            </p:nvSpPr>
            <p:spPr>
              <a:xfrm>
                <a:off x="6777016" y="495101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a:extLst>
                  <a:ext uri="{FF2B5EF4-FFF2-40B4-BE49-F238E27FC236}">
                    <a16:creationId xmlns:a16="http://schemas.microsoft.com/office/drawing/2014/main" id="{5A01E609-2B57-41E7-9B12-E6C570390D89}"/>
                  </a:ext>
                </a:extLst>
              </p:cNvPr>
              <p:cNvSpPr/>
              <p:nvPr/>
            </p:nvSpPr>
            <p:spPr>
              <a:xfrm>
                <a:off x="6707960" y="490577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a:extLst>
                  <a:ext uri="{FF2B5EF4-FFF2-40B4-BE49-F238E27FC236}">
                    <a16:creationId xmlns:a16="http://schemas.microsoft.com/office/drawing/2014/main" id="{2BAD1E33-96B7-476B-BC06-5F03E5D4016B}"/>
                  </a:ext>
                </a:extLst>
              </p:cNvPr>
              <p:cNvSpPr/>
              <p:nvPr/>
            </p:nvSpPr>
            <p:spPr>
              <a:xfrm>
                <a:off x="6729391" y="490815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a:extLst>
                  <a:ext uri="{FF2B5EF4-FFF2-40B4-BE49-F238E27FC236}">
                    <a16:creationId xmlns:a16="http://schemas.microsoft.com/office/drawing/2014/main" id="{D916CBE9-4558-4AD6-848A-0A2D96F443A4}"/>
                  </a:ext>
                </a:extLst>
              </p:cNvPr>
              <p:cNvSpPr/>
              <p:nvPr/>
            </p:nvSpPr>
            <p:spPr>
              <a:xfrm>
                <a:off x="6750822" y="491053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a:extLst>
                  <a:ext uri="{FF2B5EF4-FFF2-40B4-BE49-F238E27FC236}">
                    <a16:creationId xmlns:a16="http://schemas.microsoft.com/office/drawing/2014/main" id="{4AEFFC76-9CC1-4A42-9351-054E07FD6F14}"/>
                  </a:ext>
                </a:extLst>
              </p:cNvPr>
              <p:cNvSpPr/>
              <p:nvPr/>
            </p:nvSpPr>
            <p:spPr>
              <a:xfrm>
                <a:off x="6757966" y="491767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a:extLst>
                  <a:ext uri="{FF2B5EF4-FFF2-40B4-BE49-F238E27FC236}">
                    <a16:creationId xmlns:a16="http://schemas.microsoft.com/office/drawing/2014/main" id="{02E89C51-FDC1-463F-BBFF-4CEFDC34AC29}"/>
                  </a:ext>
                </a:extLst>
              </p:cNvPr>
              <p:cNvSpPr/>
              <p:nvPr/>
            </p:nvSpPr>
            <p:spPr>
              <a:xfrm>
                <a:off x="6781778" y="4881958"/>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a:extLst>
                  <a:ext uri="{FF2B5EF4-FFF2-40B4-BE49-F238E27FC236}">
                    <a16:creationId xmlns:a16="http://schemas.microsoft.com/office/drawing/2014/main" id="{4676F888-9C73-4458-84AD-D23622D6F56E}"/>
                  </a:ext>
                </a:extLst>
              </p:cNvPr>
              <p:cNvSpPr/>
              <p:nvPr/>
            </p:nvSpPr>
            <p:spPr>
              <a:xfrm>
                <a:off x="6750822" y="489624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7" name="Oval 876">
                <a:extLst>
                  <a:ext uri="{FF2B5EF4-FFF2-40B4-BE49-F238E27FC236}">
                    <a16:creationId xmlns:a16="http://schemas.microsoft.com/office/drawing/2014/main" id="{65355A51-1222-411D-A212-7CFE6C89E16F}"/>
                  </a:ext>
                </a:extLst>
              </p:cNvPr>
              <p:cNvSpPr/>
              <p:nvPr/>
            </p:nvSpPr>
            <p:spPr>
              <a:xfrm>
                <a:off x="6781778" y="490577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8" name="Oval 877">
                <a:extLst>
                  <a:ext uri="{FF2B5EF4-FFF2-40B4-BE49-F238E27FC236}">
                    <a16:creationId xmlns:a16="http://schemas.microsoft.com/office/drawing/2014/main" id="{4351344D-D2F7-415D-B063-9C8392B3DC8B}"/>
                  </a:ext>
                </a:extLst>
              </p:cNvPr>
              <p:cNvSpPr/>
              <p:nvPr/>
            </p:nvSpPr>
            <p:spPr>
              <a:xfrm>
                <a:off x="6769872" y="489624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7" name="Group 826">
              <a:extLst>
                <a:ext uri="{FF2B5EF4-FFF2-40B4-BE49-F238E27FC236}">
                  <a16:creationId xmlns:a16="http://schemas.microsoft.com/office/drawing/2014/main" id="{CFD08240-C72E-4479-B96F-38F02ACAA4BC}"/>
                </a:ext>
              </a:extLst>
            </p:cNvPr>
            <p:cNvGrpSpPr/>
            <p:nvPr/>
          </p:nvGrpSpPr>
          <p:grpSpPr>
            <a:xfrm>
              <a:off x="6860353" y="4801636"/>
              <a:ext cx="105000" cy="235968"/>
              <a:chOff x="6860353" y="4801636"/>
              <a:chExt cx="105000" cy="235968"/>
            </a:xfrm>
          </p:grpSpPr>
          <p:sp>
            <p:nvSpPr>
              <p:cNvPr id="846" name="Oval 845">
                <a:extLst>
                  <a:ext uri="{FF2B5EF4-FFF2-40B4-BE49-F238E27FC236}">
                    <a16:creationId xmlns:a16="http://schemas.microsoft.com/office/drawing/2014/main" id="{9369A40B-6266-47F2-B883-E01D187285D7}"/>
                  </a:ext>
                </a:extLst>
              </p:cNvPr>
              <p:cNvSpPr/>
              <p:nvPr/>
            </p:nvSpPr>
            <p:spPr>
              <a:xfrm>
                <a:off x="6905597" y="480163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a:extLst>
                  <a:ext uri="{FF2B5EF4-FFF2-40B4-BE49-F238E27FC236}">
                    <a16:creationId xmlns:a16="http://schemas.microsoft.com/office/drawing/2014/main" id="{3F05BDCB-3F3B-45E1-8D49-ADF3F3E16585}"/>
                  </a:ext>
                </a:extLst>
              </p:cNvPr>
              <p:cNvSpPr/>
              <p:nvPr/>
            </p:nvSpPr>
            <p:spPr>
              <a:xfrm>
                <a:off x="6888928" y="481592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a:extLst>
                  <a:ext uri="{FF2B5EF4-FFF2-40B4-BE49-F238E27FC236}">
                    <a16:creationId xmlns:a16="http://schemas.microsoft.com/office/drawing/2014/main" id="{B3CC7E87-3BA0-440E-B3B8-77E6EFB1B0D5}"/>
                  </a:ext>
                </a:extLst>
              </p:cNvPr>
              <p:cNvSpPr/>
              <p:nvPr/>
            </p:nvSpPr>
            <p:spPr>
              <a:xfrm>
                <a:off x="6898453" y="486831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a:extLst>
                  <a:ext uri="{FF2B5EF4-FFF2-40B4-BE49-F238E27FC236}">
                    <a16:creationId xmlns:a16="http://schemas.microsoft.com/office/drawing/2014/main" id="{317BE5A1-9095-4A7A-B538-FAE71BE37FC8}"/>
                  </a:ext>
                </a:extLst>
              </p:cNvPr>
              <p:cNvSpPr/>
              <p:nvPr/>
            </p:nvSpPr>
            <p:spPr>
              <a:xfrm>
                <a:off x="6860353" y="489450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a:extLst>
                  <a:ext uri="{FF2B5EF4-FFF2-40B4-BE49-F238E27FC236}">
                    <a16:creationId xmlns:a16="http://schemas.microsoft.com/office/drawing/2014/main" id="{5B0D695B-9AA6-4663-A486-096509FAFE41}"/>
                  </a:ext>
                </a:extLst>
              </p:cNvPr>
              <p:cNvSpPr/>
              <p:nvPr/>
            </p:nvSpPr>
            <p:spPr>
              <a:xfrm>
                <a:off x="6896072" y="500880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a:extLst>
                  <a:ext uri="{FF2B5EF4-FFF2-40B4-BE49-F238E27FC236}">
                    <a16:creationId xmlns:a16="http://schemas.microsoft.com/office/drawing/2014/main" id="{B64BB3A1-D2B6-4561-9A1E-71A0A1700385}"/>
                  </a:ext>
                </a:extLst>
              </p:cNvPr>
              <p:cNvSpPr/>
              <p:nvPr/>
            </p:nvSpPr>
            <p:spPr>
              <a:xfrm>
                <a:off x="6903215" y="497308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a:extLst>
                  <a:ext uri="{FF2B5EF4-FFF2-40B4-BE49-F238E27FC236}">
                    <a16:creationId xmlns:a16="http://schemas.microsoft.com/office/drawing/2014/main" id="{AB331DAF-A1A9-45F4-9544-37477EDA2A3A}"/>
                  </a:ext>
                </a:extLst>
              </p:cNvPr>
              <p:cNvSpPr/>
              <p:nvPr/>
            </p:nvSpPr>
            <p:spPr>
              <a:xfrm>
                <a:off x="6919884" y="496356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a:extLst>
                  <a:ext uri="{FF2B5EF4-FFF2-40B4-BE49-F238E27FC236}">
                    <a16:creationId xmlns:a16="http://schemas.microsoft.com/office/drawing/2014/main" id="{0C0A30FA-E479-4B12-9078-558BB01F03AE}"/>
                  </a:ext>
                </a:extLst>
              </p:cNvPr>
              <p:cNvSpPr/>
              <p:nvPr/>
            </p:nvSpPr>
            <p:spPr>
              <a:xfrm>
                <a:off x="6869878" y="493260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a:extLst>
                  <a:ext uri="{FF2B5EF4-FFF2-40B4-BE49-F238E27FC236}">
                    <a16:creationId xmlns:a16="http://schemas.microsoft.com/office/drawing/2014/main" id="{C0D06AFD-F49A-4872-B31C-D00ADBA992E2}"/>
                  </a:ext>
                </a:extLst>
              </p:cNvPr>
              <p:cNvSpPr/>
              <p:nvPr/>
            </p:nvSpPr>
            <p:spPr>
              <a:xfrm>
                <a:off x="6888928" y="495879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a:extLst>
                  <a:ext uri="{FF2B5EF4-FFF2-40B4-BE49-F238E27FC236}">
                    <a16:creationId xmlns:a16="http://schemas.microsoft.com/office/drawing/2014/main" id="{D0337B96-7346-42BA-AA64-429080AB3CF4}"/>
                  </a:ext>
                </a:extLst>
              </p:cNvPr>
              <p:cNvSpPr/>
              <p:nvPr/>
            </p:nvSpPr>
            <p:spPr>
              <a:xfrm>
                <a:off x="6903215" y="494927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a:extLst>
                  <a:ext uri="{FF2B5EF4-FFF2-40B4-BE49-F238E27FC236}">
                    <a16:creationId xmlns:a16="http://schemas.microsoft.com/office/drawing/2014/main" id="{13C9CC15-83B0-460E-B24B-3695D534CD8E}"/>
                  </a:ext>
                </a:extLst>
              </p:cNvPr>
              <p:cNvSpPr/>
              <p:nvPr/>
            </p:nvSpPr>
            <p:spPr>
              <a:xfrm>
                <a:off x="6936553" y="492069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a:extLst>
                  <a:ext uri="{FF2B5EF4-FFF2-40B4-BE49-F238E27FC236}">
                    <a16:creationId xmlns:a16="http://schemas.microsoft.com/office/drawing/2014/main" id="{3C16B1C7-EFB4-4F9C-BCC0-B0A2D399ADC7}"/>
                  </a:ext>
                </a:extLst>
              </p:cNvPr>
              <p:cNvSpPr/>
              <p:nvPr/>
            </p:nvSpPr>
            <p:spPr>
              <a:xfrm>
                <a:off x="6915122" y="489926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a:extLst>
                  <a:ext uri="{FF2B5EF4-FFF2-40B4-BE49-F238E27FC236}">
                    <a16:creationId xmlns:a16="http://schemas.microsoft.com/office/drawing/2014/main" id="{AE010A0D-39A9-42B0-ADE8-9C4951D6A04E}"/>
                  </a:ext>
                </a:extLst>
              </p:cNvPr>
              <p:cNvSpPr/>
              <p:nvPr/>
            </p:nvSpPr>
            <p:spPr>
              <a:xfrm>
                <a:off x="6905597" y="490403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Oval 858">
                <a:extLst>
                  <a:ext uri="{FF2B5EF4-FFF2-40B4-BE49-F238E27FC236}">
                    <a16:creationId xmlns:a16="http://schemas.microsoft.com/office/drawing/2014/main" id="{080FFA0C-E4E1-404B-8DF6-8AF52214DBE0}"/>
                  </a:ext>
                </a:extLst>
              </p:cNvPr>
              <p:cNvSpPr/>
              <p:nvPr/>
            </p:nvSpPr>
            <p:spPr>
              <a:xfrm>
                <a:off x="6886547" y="490879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Oval 859">
                <a:extLst>
                  <a:ext uri="{FF2B5EF4-FFF2-40B4-BE49-F238E27FC236}">
                    <a16:creationId xmlns:a16="http://schemas.microsoft.com/office/drawing/2014/main" id="{17B03A1F-60A0-42E6-9A36-75561BECB43C}"/>
                  </a:ext>
                </a:extLst>
              </p:cNvPr>
              <p:cNvSpPr/>
              <p:nvPr/>
            </p:nvSpPr>
            <p:spPr>
              <a:xfrm>
                <a:off x="6862735" y="491117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8" name="Group 827">
              <a:extLst>
                <a:ext uri="{FF2B5EF4-FFF2-40B4-BE49-F238E27FC236}">
                  <a16:creationId xmlns:a16="http://schemas.microsoft.com/office/drawing/2014/main" id="{AF4AC25A-60B7-4EBE-B1CA-7F6D2ACAD3FF}"/>
                </a:ext>
              </a:extLst>
            </p:cNvPr>
            <p:cNvGrpSpPr/>
            <p:nvPr/>
          </p:nvGrpSpPr>
          <p:grpSpPr>
            <a:xfrm>
              <a:off x="7010380" y="4748608"/>
              <a:ext cx="102620" cy="264544"/>
              <a:chOff x="7010380" y="4748608"/>
              <a:chExt cx="102620" cy="264544"/>
            </a:xfrm>
          </p:grpSpPr>
          <p:sp>
            <p:nvSpPr>
              <p:cNvPr id="829" name="Oval 828">
                <a:extLst>
                  <a:ext uri="{FF2B5EF4-FFF2-40B4-BE49-F238E27FC236}">
                    <a16:creationId xmlns:a16="http://schemas.microsoft.com/office/drawing/2014/main" id="{4B7275FF-D1E4-4CCF-A084-5C289AD59694}"/>
                  </a:ext>
                </a:extLst>
              </p:cNvPr>
              <p:cNvSpPr/>
              <p:nvPr/>
            </p:nvSpPr>
            <p:spPr>
              <a:xfrm>
                <a:off x="7050861" y="474860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a:extLst>
                  <a:ext uri="{FF2B5EF4-FFF2-40B4-BE49-F238E27FC236}">
                    <a16:creationId xmlns:a16="http://schemas.microsoft.com/office/drawing/2014/main" id="{790EADC4-99D2-4366-B612-8E35EE4BC9FB}"/>
                  </a:ext>
                </a:extLst>
              </p:cNvPr>
              <p:cNvSpPr/>
              <p:nvPr/>
            </p:nvSpPr>
            <p:spPr>
              <a:xfrm>
                <a:off x="7058005" y="482719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a:extLst>
                  <a:ext uri="{FF2B5EF4-FFF2-40B4-BE49-F238E27FC236}">
                    <a16:creationId xmlns:a16="http://schemas.microsoft.com/office/drawing/2014/main" id="{2A73C5E1-9430-4A4E-AE9C-0FA1DF4D2327}"/>
                  </a:ext>
                </a:extLst>
              </p:cNvPr>
              <p:cNvSpPr/>
              <p:nvPr/>
            </p:nvSpPr>
            <p:spPr>
              <a:xfrm>
                <a:off x="7048480" y="498435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a:extLst>
                  <a:ext uri="{FF2B5EF4-FFF2-40B4-BE49-F238E27FC236}">
                    <a16:creationId xmlns:a16="http://schemas.microsoft.com/office/drawing/2014/main" id="{3779809C-61C5-4135-84CE-893D895536C9}"/>
                  </a:ext>
                </a:extLst>
              </p:cNvPr>
              <p:cNvSpPr/>
              <p:nvPr/>
            </p:nvSpPr>
            <p:spPr>
              <a:xfrm>
                <a:off x="7050861" y="492958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a:extLst>
                  <a:ext uri="{FF2B5EF4-FFF2-40B4-BE49-F238E27FC236}">
                    <a16:creationId xmlns:a16="http://schemas.microsoft.com/office/drawing/2014/main" id="{1C83D08F-D532-441A-A465-13D28BDC0D9A}"/>
                  </a:ext>
                </a:extLst>
              </p:cNvPr>
              <p:cNvSpPr/>
              <p:nvPr/>
            </p:nvSpPr>
            <p:spPr>
              <a:xfrm>
                <a:off x="7038955" y="484147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a:extLst>
                  <a:ext uri="{FF2B5EF4-FFF2-40B4-BE49-F238E27FC236}">
                    <a16:creationId xmlns:a16="http://schemas.microsoft.com/office/drawing/2014/main" id="{8303F2A0-517F-4AAA-9C3C-76E9F3F1FB76}"/>
                  </a:ext>
                </a:extLst>
              </p:cNvPr>
              <p:cNvSpPr/>
              <p:nvPr/>
            </p:nvSpPr>
            <p:spPr>
              <a:xfrm>
                <a:off x="7058006" y="485814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5" name="Oval 834">
                <a:extLst>
                  <a:ext uri="{FF2B5EF4-FFF2-40B4-BE49-F238E27FC236}">
                    <a16:creationId xmlns:a16="http://schemas.microsoft.com/office/drawing/2014/main" id="{9445DDF3-2191-41AB-91A9-F086D5FBCE08}"/>
                  </a:ext>
                </a:extLst>
              </p:cNvPr>
              <p:cNvSpPr/>
              <p:nvPr/>
            </p:nvSpPr>
            <p:spPr>
              <a:xfrm>
                <a:off x="7041336" y="486052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a:extLst>
                  <a:ext uri="{FF2B5EF4-FFF2-40B4-BE49-F238E27FC236}">
                    <a16:creationId xmlns:a16="http://schemas.microsoft.com/office/drawing/2014/main" id="{A1ACCFBE-9329-4213-BEB2-957BAACAABFA}"/>
                  </a:ext>
                </a:extLst>
              </p:cNvPr>
              <p:cNvSpPr/>
              <p:nvPr/>
            </p:nvSpPr>
            <p:spPr>
              <a:xfrm>
                <a:off x="7031811" y="487243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a:extLst>
                  <a:ext uri="{FF2B5EF4-FFF2-40B4-BE49-F238E27FC236}">
                    <a16:creationId xmlns:a16="http://schemas.microsoft.com/office/drawing/2014/main" id="{651247DA-9A07-4D38-8AAE-D2A141F33DBA}"/>
                  </a:ext>
                </a:extLst>
              </p:cNvPr>
              <p:cNvSpPr/>
              <p:nvPr/>
            </p:nvSpPr>
            <p:spPr>
              <a:xfrm>
                <a:off x="7010380" y="489624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a:extLst>
                  <a:ext uri="{FF2B5EF4-FFF2-40B4-BE49-F238E27FC236}">
                    <a16:creationId xmlns:a16="http://schemas.microsoft.com/office/drawing/2014/main" id="{324A610A-6AA0-4423-88F3-54C207D269B8}"/>
                  </a:ext>
                </a:extLst>
              </p:cNvPr>
              <p:cNvSpPr/>
              <p:nvPr/>
            </p:nvSpPr>
            <p:spPr>
              <a:xfrm>
                <a:off x="7031812" y="491053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a:extLst>
                  <a:ext uri="{FF2B5EF4-FFF2-40B4-BE49-F238E27FC236}">
                    <a16:creationId xmlns:a16="http://schemas.microsoft.com/office/drawing/2014/main" id="{F2DEC872-E6F6-444F-99C9-57FEE611291F}"/>
                  </a:ext>
                </a:extLst>
              </p:cNvPr>
              <p:cNvSpPr/>
              <p:nvPr/>
            </p:nvSpPr>
            <p:spPr>
              <a:xfrm>
                <a:off x="7050862" y="489862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0" name="Oval 839">
                <a:extLst>
                  <a:ext uri="{FF2B5EF4-FFF2-40B4-BE49-F238E27FC236}">
                    <a16:creationId xmlns:a16="http://schemas.microsoft.com/office/drawing/2014/main" id="{EE486F2E-D291-491A-8E6E-7E4D6725CB3E}"/>
                  </a:ext>
                </a:extLst>
              </p:cNvPr>
              <p:cNvSpPr/>
              <p:nvPr/>
            </p:nvSpPr>
            <p:spPr>
              <a:xfrm>
                <a:off x="7077056" y="489862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1" name="Oval 840">
                <a:extLst>
                  <a:ext uri="{FF2B5EF4-FFF2-40B4-BE49-F238E27FC236}">
                    <a16:creationId xmlns:a16="http://schemas.microsoft.com/office/drawing/2014/main" id="{391BFA40-4655-4FD6-B8FC-D3C9C7B36B0A}"/>
                  </a:ext>
                </a:extLst>
              </p:cNvPr>
              <p:cNvSpPr/>
              <p:nvPr/>
            </p:nvSpPr>
            <p:spPr>
              <a:xfrm>
                <a:off x="7084200" y="488672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2" name="Oval 841">
                <a:extLst>
                  <a:ext uri="{FF2B5EF4-FFF2-40B4-BE49-F238E27FC236}">
                    <a16:creationId xmlns:a16="http://schemas.microsoft.com/office/drawing/2014/main" id="{822FBD73-BBDA-46E3-8685-A16FA4C6ADED}"/>
                  </a:ext>
                </a:extLst>
              </p:cNvPr>
              <p:cNvSpPr/>
              <p:nvPr/>
            </p:nvSpPr>
            <p:spPr>
              <a:xfrm>
                <a:off x="7065150" y="488672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a:extLst>
                  <a:ext uri="{FF2B5EF4-FFF2-40B4-BE49-F238E27FC236}">
                    <a16:creationId xmlns:a16="http://schemas.microsoft.com/office/drawing/2014/main" id="{C0707FD7-08EC-4649-82B5-59FC10869EBA}"/>
                  </a:ext>
                </a:extLst>
              </p:cNvPr>
              <p:cNvSpPr/>
              <p:nvPr/>
            </p:nvSpPr>
            <p:spPr>
              <a:xfrm>
                <a:off x="7041337" y="489624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a:extLst>
                  <a:ext uri="{FF2B5EF4-FFF2-40B4-BE49-F238E27FC236}">
                    <a16:creationId xmlns:a16="http://schemas.microsoft.com/office/drawing/2014/main" id="{049B4425-B9BD-404D-AEAA-9A97FD8080E2}"/>
                  </a:ext>
                </a:extLst>
              </p:cNvPr>
              <p:cNvSpPr/>
              <p:nvPr/>
            </p:nvSpPr>
            <p:spPr>
              <a:xfrm>
                <a:off x="7048480" y="488910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a:extLst>
                  <a:ext uri="{FF2B5EF4-FFF2-40B4-BE49-F238E27FC236}">
                    <a16:creationId xmlns:a16="http://schemas.microsoft.com/office/drawing/2014/main" id="{417630E2-2F3F-4FE8-B347-761CFAF17023}"/>
                  </a:ext>
                </a:extLst>
              </p:cNvPr>
              <p:cNvSpPr/>
              <p:nvPr/>
            </p:nvSpPr>
            <p:spPr>
              <a:xfrm>
                <a:off x="7031811" y="489624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16" name="Group 915">
            <a:extLst>
              <a:ext uri="{FF2B5EF4-FFF2-40B4-BE49-F238E27FC236}">
                <a16:creationId xmlns:a16="http://schemas.microsoft.com/office/drawing/2014/main" id="{6E1FB4AC-6FF2-4593-95EF-2E855975E76A}"/>
              </a:ext>
            </a:extLst>
          </p:cNvPr>
          <p:cNvGrpSpPr/>
          <p:nvPr/>
        </p:nvGrpSpPr>
        <p:grpSpPr>
          <a:xfrm>
            <a:off x="7423369" y="3083913"/>
            <a:ext cx="1574767" cy="991984"/>
            <a:chOff x="7696997" y="3360874"/>
            <a:chExt cx="1139632" cy="717882"/>
          </a:xfrm>
        </p:grpSpPr>
        <p:sp>
          <p:nvSpPr>
            <p:cNvPr id="917" name="Freeform: Shape 916">
              <a:extLst>
                <a:ext uri="{FF2B5EF4-FFF2-40B4-BE49-F238E27FC236}">
                  <a16:creationId xmlns:a16="http://schemas.microsoft.com/office/drawing/2014/main" id="{89A48E7A-92F2-434E-8B39-2CC64765CA54}"/>
                </a:ext>
              </a:extLst>
            </p:cNvPr>
            <p:cNvSpPr/>
            <p:nvPr/>
          </p:nvSpPr>
          <p:spPr>
            <a:xfrm>
              <a:off x="8027004" y="3407569"/>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8" name="Straight Connector 917">
              <a:extLst>
                <a:ext uri="{FF2B5EF4-FFF2-40B4-BE49-F238E27FC236}">
                  <a16:creationId xmlns:a16="http://schemas.microsoft.com/office/drawing/2014/main" id="{77DC3DE2-2207-4626-9F1B-2B578AABFEDF}"/>
                </a:ext>
              </a:extLst>
            </p:cNvPr>
            <p:cNvCxnSpPr/>
            <p:nvPr/>
          </p:nvCxnSpPr>
          <p:spPr>
            <a:xfrm>
              <a:off x="7986843" y="341301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a:extLst>
                <a:ext uri="{FF2B5EF4-FFF2-40B4-BE49-F238E27FC236}">
                  <a16:creationId xmlns:a16="http://schemas.microsoft.com/office/drawing/2014/main" id="{6B37E1CE-57DC-4F66-A3E5-1CE1FA0EEE10}"/>
                </a:ext>
              </a:extLst>
            </p:cNvPr>
            <p:cNvCxnSpPr/>
            <p:nvPr/>
          </p:nvCxnSpPr>
          <p:spPr>
            <a:xfrm>
              <a:off x="7986843" y="356950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a:extLst>
                <a:ext uri="{FF2B5EF4-FFF2-40B4-BE49-F238E27FC236}">
                  <a16:creationId xmlns:a16="http://schemas.microsoft.com/office/drawing/2014/main" id="{AD5357D8-BCFF-4E39-BF45-90B3C4AFB9D2}"/>
                </a:ext>
              </a:extLst>
            </p:cNvPr>
            <p:cNvCxnSpPr/>
            <p:nvPr/>
          </p:nvCxnSpPr>
          <p:spPr>
            <a:xfrm>
              <a:off x="7986843" y="372698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6E324222-FF90-4B5E-9270-382549F8C72B}"/>
                </a:ext>
              </a:extLst>
            </p:cNvPr>
            <p:cNvCxnSpPr/>
            <p:nvPr/>
          </p:nvCxnSpPr>
          <p:spPr>
            <a:xfrm>
              <a:off x="7986843" y="388239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EF7D2C95-6368-4607-B101-E18B5B9CB1A3}"/>
                </a:ext>
              </a:extLst>
            </p:cNvPr>
            <p:cNvCxnSpPr/>
            <p:nvPr/>
          </p:nvCxnSpPr>
          <p:spPr>
            <a:xfrm>
              <a:off x="7986843" y="403304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23" name="TextBox 922">
              <a:extLst>
                <a:ext uri="{FF2B5EF4-FFF2-40B4-BE49-F238E27FC236}">
                  <a16:creationId xmlns:a16="http://schemas.microsoft.com/office/drawing/2014/main" id="{727D7077-AE13-4331-BEB0-50D206AD2B99}"/>
                </a:ext>
              </a:extLst>
            </p:cNvPr>
            <p:cNvSpPr txBox="1"/>
            <p:nvPr/>
          </p:nvSpPr>
          <p:spPr>
            <a:xfrm>
              <a:off x="7870231" y="3360874"/>
              <a:ext cx="89592" cy="100229"/>
            </a:xfrm>
            <a:prstGeom prst="rect">
              <a:avLst/>
            </a:prstGeom>
            <a:noFill/>
          </p:spPr>
          <p:txBody>
            <a:bodyPr wrap="square" lIns="0" tIns="0" rIns="0" bIns="0" rtlCol="0">
              <a:spAutoFit/>
            </a:bodyPr>
            <a:lstStyle/>
            <a:p>
              <a:pPr algn="r"/>
              <a:r>
                <a:rPr lang="en-GB" sz="900" dirty="0"/>
                <a:t>8</a:t>
              </a:r>
            </a:p>
          </p:txBody>
        </p:sp>
        <p:sp>
          <p:nvSpPr>
            <p:cNvPr id="924" name="TextBox 923">
              <a:extLst>
                <a:ext uri="{FF2B5EF4-FFF2-40B4-BE49-F238E27FC236}">
                  <a16:creationId xmlns:a16="http://schemas.microsoft.com/office/drawing/2014/main" id="{9F55FF1D-1139-4717-8B1F-F3A9E4AACE34}"/>
                </a:ext>
              </a:extLst>
            </p:cNvPr>
            <p:cNvSpPr txBox="1"/>
            <p:nvPr/>
          </p:nvSpPr>
          <p:spPr>
            <a:xfrm>
              <a:off x="7870231" y="3517371"/>
              <a:ext cx="89592" cy="100229"/>
            </a:xfrm>
            <a:prstGeom prst="rect">
              <a:avLst/>
            </a:prstGeom>
            <a:noFill/>
          </p:spPr>
          <p:txBody>
            <a:bodyPr wrap="square" lIns="0" tIns="0" rIns="0" bIns="0" rtlCol="0">
              <a:spAutoFit/>
            </a:bodyPr>
            <a:lstStyle/>
            <a:p>
              <a:pPr algn="r"/>
              <a:r>
                <a:rPr lang="en-GB" sz="900" dirty="0"/>
                <a:t>6</a:t>
              </a:r>
            </a:p>
          </p:txBody>
        </p:sp>
        <p:sp>
          <p:nvSpPr>
            <p:cNvPr id="925" name="TextBox 924">
              <a:extLst>
                <a:ext uri="{FF2B5EF4-FFF2-40B4-BE49-F238E27FC236}">
                  <a16:creationId xmlns:a16="http://schemas.microsoft.com/office/drawing/2014/main" id="{B803419A-E640-4302-95AD-1B24BE2DFC2C}"/>
                </a:ext>
              </a:extLst>
            </p:cNvPr>
            <p:cNvSpPr txBox="1"/>
            <p:nvPr/>
          </p:nvSpPr>
          <p:spPr>
            <a:xfrm>
              <a:off x="7870231" y="3674845"/>
              <a:ext cx="89592" cy="100229"/>
            </a:xfrm>
            <a:prstGeom prst="rect">
              <a:avLst/>
            </a:prstGeom>
            <a:noFill/>
          </p:spPr>
          <p:txBody>
            <a:bodyPr wrap="square" lIns="0" tIns="0" rIns="0" bIns="0" rtlCol="0">
              <a:spAutoFit/>
            </a:bodyPr>
            <a:lstStyle/>
            <a:p>
              <a:pPr algn="r"/>
              <a:r>
                <a:rPr lang="en-GB" sz="900" dirty="0"/>
                <a:t>4</a:t>
              </a:r>
            </a:p>
          </p:txBody>
        </p:sp>
        <p:sp>
          <p:nvSpPr>
            <p:cNvPr id="926" name="TextBox 925">
              <a:extLst>
                <a:ext uri="{FF2B5EF4-FFF2-40B4-BE49-F238E27FC236}">
                  <a16:creationId xmlns:a16="http://schemas.microsoft.com/office/drawing/2014/main" id="{71744939-C4BA-43B7-8693-2F28F33976DE}"/>
                </a:ext>
              </a:extLst>
            </p:cNvPr>
            <p:cNvSpPr txBox="1"/>
            <p:nvPr/>
          </p:nvSpPr>
          <p:spPr>
            <a:xfrm>
              <a:off x="7870231" y="3830260"/>
              <a:ext cx="89592" cy="100229"/>
            </a:xfrm>
            <a:prstGeom prst="rect">
              <a:avLst/>
            </a:prstGeom>
            <a:noFill/>
          </p:spPr>
          <p:txBody>
            <a:bodyPr wrap="square" lIns="0" tIns="0" rIns="0" bIns="0" rtlCol="0">
              <a:spAutoFit/>
            </a:bodyPr>
            <a:lstStyle/>
            <a:p>
              <a:pPr algn="r"/>
              <a:r>
                <a:rPr lang="en-GB" sz="900" dirty="0"/>
                <a:t>2</a:t>
              </a:r>
            </a:p>
          </p:txBody>
        </p:sp>
        <p:sp>
          <p:nvSpPr>
            <p:cNvPr id="927" name="TextBox 926">
              <a:extLst>
                <a:ext uri="{FF2B5EF4-FFF2-40B4-BE49-F238E27FC236}">
                  <a16:creationId xmlns:a16="http://schemas.microsoft.com/office/drawing/2014/main" id="{EAF092BB-969E-414C-B152-0C0228BE2BD7}"/>
                </a:ext>
              </a:extLst>
            </p:cNvPr>
            <p:cNvSpPr txBox="1"/>
            <p:nvPr/>
          </p:nvSpPr>
          <p:spPr>
            <a:xfrm>
              <a:off x="7870231" y="3978527"/>
              <a:ext cx="89592" cy="100229"/>
            </a:xfrm>
            <a:prstGeom prst="rect">
              <a:avLst/>
            </a:prstGeom>
            <a:noFill/>
          </p:spPr>
          <p:txBody>
            <a:bodyPr wrap="square" lIns="0" tIns="0" rIns="0" bIns="0" rtlCol="0">
              <a:spAutoFit/>
            </a:bodyPr>
            <a:lstStyle/>
            <a:p>
              <a:pPr algn="r"/>
              <a:r>
                <a:rPr lang="en-GB" sz="900" dirty="0"/>
                <a:t>0</a:t>
              </a:r>
            </a:p>
          </p:txBody>
        </p:sp>
        <p:sp>
          <p:nvSpPr>
            <p:cNvPr id="928" name="Rectangle 927">
              <a:extLst>
                <a:ext uri="{FF2B5EF4-FFF2-40B4-BE49-F238E27FC236}">
                  <a16:creationId xmlns:a16="http://schemas.microsoft.com/office/drawing/2014/main" id="{85C7CF52-8775-4664-AB8B-0423218D0EF2}"/>
                </a:ext>
              </a:extLst>
            </p:cNvPr>
            <p:cNvSpPr/>
            <p:nvPr/>
          </p:nvSpPr>
          <p:spPr>
            <a:xfrm>
              <a:off x="8085209" y="3960019"/>
              <a:ext cx="89592" cy="739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Rectangle 928">
              <a:extLst>
                <a:ext uri="{FF2B5EF4-FFF2-40B4-BE49-F238E27FC236}">
                  <a16:creationId xmlns:a16="http://schemas.microsoft.com/office/drawing/2014/main" id="{599191E8-174A-4E4D-9397-2E82E1033FFB}"/>
                </a:ext>
              </a:extLst>
            </p:cNvPr>
            <p:cNvSpPr/>
            <p:nvPr/>
          </p:nvSpPr>
          <p:spPr>
            <a:xfrm>
              <a:off x="8234633" y="3771064"/>
              <a:ext cx="89592" cy="2616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Rectangle 929">
              <a:extLst>
                <a:ext uri="{FF2B5EF4-FFF2-40B4-BE49-F238E27FC236}">
                  <a16:creationId xmlns:a16="http://schemas.microsoft.com/office/drawing/2014/main" id="{A22642BA-BB7C-4964-B7F4-78ACC65DB352}"/>
                </a:ext>
              </a:extLst>
            </p:cNvPr>
            <p:cNvSpPr/>
            <p:nvPr/>
          </p:nvSpPr>
          <p:spPr>
            <a:xfrm>
              <a:off x="8388989" y="3931749"/>
              <a:ext cx="89592" cy="996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1" name="Rectangle 930">
              <a:extLst>
                <a:ext uri="{FF2B5EF4-FFF2-40B4-BE49-F238E27FC236}">
                  <a16:creationId xmlns:a16="http://schemas.microsoft.com/office/drawing/2014/main" id="{5DBA4A3A-8A98-4486-AF34-99DCB6312600}"/>
                </a:ext>
              </a:extLst>
            </p:cNvPr>
            <p:cNvSpPr/>
            <p:nvPr/>
          </p:nvSpPr>
          <p:spPr>
            <a:xfrm>
              <a:off x="8537012" y="3957441"/>
              <a:ext cx="89592" cy="76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2" name="Rectangle 931">
              <a:extLst>
                <a:ext uri="{FF2B5EF4-FFF2-40B4-BE49-F238E27FC236}">
                  <a16:creationId xmlns:a16="http://schemas.microsoft.com/office/drawing/2014/main" id="{547DF64C-8E44-43C7-9C20-AF7C03DC3145}"/>
                </a:ext>
              </a:extLst>
            </p:cNvPr>
            <p:cNvSpPr/>
            <p:nvPr/>
          </p:nvSpPr>
          <p:spPr>
            <a:xfrm>
              <a:off x="8692878" y="3912999"/>
              <a:ext cx="89592" cy="1215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Freeform: Shape 932">
              <a:extLst>
                <a:ext uri="{FF2B5EF4-FFF2-40B4-BE49-F238E27FC236}">
                  <a16:creationId xmlns:a16="http://schemas.microsoft.com/office/drawing/2014/main" id="{5E44DACA-BEF2-48A8-A381-172240029B04}"/>
                </a:ext>
              </a:extLst>
            </p:cNvPr>
            <p:cNvSpPr/>
            <p:nvPr/>
          </p:nvSpPr>
          <p:spPr>
            <a:xfrm>
              <a:off x="8129415" y="3438358"/>
              <a:ext cx="148330"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TextBox 936">
              <a:extLst>
                <a:ext uri="{FF2B5EF4-FFF2-40B4-BE49-F238E27FC236}">
                  <a16:creationId xmlns:a16="http://schemas.microsoft.com/office/drawing/2014/main" id="{E9893821-94FE-4FDA-9A21-D8B127D62B87}"/>
                </a:ext>
              </a:extLst>
            </p:cNvPr>
            <p:cNvSpPr txBox="1"/>
            <p:nvPr/>
          </p:nvSpPr>
          <p:spPr>
            <a:xfrm>
              <a:off x="8104445" y="3380717"/>
              <a:ext cx="206292" cy="77957"/>
            </a:xfrm>
            <a:prstGeom prst="rect">
              <a:avLst/>
            </a:prstGeom>
            <a:noFill/>
          </p:spPr>
          <p:txBody>
            <a:bodyPr wrap="square" lIns="0" tIns="0" rIns="0" bIns="0" rtlCol="0">
              <a:spAutoFit/>
            </a:bodyPr>
            <a:lstStyle/>
            <a:p>
              <a:pPr algn="ctr"/>
              <a:r>
                <a:rPr lang="en-GB" sz="700" dirty="0"/>
                <a:t>*</a:t>
              </a:r>
            </a:p>
          </p:txBody>
        </p:sp>
        <p:sp>
          <p:nvSpPr>
            <p:cNvPr id="940" name="TextBox 939">
              <a:extLst>
                <a:ext uri="{FF2B5EF4-FFF2-40B4-BE49-F238E27FC236}">
                  <a16:creationId xmlns:a16="http://schemas.microsoft.com/office/drawing/2014/main" id="{9FD15303-D7D6-4066-B14E-024875DE4AAA}"/>
                </a:ext>
              </a:extLst>
            </p:cNvPr>
            <p:cNvSpPr txBox="1"/>
            <p:nvPr/>
          </p:nvSpPr>
          <p:spPr>
            <a:xfrm rot="16200000">
              <a:off x="7450867" y="3619010"/>
              <a:ext cx="692719" cy="200459"/>
            </a:xfrm>
            <a:prstGeom prst="rect">
              <a:avLst/>
            </a:prstGeom>
            <a:noFill/>
          </p:spPr>
          <p:txBody>
            <a:bodyPr wrap="square" lIns="0" tIns="0" rIns="0" bIns="0" rtlCol="0">
              <a:spAutoFit/>
            </a:bodyPr>
            <a:lstStyle/>
            <a:p>
              <a:pPr algn="ctr"/>
              <a:r>
                <a:rPr lang="en-GB" sz="900" dirty="0"/>
                <a:t>TSLP protein </a:t>
              </a:r>
              <a:br>
                <a:rPr lang="en-GB" sz="900" dirty="0"/>
              </a:br>
              <a:r>
                <a:rPr lang="en-GB" sz="900" dirty="0"/>
                <a:t>fold change</a:t>
              </a:r>
            </a:p>
          </p:txBody>
        </p:sp>
        <p:grpSp>
          <p:nvGrpSpPr>
            <p:cNvPr id="942" name="Group 941">
              <a:extLst>
                <a:ext uri="{FF2B5EF4-FFF2-40B4-BE49-F238E27FC236}">
                  <a16:creationId xmlns:a16="http://schemas.microsoft.com/office/drawing/2014/main" id="{61E098D3-549C-48F3-9A4F-3FB647B7A50A}"/>
                </a:ext>
              </a:extLst>
            </p:cNvPr>
            <p:cNvGrpSpPr/>
            <p:nvPr/>
          </p:nvGrpSpPr>
          <p:grpSpPr>
            <a:xfrm>
              <a:off x="8079865" y="3951047"/>
              <a:ext cx="99634" cy="28800"/>
              <a:chOff x="8079865" y="3951047"/>
              <a:chExt cx="99634" cy="28800"/>
            </a:xfrm>
          </p:grpSpPr>
          <p:sp>
            <p:nvSpPr>
              <p:cNvPr id="1011" name="Oval 1010">
                <a:extLst>
                  <a:ext uri="{FF2B5EF4-FFF2-40B4-BE49-F238E27FC236}">
                    <a16:creationId xmlns:a16="http://schemas.microsoft.com/office/drawing/2014/main" id="{AAE11739-098B-4B69-B2B5-EA9603D9FFF6}"/>
                  </a:ext>
                </a:extLst>
              </p:cNvPr>
              <p:cNvSpPr/>
              <p:nvPr/>
            </p:nvSpPr>
            <p:spPr>
              <a:xfrm>
                <a:off x="8079865"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Oval 1011">
                <a:extLst>
                  <a:ext uri="{FF2B5EF4-FFF2-40B4-BE49-F238E27FC236}">
                    <a16:creationId xmlns:a16="http://schemas.microsoft.com/office/drawing/2014/main" id="{C9794136-DD6F-4D7C-8DC2-8504BB14D01A}"/>
                  </a:ext>
                </a:extLst>
              </p:cNvPr>
              <p:cNvSpPr/>
              <p:nvPr/>
            </p:nvSpPr>
            <p:spPr>
              <a:xfrm>
                <a:off x="8090867"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Oval 1012">
                <a:extLst>
                  <a:ext uri="{FF2B5EF4-FFF2-40B4-BE49-F238E27FC236}">
                    <a16:creationId xmlns:a16="http://schemas.microsoft.com/office/drawing/2014/main" id="{4653BF43-404F-4475-ADF4-5436386DC768}"/>
                  </a:ext>
                </a:extLst>
              </p:cNvPr>
              <p:cNvSpPr/>
              <p:nvPr/>
            </p:nvSpPr>
            <p:spPr>
              <a:xfrm>
                <a:off x="8101475"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Oval 1013">
                <a:extLst>
                  <a:ext uri="{FF2B5EF4-FFF2-40B4-BE49-F238E27FC236}">
                    <a16:creationId xmlns:a16="http://schemas.microsoft.com/office/drawing/2014/main" id="{6F4010DA-DEFE-44AD-9EFA-023BBD6CAD35}"/>
                  </a:ext>
                </a:extLst>
              </p:cNvPr>
              <p:cNvSpPr/>
              <p:nvPr/>
            </p:nvSpPr>
            <p:spPr>
              <a:xfrm>
                <a:off x="8108665"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Oval 1014">
                <a:extLst>
                  <a:ext uri="{FF2B5EF4-FFF2-40B4-BE49-F238E27FC236}">
                    <a16:creationId xmlns:a16="http://schemas.microsoft.com/office/drawing/2014/main" id="{FC4CB937-9712-4EC5-8D26-3A0C6050E241}"/>
                  </a:ext>
                </a:extLst>
              </p:cNvPr>
              <p:cNvSpPr/>
              <p:nvPr/>
            </p:nvSpPr>
            <p:spPr>
              <a:xfrm>
                <a:off x="8129019"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Oval 1015">
                <a:extLst>
                  <a:ext uri="{FF2B5EF4-FFF2-40B4-BE49-F238E27FC236}">
                    <a16:creationId xmlns:a16="http://schemas.microsoft.com/office/drawing/2014/main" id="{2888878D-2BAB-4EAD-87C4-7951149CDDD0}"/>
                  </a:ext>
                </a:extLst>
              </p:cNvPr>
              <p:cNvSpPr/>
              <p:nvPr/>
            </p:nvSpPr>
            <p:spPr>
              <a:xfrm>
                <a:off x="8136428"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Oval 1016">
                <a:extLst>
                  <a:ext uri="{FF2B5EF4-FFF2-40B4-BE49-F238E27FC236}">
                    <a16:creationId xmlns:a16="http://schemas.microsoft.com/office/drawing/2014/main" id="{215A155D-866F-4B3C-8D5A-6B9B672744F7}"/>
                  </a:ext>
                </a:extLst>
              </p:cNvPr>
              <p:cNvSpPr/>
              <p:nvPr/>
            </p:nvSpPr>
            <p:spPr>
              <a:xfrm>
                <a:off x="8143618"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Oval 1017">
                <a:extLst>
                  <a:ext uri="{FF2B5EF4-FFF2-40B4-BE49-F238E27FC236}">
                    <a16:creationId xmlns:a16="http://schemas.microsoft.com/office/drawing/2014/main" id="{907E42BC-6486-4581-9F5D-F157744FA34C}"/>
                  </a:ext>
                </a:extLst>
              </p:cNvPr>
              <p:cNvSpPr/>
              <p:nvPr/>
            </p:nvSpPr>
            <p:spPr>
              <a:xfrm>
                <a:off x="8150699"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Oval 1018">
                <a:extLst>
                  <a:ext uri="{FF2B5EF4-FFF2-40B4-BE49-F238E27FC236}">
                    <a16:creationId xmlns:a16="http://schemas.microsoft.com/office/drawing/2014/main" id="{56FBDBFF-4E05-4F26-9002-3CBAF2C00704}"/>
                  </a:ext>
                </a:extLst>
              </p:cNvPr>
              <p:cNvSpPr/>
              <p:nvPr/>
            </p:nvSpPr>
            <p:spPr>
              <a:xfrm>
                <a:off x="8118532" y="395104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3" name="Group 942">
              <a:extLst>
                <a:ext uri="{FF2B5EF4-FFF2-40B4-BE49-F238E27FC236}">
                  <a16:creationId xmlns:a16="http://schemas.microsoft.com/office/drawing/2014/main" id="{B580F526-25D5-4849-947D-4DE087AD817A}"/>
                </a:ext>
              </a:extLst>
            </p:cNvPr>
            <p:cNvGrpSpPr/>
            <p:nvPr/>
          </p:nvGrpSpPr>
          <p:grpSpPr>
            <a:xfrm>
              <a:off x="8229410" y="3491542"/>
              <a:ext cx="95475" cy="462187"/>
              <a:chOff x="8229410" y="3491542"/>
              <a:chExt cx="95475" cy="462187"/>
            </a:xfrm>
          </p:grpSpPr>
          <p:sp>
            <p:nvSpPr>
              <p:cNvPr id="999" name="Oval 998">
                <a:extLst>
                  <a:ext uri="{FF2B5EF4-FFF2-40B4-BE49-F238E27FC236}">
                    <a16:creationId xmlns:a16="http://schemas.microsoft.com/office/drawing/2014/main" id="{DDE1491B-D649-434F-968D-0017DED649C0}"/>
                  </a:ext>
                </a:extLst>
              </p:cNvPr>
              <p:cNvSpPr/>
              <p:nvPr/>
            </p:nvSpPr>
            <p:spPr>
              <a:xfrm>
                <a:off x="8267510" y="349154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Oval 999">
                <a:extLst>
                  <a:ext uri="{FF2B5EF4-FFF2-40B4-BE49-F238E27FC236}">
                    <a16:creationId xmlns:a16="http://schemas.microsoft.com/office/drawing/2014/main" id="{F73CF756-3A77-4DCE-A555-B289520627EA}"/>
                  </a:ext>
                </a:extLst>
              </p:cNvPr>
              <p:cNvSpPr/>
              <p:nvPr/>
            </p:nvSpPr>
            <p:spPr>
              <a:xfrm>
                <a:off x="8286560" y="352011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Oval 1000">
                <a:extLst>
                  <a:ext uri="{FF2B5EF4-FFF2-40B4-BE49-F238E27FC236}">
                    <a16:creationId xmlns:a16="http://schemas.microsoft.com/office/drawing/2014/main" id="{8C8CEDDD-2927-4F1C-81E5-DA0D6E280D71}"/>
                  </a:ext>
                </a:extLst>
              </p:cNvPr>
              <p:cNvSpPr/>
              <p:nvPr/>
            </p:nvSpPr>
            <p:spPr>
              <a:xfrm>
                <a:off x="8246079" y="3532023"/>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 1001">
                <a:extLst>
                  <a:ext uri="{FF2B5EF4-FFF2-40B4-BE49-F238E27FC236}">
                    <a16:creationId xmlns:a16="http://schemas.microsoft.com/office/drawing/2014/main" id="{37E33CCD-8500-4E82-BAE4-DD82B57D4A57}"/>
                  </a:ext>
                </a:extLst>
              </p:cNvPr>
              <p:cNvSpPr/>
              <p:nvPr/>
            </p:nvSpPr>
            <p:spPr>
              <a:xfrm>
                <a:off x="8267510" y="366775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3" name="Oval 1002">
                <a:extLst>
                  <a:ext uri="{FF2B5EF4-FFF2-40B4-BE49-F238E27FC236}">
                    <a16:creationId xmlns:a16="http://schemas.microsoft.com/office/drawing/2014/main" id="{3A014602-8971-40DB-81E8-7795D928485F}"/>
                  </a:ext>
                </a:extLst>
              </p:cNvPr>
              <p:cNvSpPr/>
              <p:nvPr/>
            </p:nvSpPr>
            <p:spPr>
              <a:xfrm>
                <a:off x="8267510" y="369632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Oval 1003">
                <a:extLst>
                  <a:ext uri="{FF2B5EF4-FFF2-40B4-BE49-F238E27FC236}">
                    <a16:creationId xmlns:a16="http://schemas.microsoft.com/office/drawing/2014/main" id="{BC39201F-B812-4437-87F1-A4BEE6B42973}"/>
                  </a:ext>
                </a:extLst>
              </p:cNvPr>
              <p:cNvSpPr/>
              <p:nvPr/>
            </p:nvSpPr>
            <p:spPr>
              <a:xfrm>
                <a:off x="8267510" y="376776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 1004">
                <a:extLst>
                  <a:ext uri="{FF2B5EF4-FFF2-40B4-BE49-F238E27FC236}">
                    <a16:creationId xmlns:a16="http://schemas.microsoft.com/office/drawing/2014/main" id="{22A7A1F5-3D91-496D-9727-E3F09EF91A4C}"/>
                  </a:ext>
                </a:extLst>
              </p:cNvPr>
              <p:cNvSpPr/>
              <p:nvPr/>
            </p:nvSpPr>
            <p:spPr>
              <a:xfrm>
                <a:off x="8229410" y="386063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 1005">
                <a:extLst>
                  <a:ext uri="{FF2B5EF4-FFF2-40B4-BE49-F238E27FC236}">
                    <a16:creationId xmlns:a16="http://schemas.microsoft.com/office/drawing/2014/main" id="{2DFA75EA-BDD8-4485-9957-06D15350B895}"/>
                  </a:ext>
                </a:extLst>
              </p:cNvPr>
              <p:cNvSpPr/>
              <p:nvPr/>
            </p:nvSpPr>
            <p:spPr>
              <a:xfrm>
                <a:off x="8267510" y="387254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Oval 1006">
                <a:extLst>
                  <a:ext uri="{FF2B5EF4-FFF2-40B4-BE49-F238E27FC236}">
                    <a16:creationId xmlns:a16="http://schemas.microsoft.com/office/drawing/2014/main" id="{BA12A496-D9FD-4300-8176-4A4E6D6C06F9}"/>
                  </a:ext>
                </a:extLst>
              </p:cNvPr>
              <p:cNvSpPr/>
              <p:nvPr/>
            </p:nvSpPr>
            <p:spPr>
              <a:xfrm>
                <a:off x="8296085" y="388921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Oval 1007">
                <a:extLst>
                  <a:ext uri="{FF2B5EF4-FFF2-40B4-BE49-F238E27FC236}">
                    <a16:creationId xmlns:a16="http://schemas.microsoft.com/office/drawing/2014/main" id="{A78C97B1-5135-48EF-8F3C-BFD9F1AAC493}"/>
                  </a:ext>
                </a:extLst>
              </p:cNvPr>
              <p:cNvSpPr/>
              <p:nvPr/>
            </p:nvSpPr>
            <p:spPr>
              <a:xfrm>
                <a:off x="8231791" y="389159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Oval 1008">
                <a:extLst>
                  <a:ext uri="{FF2B5EF4-FFF2-40B4-BE49-F238E27FC236}">
                    <a16:creationId xmlns:a16="http://schemas.microsoft.com/office/drawing/2014/main" id="{A4335EB2-1A99-48F6-8BBC-ECD3C93CD5EA}"/>
                  </a:ext>
                </a:extLst>
              </p:cNvPr>
              <p:cNvSpPr/>
              <p:nvPr/>
            </p:nvSpPr>
            <p:spPr>
              <a:xfrm>
                <a:off x="8241316" y="392492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Oval 1009">
                <a:extLst>
                  <a:ext uri="{FF2B5EF4-FFF2-40B4-BE49-F238E27FC236}">
                    <a16:creationId xmlns:a16="http://schemas.microsoft.com/office/drawing/2014/main" id="{0E6B5CC3-435C-410F-BC42-CC4AFFF85F83}"/>
                  </a:ext>
                </a:extLst>
              </p:cNvPr>
              <p:cNvSpPr/>
              <p:nvPr/>
            </p:nvSpPr>
            <p:spPr>
              <a:xfrm>
                <a:off x="8284179" y="392254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4" name="Group 943">
              <a:extLst>
                <a:ext uri="{FF2B5EF4-FFF2-40B4-BE49-F238E27FC236}">
                  <a16:creationId xmlns:a16="http://schemas.microsoft.com/office/drawing/2014/main" id="{D41041CF-22E2-4288-A9E5-7FF1A1348B8F}"/>
                </a:ext>
              </a:extLst>
            </p:cNvPr>
            <p:cNvGrpSpPr/>
            <p:nvPr/>
          </p:nvGrpSpPr>
          <p:grpSpPr>
            <a:xfrm>
              <a:off x="8382442" y="3772032"/>
              <a:ext cx="97857" cy="245492"/>
              <a:chOff x="8382442" y="3772032"/>
              <a:chExt cx="97857" cy="245492"/>
            </a:xfrm>
          </p:grpSpPr>
          <p:sp>
            <p:nvSpPr>
              <p:cNvPr id="987" name="Oval 986">
                <a:extLst>
                  <a:ext uri="{FF2B5EF4-FFF2-40B4-BE49-F238E27FC236}">
                    <a16:creationId xmlns:a16="http://schemas.microsoft.com/office/drawing/2014/main" id="{8EBAC3F9-2DFA-4713-B628-6B67C23B901E}"/>
                  </a:ext>
                </a:extLst>
              </p:cNvPr>
              <p:cNvSpPr/>
              <p:nvPr/>
            </p:nvSpPr>
            <p:spPr>
              <a:xfrm>
                <a:off x="8422923" y="377203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Oval 987">
                <a:extLst>
                  <a:ext uri="{FF2B5EF4-FFF2-40B4-BE49-F238E27FC236}">
                    <a16:creationId xmlns:a16="http://schemas.microsoft.com/office/drawing/2014/main" id="{BE000079-379A-4AB3-98D4-4B4824FCFC4A}"/>
                  </a:ext>
                </a:extLst>
              </p:cNvPr>
              <p:cNvSpPr/>
              <p:nvPr/>
            </p:nvSpPr>
            <p:spPr>
              <a:xfrm>
                <a:off x="8420542" y="3855375"/>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Oval 988">
                <a:extLst>
                  <a:ext uri="{FF2B5EF4-FFF2-40B4-BE49-F238E27FC236}">
                    <a16:creationId xmlns:a16="http://schemas.microsoft.com/office/drawing/2014/main" id="{FD313CE4-E9E2-4DBD-BD28-D766D1A9D681}"/>
                  </a:ext>
                </a:extLst>
              </p:cNvPr>
              <p:cNvSpPr/>
              <p:nvPr/>
            </p:nvSpPr>
            <p:spPr>
              <a:xfrm>
                <a:off x="8382442" y="388395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 989">
                <a:extLst>
                  <a:ext uri="{FF2B5EF4-FFF2-40B4-BE49-F238E27FC236}">
                    <a16:creationId xmlns:a16="http://schemas.microsoft.com/office/drawing/2014/main" id="{7999C9FB-7374-4236-B44D-3656F5617370}"/>
                  </a:ext>
                </a:extLst>
              </p:cNvPr>
              <p:cNvSpPr/>
              <p:nvPr/>
            </p:nvSpPr>
            <p:spPr>
              <a:xfrm>
                <a:off x="8387205" y="391014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 990">
                <a:extLst>
                  <a:ext uri="{FF2B5EF4-FFF2-40B4-BE49-F238E27FC236}">
                    <a16:creationId xmlns:a16="http://schemas.microsoft.com/office/drawing/2014/main" id="{066FE271-B8EE-4032-96BD-0FF8581EF6A1}"/>
                  </a:ext>
                </a:extLst>
              </p:cNvPr>
              <p:cNvSpPr/>
              <p:nvPr/>
            </p:nvSpPr>
            <p:spPr>
              <a:xfrm>
                <a:off x="8384824" y="394824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 991">
                <a:extLst>
                  <a:ext uri="{FF2B5EF4-FFF2-40B4-BE49-F238E27FC236}">
                    <a16:creationId xmlns:a16="http://schemas.microsoft.com/office/drawing/2014/main" id="{E38F0A4E-67E1-46B4-A8FD-0C5D12EE27FE}"/>
                  </a:ext>
                </a:extLst>
              </p:cNvPr>
              <p:cNvSpPr/>
              <p:nvPr/>
            </p:nvSpPr>
            <p:spPr>
              <a:xfrm>
                <a:off x="8384824" y="398872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 992">
                <a:extLst>
                  <a:ext uri="{FF2B5EF4-FFF2-40B4-BE49-F238E27FC236}">
                    <a16:creationId xmlns:a16="http://schemas.microsoft.com/office/drawing/2014/main" id="{06B01529-C705-4743-87D5-08D2D746D47C}"/>
                  </a:ext>
                </a:extLst>
              </p:cNvPr>
              <p:cNvSpPr/>
              <p:nvPr/>
            </p:nvSpPr>
            <p:spPr>
              <a:xfrm>
                <a:off x="8451499" y="397443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 993">
                <a:extLst>
                  <a:ext uri="{FF2B5EF4-FFF2-40B4-BE49-F238E27FC236}">
                    <a16:creationId xmlns:a16="http://schemas.microsoft.com/office/drawing/2014/main" id="{FFABD23D-53BC-4873-B671-307D5C0CB051}"/>
                  </a:ext>
                </a:extLst>
              </p:cNvPr>
              <p:cNvSpPr/>
              <p:nvPr/>
            </p:nvSpPr>
            <p:spPr>
              <a:xfrm>
                <a:off x="8451499" y="394348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Oval 994">
                <a:extLst>
                  <a:ext uri="{FF2B5EF4-FFF2-40B4-BE49-F238E27FC236}">
                    <a16:creationId xmlns:a16="http://schemas.microsoft.com/office/drawing/2014/main" id="{C1039E88-8E75-42C2-A0F3-B08987A4B092}"/>
                  </a:ext>
                </a:extLst>
              </p:cNvPr>
              <p:cNvSpPr/>
              <p:nvPr/>
            </p:nvSpPr>
            <p:spPr>
              <a:xfrm>
                <a:off x="8449118" y="391252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Oval 995">
                <a:extLst>
                  <a:ext uri="{FF2B5EF4-FFF2-40B4-BE49-F238E27FC236}">
                    <a16:creationId xmlns:a16="http://schemas.microsoft.com/office/drawing/2014/main" id="{13BA21DD-E91B-4A34-A75E-E683AC650441}"/>
                  </a:ext>
                </a:extLst>
              </p:cNvPr>
              <p:cNvSpPr/>
              <p:nvPr/>
            </p:nvSpPr>
            <p:spPr>
              <a:xfrm>
                <a:off x="8418162" y="3953005"/>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Oval 996">
                <a:extLst>
                  <a:ext uri="{FF2B5EF4-FFF2-40B4-BE49-F238E27FC236}">
                    <a16:creationId xmlns:a16="http://schemas.microsoft.com/office/drawing/2014/main" id="{41425210-360B-4E38-93F8-27989EC17104}"/>
                  </a:ext>
                </a:extLst>
              </p:cNvPr>
              <p:cNvSpPr/>
              <p:nvPr/>
            </p:nvSpPr>
            <p:spPr>
              <a:xfrm>
                <a:off x="8418162" y="392681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Oval 997">
                <a:extLst>
                  <a:ext uri="{FF2B5EF4-FFF2-40B4-BE49-F238E27FC236}">
                    <a16:creationId xmlns:a16="http://schemas.microsoft.com/office/drawing/2014/main" id="{91F33385-3E34-477E-81D0-7FEA6C63912C}"/>
                  </a:ext>
                </a:extLst>
              </p:cNvPr>
              <p:cNvSpPr/>
              <p:nvPr/>
            </p:nvSpPr>
            <p:spPr>
              <a:xfrm>
                <a:off x="8420543" y="389823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5" name="Group 944">
              <a:extLst>
                <a:ext uri="{FF2B5EF4-FFF2-40B4-BE49-F238E27FC236}">
                  <a16:creationId xmlns:a16="http://schemas.microsoft.com/office/drawing/2014/main" id="{9A49CD8C-E6C6-44B8-A227-A795C71D91EE}"/>
                </a:ext>
              </a:extLst>
            </p:cNvPr>
            <p:cNvGrpSpPr/>
            <p:nvPr/>
          </p:nvGrpSpPr>
          <p:grpSpPr>
            <a:xfrm>
              <a:off x="8534210" y="3772529"/>
              <a:ext cx="102619" cy="252637"/>
              <a:chOff x="8534210" y="3772529"/>
              <a:chExt cx="102619" cy="252637"/>
            </a:xfrm>
          </p:grpSpPr>
          <p:sp>
            <p:nvSpPr>
              <p:cNvPr id="975" name="Oval 974">
                <a:extLst>
                  <a:ext uri="{FF2B5EF4-FFF2-40B4-BE49-F238E27FC236}">
                    <a16:creationId xmlns:a16="http://schemas.microsoft.com/office/drawing/2014/main" id="{B9073F3B-6D1E-4FD8-872E-135FB626CF7E}"/>
                  </a:ext>
                </a:extLst>
              </p:cNvPr>
              <p:cNvSpPr/>
              <p:nvPr/>
            </p:nvSpPr>
            <p:spPr>
              <a:xfrm>
                <a:off x="8569929" y="377252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Oval 975">
                <a:extLst>
                  <a:ext uri="{FF2B5EF4-FFF2-40B4-BE49-F238E27FC236}">
                    <a16:creationId xmlns:a16="http://schemas.microsoft.com/office/drawing/2014/main" id="{BEC317D8-41D1-48B7-88B6-517807D3CF50}"/>
                  </a:ext>
                </a:extLst>
              </p:cNvPr>
              <p:cNvSpPr/>
              <p:nvPr/>
            </p:nvSpPr>
            <p:spPr>
              <a:xfrm>
                <a:off x="8569929" y="38439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Oval 976">
                <a:extLst>
                  <a:ext uri="{FF2B5EF4-FFF2-40B4-BE49-F238E27FC236}">
                    <a16:creationId xmlns:a16="http://schemas.microsoft.com/office/drawing/2014/main" id="{46AEDD7B-877C-4ED9-AFCB-D75AF70C7D97}"/>
                  </a:ext>
                </a:extLst>
              </p:cNvPr>
              <p:cNvSpPr/>
              <p:nvPr/>
            </p:nvSpPr>
            <p:spPr>
              <a:xfrm>
                <a:off x="8543735" y="392969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Oval 977">
                <a:extLst>
                  <a:ext uri="{FF2B5EF4-FFF2-40B4-BE49-F238E27FC236}">
                    <a16:creationId xmlns:a16="http://schemas.microsoft.com/office/drawing/2014/main" id="{11FB45B9-FBDD-4164-B81C-D9C3C2081B87}"/>
                  </a:ext>
                </a:extLst>
              </p:cNvPr>
              <p:cNvSpPr/>
              <p:nvPr/>
            </p:nvSpPr>
            <p:spPr>
              <a:xfrm>
                <a:off x="8569929" y="392731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Oval 978">
                <a:extLst>
                  <a:ext uri="{FF2B5EF4-FFF2-40B4-BE49-F238E27FC236}">
                    <a16:creationId xmlns:a16="http://schemas.microsoft.com/office/drawing/2014/main" id="{9923EB5E-94CD-4841-8F55-81BF40A5B944}"/>
                  </a:ext>
                </a:extLst>
              </p:cNvPr>
              <p:cNvSpPr/>
              <p:nvPr/>
            </p:nvSpPr>
            <p:spPr>
              <a:xfrm>
                <a:off x="8593741" y="392492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Oval 979">
                <a:extLst>
                  <a:ext uri="{FF2B5EF4-FFF2-40B4-BE49-F238E27FC236}">
                    <a16:creationId xmlns:a16="http://schemas.microsoft.com/office/drawing/2014/main" id="{074B2B6B-CD20-4F6C-99EC-3FDD53F8FB0E}"/>
                  </a:ext>
                </a:extLst>
              </p:cNvPr>
              <p:cNvSpPr/>
              <p:nvPr/>
            </p:nvSpPr>
            <p:spPr>
              <a:xfrm>
                <a:off x="8534210" y="396064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Oval 980">
                <a:extLst>
                  <a:ext uri="{FF2B5EF4-FFF2-40B4-BE49-F238E27FC236}">
                    <a16:creationId xmlns:a16="http://schemas.microsoft.com/office/drawing/2014/main" id="{2C3458DD-B771-4778-A063-E6A40D2217F0}"/>
                  </a:ext>
                </a:extLst>
              </p:cNvPr>
              <p:cNvSpPr/>
              <p:nvPr/>
            </p:nvSpPr>
            <p:spPr>
              <a:xfrm>
                <a:off x="8577073" y="396064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Oval 981">
                <a:extLst>
                  <a:ext uri="{FF2B5EF4-FFF2-40B4-BE49-F238E27FC236}">
                    <a16:creationId xmlns:a16="http://schemas.microsoft.com/office/drawing/2014/main" id="{05983CB5-52BE-42F2-A764-064BDAD27C65}"/>
                  </a:ext>
                </a:extLst>
              </p:cNvPr>
              <p:cNvSpPr/>
              <p:nvPr/>
            </p:nvSpPr>
            <p:spPr>
              <a:xfrm>
                <a:off x="8608029" y="395588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Oval 982">
                <a:extLst>
                  <a:ext uri="{FF2B5EF4-FFF2-40B4-BE49-F238E27FC236}">
                    <a16:creationId xmlns:a16="http://schemas.microsoft.com/office/drawing/2014/main" id="{0E7E105E-8DE9-4D70-9CFE-53B4C8C05615}"/>
                  </a:ext>
                </a:extLst>
              </p:cNvPr>
              <p:cNvSpPr/>
              <p:nvPr/>
            </p:nvSpPr>
            <p:spPr>
              <a:xfrm>
                <a:off x="8534210" y="39963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Oval 983">
                <a:extLst>
                  <a:ext uri="{FF2B5EF4-FFF2-40B4-BE49-F238E27FC236}">
                    <a16:creationId xmlns:a16="http://schemas.microsoft.com/office/drawing/2014/main" id="{63874896-ABA5-4F62-9D8C-0322A52A301E}"/>
                  </a:ext>
                </a:extLst>
              </p:cNvPr>
              <p:cNvSpPr/>
              <p:nvPr/>
            </p:nvSpPr>
            <p:spPr>
              <a:xfrm>
                <a:off x="8560403" y="398207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5" name="Oval 984">
                <a:extLst>
                  <a:ext uri="{FF2B5EF4-FFF2-40B4-BE49-F238E27FC236}">
                    <a16:creationId xmlns:a16="http://schemas.microsoft.com/office/drawing/2014/main" id="{A034D5EF-8CEE-4FAF-A99D-73BD5B354E79}"/>
                  </a:ext>
                </a:extLst>
              </p:cNvPr>
              <p:cNvSpPr/>
              <p:nvPr/>
            </p:nvSpPr>
            <p:spPr>
              <a:xfrm>
                <a:off x="8584216" y="398922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6" name="Oval 985">
                <a:extLst>
                  <a:ext uri="{FF2B5EF4-FFF2-40B4-BE49-F238E27FC236}">
                    <a16:creationId xmlns:a16="http://schemas.microsoft.com/office/drawing/2014/main" id="{00C23040-D840-413E-974A-8F3599D45FAD}"/>
                  </a:ext>
                </a:extLst>
              </p:cNvPr>
              <p:cNvSpPr/>
              <p:nvPr/>
            </p:nvSpPr>
            <p:spPr>
              <a:xfrm>
                <a:off x="8605647" y="398684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6" name="Group 945">
              <a:extLst>
                <a:ext uri="{FF2B5EF4-FFF2-40B4-BE49-F238E27FC236}">
                  <a16:creationId xmlns:a16="http://schemas.microsoft.com/office/drawing/2014/main" id="{AB2AA634-48A8-4288-9911-1E182DDFCDA9}"/>
                </a:ext>
              </a:extLst>
            </p:cNvPr>
            <p:cNvGrpSpPr/>
            <p:nvPr/>
          </p:nvGrpSpPr>
          <p:grpSpPr>
            <a:xfrm>
              <a:off x="8686610" y="3724905"/>
              <a:ext cx="97856" cy="281212"/>
              <a:chOff x="8686610" y="3724905"/>
              <a:chExt cx="97856" cy="281212"/>
            </a:xfrm>
          </p:grpSpPr>
          <p:sp>
            <p:nvSpPr>
              <p:cNvPr id="963" name="Oval 962">
                <a:extLst>
                  <a:ext uri="{FF2B5EF4-FFF2-40B4-BE49-F238E27FC236}">
                    <a16:creationId xmlns:a16="http://schemas.microsoft.com/office/drawing/2014/main" id="{72079F31-AE99-4856-801B-F1979E33A391}"/>
                  </a:ext>
                </a:extLst>
              </p:cNvPr>
              <p:cNvSpPr/>
              <p:nvPr/>
            </p:nvSpPr>
            <p:spPr>
              <a:xfrm>
                <a:off x="8719948" y="372490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4" name="Oval 963">
                <a:extLst>
                  <a:ext uri="{FF2B5EF4-FFF2-40B4-BE49-F238E27FC236}">
                    <a16:creationId xmlns:a16="http://schemas.microsoft.com/office/drawing/2014/main" id="{A33690D6-AF63-4984-8A62-AF079330CEE2}"/>
                  </a:ext>
                </a:extLst>
              </p:cNvPr>
              <p:cNvSpPr/>
              <p:nvPr/>
            </p:nvSpPr>
            <p:spPr>
              <a:xfrm>
                <a:off x="8708042" y="381777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5" name="Oval 964">
                <a:extLst>
                  <a:ext uri="{FF2B5EF4-FFF2-40B4-BE49-F238E27FC236}">
                    <a16:creationId xmlns:a16="http://schemas.microsoft.com/office/drawing/2014/main" id="{DC32FED2-19CE-4595-9660-4AFEBC2FB2CF}"/>
                  </a:ext>
                </a:extLst>
              </p:cNvPr>
              <p:cNvSpPr/>
              <p:nvPr/>
            </p:nvSpPr>
            <p:spPr>
              <a:xfrm>
                <a:off x="8727092" y="383206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Oval 965">
                <a:extLst>
                  <a:ext uri="{FF2B5EF4-FFF2-40B4-BE49-F238E27FC236}">
                    <a16:creationId xmlns:a16="http://schemas.microsoft.com/office/drawing/2014/main" id="{028DE4E6-2C97-4458-8CD6-3900E43BFECF}"/>
                  </a:ext>
                </a:extLst>
              </p:cNvPr>
              <p:cNvSpPr/>
              <p:nvPr/>
            </p:nvSpPr>
            <p:spPr>
              <a:xfrm>
                <a:off x="8719948" y="386063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7" name="Oval 966">
                <a:extLst>
                  <a:ext uri="{FF2B5EF4-FFF2-40B4-BE49-F238E27FC236}">
                    <a16:creationId xmlns:a16="http://schemas.microsoft.com/office/drawing/2014/main" id="{B5A90DA1-61C8-43B8-A401-3D48001506E1}"/>
                  </a:ext>
                </a:extLst>
              </p:cNvPr>
              <p:cNvSpPr/>
              <p:nvPr/>
            </p:nvSpPr>
            <p:spPr>
              <a:xfrm>
                <a:off x="8686610" y="39273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8" name="Oval 967">
                <a:extLst>
                  <a:ext uri="{FF2B5EF4-FFF2-40B4-BE49-F238E27FC236}">
                    <a16:creationId xmlns:a16="http://schemas.microsoft.com/office/drawing/2014/main" id="{04D971AA-A23A-45B6-9F36-D4F2E269AF4E}"/>
                  </a:ext>
                </a:extLst>
              </p:cNvPr>
              <p:cNvSpPr/>
              <p:nvPr/>
            </p:nvSpPr>
            <p:spPr>
              <a:xfrm>
                <a:off x="8698516" y="391778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Oval 968">
                <a:extLst>
                  <a:ext uri="{FF2B5EF4-FFF2-40B4-BE49-F238E27FC236}">
                    <a16:creationId xmlns:a16="http://schemas.microsoft.com/office/drawing/2014/main" id="{FCB50007-7FF0-43D2-982E-E43812415124}"/>
                  </a:ext>
                </a:extLst>
              </p:cNvPr>
              <p:cNvSpPr/>
              <p:nvPr/>
            </p:nvSpPr>
            <p:spPr>
              <a:xfrm>
                <a:off x="8717566" y="39273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Oval 969">
                <a:extLst>
                  <a:ext uri="{FF2B5EF4-FFF2-40B4-BE49-F238E27FC236}">
                    <a16:creationId xmlns:a16="http://schemas.microsoft.com/office/drawing/2014/main" id="{0B338432-EC8F-47BD-8ED4-A902E7D5A83F}"/>
                  </a:ext>
                </a:extLst>
              </p:cNvPr>
              <p:cNvSpPr/>
              <p:nvPr/>
            </p:nvSpPr>
            <p:spPr>
              <a:xfrm>
                <a:off x="8741378" y="391064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Oval 970">
                <a:extLst>
                  <a:ext uri="{FF2B5EF4-FFF2-40B4-BE49-F238E27FC236}">
                    <a16:creationId xmlns:a16="http://schemas.microsoft.com/office/drawing/2014/main" id="{626B0F40-7F57-40CF-B7A9-733FC713705B}"/>
                  </a:ext>
                </a:extLst>
              </p:cNvPr>
              <p:cNvSpPr/>
              <p:nvPr/>
            </p:nvSpPr>
            <p:spPr>
              <a:xfrm>
                <a:off x="8755666" y="39273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Oval 971">
                <a:extLst>
                  <a:ext uri="{FF2B5EF4-FFF2-40B4-BE49-F238E27FC236}">
                    <a16:creationId xmlns:a16="http://schemas.microsoft.com/office/drawing/2014/main" id="{B7B0AE45-F068-49AD-98F3-73F05CEB1861}"/>
                  </a:ext>
                </a:extLst>
              </p:cNvPr>
              <p:cNvSpPr/>
              <p:nvPr/>
            </p:nvSpPr>
            <p:spPr>
              <a:xfrm>
                <a:off x="8722328" y="396064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Oval 972">
                <a:extLst>
                  <a:ext uri="{FF2B5EF4-FFF2-40B4-BE49-F238E27FC236}">
                    <a16:creationId xmlns:a16="http://schemas.microsoft.com/office/drawing/2014/main" id="{48011A74-3A70-4322-A53D-FB8F5251DBFE}"/>
                  </a:ext>
                </a:extLst>
              </p:cNvPr>
              <p:cNvSpPr/>
              <p:nvPr/>
            </p:nvSpPr>
            <p:spPr>
              <a:xfrm>
                <a:off x="8700897" y="397731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Oval 973">
                <a:extLst>
                  <a:ext uri="{FF2B5EF4-FFF2-40B4-BE49-F238E27FC236}">
                    <a16:creationId xmlns:a16="http://schemas.microsoft.com/office/drawing/2014/main" id="{78692C28-2D1B-40C1-AC81-1C3CCB4BB141}"/>
                  </a:ext>
                </a:extLst>
              </p:cNvPr>
              <p:cNvSpPr/>
              <p:nvPr/>
            </p:nvSpPr>
            <p:spPr>
              <a:xfrm>
                <a:off x="8738997" y="397017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7" name="Group 946">
              <a:extLst>
                <a:ext uri="{FF2B5EF4-FFF2-40B4-BE49-F238E27FC236}">
                  <a16:creationId xmlns:a16="http://schemas.microsoft.com/office/drawing/2014/main" id="{D0CC0CFE-3D1B-42E9-A780-3888906B5FBD}"/>
                </a:ext>
              </a:extLst>
            </p:cNvPr>
            <p:cNvGrpSpPr/>
            <p:nvPr/>
          </p:nvGrpSpPr>
          <p:grpSpPr>
            <a:xfrm>
              <a:off x="8246270" y="3712861"/>
              <a:ext cx="64215" cy="96729"/>
              <a:chOff x="5693648" y="4086249"/>
              <a:chExt cx="64215" cy="82581"/>
            </a:xfrm>
          </p:grpSpPr>
          <p:cxnSp>
            <p:nvCxnSpPr>
              <p:cNvPr id="960" name="Straight Connector 959">
                <a:extLst>
                  <a:ext uri="{FF2B5EF4-FFF2-40B4-BE49-F238E27FC236}">
                    <a16:creationId xmlns:a16="http://schemas.microsoft.com/office/drawing/2014/main" id="{07FA5C31-98E7-477A-B8F7-384229E9E0AF}"/>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a:extLst>
                  <a:ext uri="{FF2B5EF4-FFF2-40B4-BE49-F238E27FC236}">
                    <a16:creationId xmlns:a16="http://schemas.microsoft.com/office/drawing/2014/main" id="{9F54BAA0-ED6E-41B9-83D6-04F66CBA7E52}"/>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6CCDFFD8-B0CD-42CA-A414-4DB8F375FED0}"/>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8" name="Group 947">
              <a:extLst>
                <a:ext uri="{FF2B5EF4-FFF2-40B4-BE49-F238E27FC236}">
                  <a16:creationId xmlns:a16="http://schemas.microsoft.com/office/drawing/2014/main" id="{936DCD6F-D6C6-457D-9C08-0D20694E68DF}"/>
                </a:ext>
              </a:extLst>
            </p:cNvPr>
            <p:cNvGrpSpPr/>
            <p:nvPr/>
          </p:nvGrpSpPr>
          <p:grpSpPr>
            <a:xfrm>
              <a:off x="8399152" y="3907423"/>
              <a:ext cx="64215" cy="36000"/>
              <a:chOff x="5693648" y="4086249"/>
              <a:chExt cx="64215" cy="82581"/>
            </a:xfrm>
          </p:grpSpPr>
          <p:cxnSp>
            <p:nvCxnSpPr>
              <p:cNvPr id="957" name="Straight Connector 956">
                <a:extLst>
                  <a:ext uri="{FF2B5EF4-FFF2-40B4-BE49-F238E27FC236}">
                    <a16:creationId xmlns:a16="http://schemas.microsoft.com/office/drawing/2014/main" id="{1E4E1110-3BB0-47A4-940E-C1BFFE86AAEB}"/>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a:extLst>
                  <a:ext uri="{FF2B5EF4-FFF2-40B4-BE49-F238E27FC236}">
                    <a16:creationId xmlns:a16="http://schemas.microsoft.com/office/drawing/2014/main" id="{635F8846-8029-4A2A-A428-AB769F209C22}"/>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a:extLst>
                  <a:ext uri="{FF2B5EF4-FFF2-40B4-BE49-F238E27FC236}">
                    <a16:creationId xmlns:a16="http://schemas.microsoft.com/office/drawing/2014/main" id="{800C3F3D-4097-425C-97BA-4EEEAAFB91BD}"/>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9" name="Group 948">
              <a:extLst>
                <a:ext uri="{FF2B5EF4-FFF2-40B4-BE49-F238E27FC236}">
                  <a16:creationId xmlns:a16="http://schemas.microsoft.com/office/drawing/2014/main" id="{8B55F83E-4D3F-49A6-9121-00B0A0D2777A}"/>
                </a:ext>
              </a:extLst>
            </p:cNvPr>
            <p:cNvGrpSpPr/>
            <p:nvPr/>
          </p:nvGrpSpPr>
          <p:grpSpPr>
            <a:xfrm>
              <a:off x="8550274" y="3927571"/>
              <a:ext cx="64215" cy="39600"/>
              <a:chOff x="5693648" y="4086249"/>
              <a:chExt cx="64215" cy="82581"/>
            </a:xfrm>
          </p:grpSpPr>
          <p:cxnSp>
            <p:nvCxnSpPr>
              <p:cNvPr id="954" name="Straight Connector 953">
                <a:extLst>
                  <a:ext uri="{FF2B5EF4-FFF2-40B4-BE49-F238E27FC236}">
                    <a16:creationId xmlns:a16="http://schemas.microsoft.com/office/drawing/2014/main" id="{9EFEB8B1-946D-4D05-9335-3909048E0974}"/>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a:extLst>
                  <a:ext uri="{FF2B5EF4-FFF2-40B4-BE49-F238E27FC236}">
                    <a16:creationId xmlns:a16="http://schemas.microsoft.com/office/drawing/2014/main" id="{BA9CBF41-A6ED-441A-9C22-9199B444B97D}"/>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a:extLst>
                  <a:ext uri="{FF2B5EF4-FFF2-40B4-BE49-F238E27FC236}">
                    <a16:creationId xmlns:a16="http://schemas.microsoft.com/office/drawing/2014/main" id="{6374AD3D-3901-463A-8E64-0274C4FF9347}"/>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0" name="Group 949">
              <a:extLst>
                <a:ext uri="{FF2B5EF4-FFF2-40B4-BE49-F238E27FC236}">
                  <a16:creationId xmlns:a16="http://schemas.microsoft.com/office/drawing/2014/main" id="{80BAAF65-2C43-470D-B90D-3CEDD92B617D}"/>
                </a:ext>
              </a:extLst>
            </p:cNvPr>
            <p:cNvGrpSpPr/>
            <p:nvPr/>
          </p:nvGrpSpPr>
          <p:grpSpPr>
            <a:xfrm>
              <a:off x="8701121" y="3882905"/>
              <a:ext cx="64215" cy="46191"/>
              <a:chOff x="5693648" y="4086249"/>
              <a:chExt cx="64215" cy="82581"/>
            </a:xfrm>
          </p:grpSpPr>
          <p:cxnSp>
            <p:nvCxnSpPr>
              <p:cNvPr id="951" name="Straight Connector 950">
                <a:extLst>
                  <a:ext uri="{FF2B5EF4-FFF2-40B4-BE49-F238E27FC236}">
                    <a16:creationId xmlns:a16="http://schemas.microsoft.com/office/drawing/2014/main" id="{6699D7C6-8573-477B-BAD4-FE6A3798CDD7}"/>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a:extLst>
                  <a:ext uri="{FF2B5EF4-FFF2-40B4-BE49-F238E27FC236}">
                    <a16:creationId xmlns:a16="http://schemas.microsoft.com/office/drawing/2014/main" id="{1CA7F297-1990-42AD-B6E7-F43384B3C107}"/>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a:extLst>
                  <a:ext uri="{FF2B5EF4-FFF2-40B4-BE49-F238E27FC236}">
                    <a16:creationId xmlns:a16="http://schemas.microsoft.com/office/drawing/2014/main" id="{46009D49-E531-4FAC-AF4E-688852752BEC}"/>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0" name="Group 1019">
            <a:extLst>
              <a:ext uri="{FF2B5EF4-FFF2-40B4-BE49-F238E27FC236}">
                <a16:creationId xmlns:a16="http://schemas.microsoft.com/office/drawing/2014/main" id="{7F6B952A-88C3-4172-B869-1D1822221A2B}"/>
              </a:ext>
            </a:extLst>
          </p:cNvPr>
          <p:cNvGrpSpPr/>
          <p:nvPr/>
        </p:nvGrpSpPr>
        <p:grpSpPr>
          <a:xfrm>
            <a:off x="7438328" y="4329643"/>
            <a:ext cx="1560187" cy="991983"/>
            <a:chOff x="7712097" y="4538026"/>
            <a:chExt cx="1129082" cy="717882"/>
          </a:xfrm>
        </p:grpSpPr>
        <p:sp>
          <p:nvSpPr>
            <p:cNvPr id="1021" name="Freeform: Shape 1020">
              <a:extLst>
                <a:ext uri="{FF2B5EF4-FFF2-40B4-BE49-F238E27FC236}">
                  <a16:creationId xmlns:a16="http://schemas.microsoft.com/office/drawing/2014/main" id="{1ADBDE7F-6754-478D-BC08-F5E967D4C106}"/>
                </a:ext>
              </a:extLst>
            </p:cNvPr>
            <p:cNvSpPr/>
            <p:nvPr/>
          </p:nvSpPr>
          <p:spPr>
            <a:xfrm>
              <a:off x="8031554" y="4584721"/>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2" name="Group 1021">
              <a:extLst>
                <a:ext uri="{FF2B5EF4-FFF2-40B4-BE49-F238E27FC236}">
                  <a16:creationId xmlns:a16="http://schemas.microsoft.com/office/drawing/2014/main" id="{5BBA36D1-9B98-47FA-A732-BF7EE353B436}"/>
                </a:ext>
              </a:extLst>
            </p:cNvPr>
            <p:cNvGrpSpPr/>
            <p:nvPr/>
          </p:nvGrpSpPr>
          <p:grpSpPr>
            <a:xfrm>
              <a:off x="7991393" y="4590164"/>
              <a:ext cx="43200" cy="620034"/>
              <a:chOff x="7991393" y="4590164"/>
              <a:chExt cx="43200" cy="620034"/>
            </a:xfrm>
          </p:grpSpPr>
          <p:cxnSp>
            <p:nvCxnSpPr>
              <p:cNvPr id="1113" name="Straight Connector 1112">
                <a:extLst>
                  <a:ext uri="{FF2B5EF4-FFF2-40B4-BE49-F238E27FC236}">
                    <a16:creationId xmlns:a16="http://schemas.microsoft.com/office/drawing/2014/main" id="{59326D87-B1B9-42B6-9376-A5761BBE085D}"/>
                  </a:ext>
                </a:extLst>
              </p:cNvPr>
              <p:cNvCxnSpPr/>
              <p:nvPr/>
            </p:nvCxnSpPr>
            <p:spPr>
              <a:xfrm>
                <a:off x="7991393" y="459016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227CFFF4-63AC-49B3-BF3B-91734EAF5585}"/>
                  </a:ext>
                </a:extLst>
              </p:cNvPr>
              <p:cNvCxnSpPr/>
              <p:nvPr/>
            </p:nvCxnSpPr>
            <p:spPr>
              <a:xfrm>
                <a:off x="7991393" y="474752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F533E43E-7A36-4324-8D1A-0DCE3AF5BDA9}"/>
                  </a:ext>
                </a:extLst>
              </p:cNvPr>
              <p:cNvCxnSpPr/>
              <p:nvPr/>
            </p:nvCxnSpPr>
            <p:spPr>
              <a:xfrm>
                <a:off x="7991393" y="490197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5628A585-6F1D-4C95-94C8-E20825DA27C2}"/>
                  </a:ext>
                </a:extLst>
              </p:cNvPr>
              <p:cNvCxnSpPr/>
              <p:nvPr/>
            </p:nvCxnSpPr>
            <p:spPr>
              <a:xfrm>
                <a:off x="7991393" y="505453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92EEC581-5B30-4203-AB6B-F991E1D5261C}"/>
                  </a:ext>
                </a:extLst>
              </p:cNvPr>
              <p:cNvCxnSpPr/>
              <p:nvPr/>
            </p:nvCxnSpPr>
            <p:spPr>
              <a:xfrm>
                <a:off x="7991393" y="521019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3" name="Group 1022">
              <a:extLst>
                <a:ext uri="{FF2B5EF4-FFF2-40B4-BE49-F238E27FC236}">
                  <a16:creationId xmlns:a16="http://schemas.microsoft.com/office/drawing/2014/main" id="{F2B1544A-7EDD-410F-990B-874034E7ECD2}"/>
                </a:ext>
              </a:extLst>
            </p:cNvPr>
            <p:cNvGrpSpPr/>
            <p:nvPr/>
          </p:nvGrpSpPr>
          <p:grpSpPr>
            <a:xfrm>
              <a:off x="7874781" y="4538026"/>
              <a:ext cx="89592" cy="717882"/>
              <a:chOff x="7874781" y="4538026"/>
              <a:chExt cx="89592" cy="717882"/>
            </a:xfrm>
          </p:grpSpPr>
          <p:sp>
            <p:nvSpPr>
              <p:cNvPr id="1108" name="TextBox 1107">
                <a:extLst>
                  <a:ext uri="{FF2B5EF4-FFF2-40B4-BE49-F238E27FC236}">
                    <a16:creationId xmlns:a16="http://schemas.microsoft.com/office/drawing/2014/main" id="{F815BB91-68DA-4B64-885B-0F9316A30433}"/>
                  </a:ext>
                </a:extLst>
              </p:cNvPr>
              <p:cNvSpPr txBox="1"/>
              <p:nvPr/>
            </p:nvSpPr>
            <p:spPr>
              <a:xfrm>
                <a:off x="7874781" y="4538026"/>
                <a:ext cx="89592" cy="100229"/>
              </a:xfrm>
              <a:prstGeom prst="rect">
                <a:avLst/>
              </a:prstGeom>
              <a:noFill/>
            </p:spPr>
            <p:txBody>
              <a:bodyPr wrap="square" lIns="0" tIns="0" rIns="0" bIns="0" rtlCol="0">
                <a:spAutoFit/>
              </a:bodyPr>
              <a:lstStyle/>
              <a:p>
                <a:pPr algn="r"/>
                <a:r>
                  <a:rPr lang="en-GB" sz="900"/>
                  <a:t>8</a:t>
                </a:r>
              </a:p>
            </p:txBody>
          </p:sp>
          <p:sp>
            <p:nvSpPr>
              <p:cNvPr id="1109" name="TextBox 1108">
                <a:extLst>
                  <a:ext uri="{FF2B5EF4-FFF2-40B4-BE49-F238E27FC236}">
                    <a16:creationId xmlns:a16="http://schemas.microsoft.com/office/drawing/2014/main" id="{4C13530E-DAB6-4324-833C-F28F804AE074}"/>
                  </a:ext>
                </a:extLst>
              </p:cNvPr>
              <p:cNvSpPr txBox="1"/>
              <p:nvPr/>
            </p:nvSpPr>
            <p:spPr>
              <a:xfrm>
                <a:off x="7874781" y="4695382"/>
                <a:ext cx="89592" cy="100229"/>
              </a:xfrm>
              <a:prstGeom prst="rect">
                <a:avLst/>
              </a:prstGeom>
              <a:noFill/>
            </p:spPr>
            <p:txBody>
              <a:bodyPr wrap="square" lIns="0" tIns="0" rIns="0" bIns="0" rtlCol="0">
                <a:spAutoFit/>
              </a:bodyPr>
              <a:lstStyle/>
              <a:p>
                <a:pPr algn="r"/>
                <a:r>
                  <a:rPr lang="en-GB" sz="900" dirty="0"/>
                  <a:t>6</a:t>
                </a:r>
              </a:p>
            </p:txBody>
          </p:sp>
          <p:sp>
            <p:nvSpPr>
              <p:cNvPr id="1110" name="TextBox 1109">
                <a:extLst>
                  <a:ext uri="{FF2B5EF4-FFF2-40B4-BE49-F238E27FC236}">
                    <a16:creationId xmlns:a16="http://schemas.microsoft.com/office/drawing/2014/main" id="{389943A9-55B4-47DB-AA60-BEBC29A0ACD2}"/>
                  </a:ext>
                </a:extLst>
              </p:cNvPr>
              <p:cNvSpPr txBox="1"/>
              <p:nvPr/>
            </p:nvSpPr>
            <p:spPr>
              <a:xfrm>
                <a:off x="7874781" y="4849833"/>
                <a:ext cx="89592" cy="100229"/>
              </a:xfrm>
              <a:prstGeom prst="rect">
                <a:avLst/>
              </a:prstGeom>
              <a:noFill/>
            </p:spPr>
            <p:txBody>
              <a:bodyPr wrap="square" lIns="0" tIns="0" rIns="0" bIns="0" rtlCol="0">
                <a:spAutoFit/>
              </a:bodyPr>
              <a:lstStyle/>
              <a:p>
                <a:pPr algn="r"/>
                <a:r>
                  <a:rPr lang="en-GB" sz="900"/>
                  <a:t>4</a:t>
                </a:r>
              </a:p>
            </p:txBody>
          </p:sp>
          <p:sp>
            <p:nvSpPr>
              <p:cNvPr id="1111" name="TextBox 1110">
                <a:extLst>
                  <a:ext uri="{FF2B5EF4-FFF2-40B4-BE49-F238E27FC236}">
                    <a16:creationId xmlns:a16="http://schemas.microsoft.com/office/drawing/2014/main" id="{154EB18F-19F6-4DD3-92AA-0A7DB7AAD6A1}"/>
                  </a:ext>
                </a:extLst>
              </p:cNvPr>
              <p:cNvSpPr txBox="1"/>
              <p:nvPr/>
            </p:nvSpPr>
            <p:spPr>
              <a:xfrm>
                <a:off x="7874781" y="5002398"/>
                <a:ext cx="89592" cy="100229"/>
              </a:xfrm>
              <a:prstGeom prst="rect">
                <a:avLst/>
              </a:prstGeom>
              <a:noFill/>
            </p:spPr>
            <p:txBody>
              <a:bodyPr wrap="square" lIns="0" tIns="0" rIns="0" bIns="0" rtlCol="0">
                <a:spAutoFit/>
              </a:bodyPr>
              <a:lstStyle/>
              <a:p>
                <a:pPr algn="r"/>
                <a:r>
                  <a:rPr lang="en-GB" sz="900"/>
                  <a:t>2</a:t>
                </a:r>
              </a:p>
            </p:txBody>
          </p:sp>
          <p:sp>
            <p:nvSpPr>
              <p:cNvPr id="1112" name="TextBox 1111">
                <a:extLst>
                  <a:ext uri="{FF2B5EF4-FFF2-40B4-BE49-F238E27FC236}">
                    <a16:creationId xmlns:a16="http://schemas.microsoft.com/office/drawing/2014/main" id="{615FCD3E-DE85-4DF0-817F-FE9E444D4AE4}"/>
                  </a:ext>
                </a:extLst>
              </p:cNvPr>
              <p:cNvSpPr txBox="1"/>
              <p:nvPr/>
            </p:nvSpPr>
            <p:spPr>
              <a:xfrm>
                <a:off x="7874781" y="5155679"/>
                <a:ext cx="89592" cy="100229"/>
              </a:xfrm>
              <a:prstGeom prst="rect">
                <a:avLst/>
              </a:prstGeom>
              <a:noFill/>
            </p:spPr>
            <p:txBody>
              <a:bodyPr wrap="square" lIns="0" tIns="0" rIns="0" bIns="0" rtlCol="0">
                <a:spAutoFit/>
              </a:bodyPr>
              <a:lstStyle/>
              <a:p>
                <a:pPr algn="r"/>
                <a:r>
                  <a:rPr lang="en-GB" sz="900" dirty="0"/>
                  <a:t>0</a:t>
                </a:r>
              </a:p>
            </p:txBody>
          </p:sp>
        </p:grpSp>
        <p:sp>
          <p:nvSpPr>
            <p:cNvPr id="1024" name="Rectangle 1023">
              <a:extLst>
                <a:ext uri="{FF2B5EF4-FFF2-40B4-BE49-F238E27FC236}">
                  <a16:creationId xmlns:a16="http://schemas.microsoft.com/office/drawing/2014/main" id="{1D18693A-DECA-45C6-B2AA-A93F5D5024EF}"/>
                </a:ext>
              </a:extLst>
            </p:cNvPr>
            <p:cNvSpPr/>
            <p:nvPr/>
          </p:nvSpPr>
          <p:spPr>
            <a:xfrm>
              <a:off x="8089759" y="5130789"/>
              <a:ext cx="89592" cy="799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1024">
              <a:extLst>
                <a:ext uri="{FF2B5EF4-FFF2-40B4-BE49-F238E27FC236}">
                  <a16:creationId xmlns:a16="http://schemas.microsoft.com/office/drawing/2014/main" id="{F62985CB-76CB-4C2D-8BED-085A014B3660}"/>
                </a:ext>
              </a:extLst>
            </p:cNvPr>
            <p:cNvSpPr/>
            <p:nvPr/>
          </p:nvSpPr>
          <p:spPr>
            <a:xfrm>
              <a:off x="8239183" y="5052062"/>
              <a:ext cx="89592" cy="1577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1025">
              <a:extLst>
                <a:ext uri="{FF2B5EF4-FFF2-40B4-BE49-F238E27FC236}">
                  <a16:creationId xmlns:a16="http://schemas.microsoft.com/office/drawing/2014/main" id="{D68066A1-5284-4D69-998C-132639C03D8C}"/>
                </a:ext>
              </a:extLst>
            </p:cNvPr>
            <p:cNvSpPr/>
            <p:nvPr/>
          </p:nvSpPr>
          <p:spPr>
            <a:xfrm>
              <a:off x="8393539" y="5129131"/>
              <a:ext cx="89592" cy="7927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Rectangle 1026">
              <a:extLst>
                <a:ext uri="{FF2B5EF4-FFF2-40B4-BE49-F238E27FC236}">
                  <a16:creationId xmlns:a16="http://schemas.microsoft.com/office/drawing/2014/main" id="{0E9C899B-6C6D-4808-A970-3745FAFCE61C}"/>
                </a:ext>
              </a:extLst>
            </p:cNvPr>
            <p:cNvSpPr/>
            <p:nvPr/>
          </p:nvSpPr>
          <p:spPr>
            <a:xfrm>
              <a:off x="8541562" y="5144312"/>
              <a:ext cx="89592" cy="643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Rectangle 1027">
              <a:extLst>
                <a:ext uri="{FF2B5EF4-FFF2-40B4-BE49-F238E27FC236}">
                  <a16:creationId xmlns:a16="http://schemas.microsoft.com/office/drawing/2014/main" id="{E8AC72CF-6753-4875-A7DA-F1B48E50F6A0}"/>
                </a:ext>
              </a:extLst>
            </p:cNvPr>
            <p:cNvSpPr/>
            <p:nvPr/>
          </p:nvSpPr>
          <p:spPr>
            <a:xfrm>
              <a:off x="8697428" y="5108816"/>
              <a:ext cx="89592" cy="10150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TextBox 1028">
              <a:extLst>
                <a:ext uri="{FF2B5EF4-FFF2-40B4-BE49-F238E27FC236}">
                  <a16:creationId xmlns:a16="http://schemas.microsoft.com/office/drawing/2014/main" id="{3F18B481-81D5-4678-AE12-103CEB6E131E}"/>
                </a:ext>
              </a:extLst>
            </p:cNvPr>
            <p:cNvSpPr txBox="1"/>
            <p:nvPr/>
          </p:nvSpPr>
          <p:spPr>
            <a:xfrm rot="16200000">
              <a:off x="7465967" y="4795581"/>
              <a:ext cx="692719" cy="200460"/>
            </a:xfrm>
            <a:prstGeom prst="rect">
              <a:avLst/>
            </a:prstGeom>
            <a:noFill/>
          </p:spPr>
          <p:txBody>
            <a:bodyPr wrap="square" lIns="0" tIns="0" rIns="0" bIns="0" rtlCol="0">
              <a:spAutoFit/>
            </a:bodyPr>
            <a:lstStyle/>
            <a:p>
              <a:pPr algn="ctr"/>
              <a:r>
                <a:rPr lang="en-GB" sz="900" dirty="0"/>
                <a:t>IL-33 protein </a:t>
              </a:r>
              <a:br>
                <a:rPr lang="en-GB" sz="900" dirty="0"/>
              </a:br>
              <a:r>
                <a:rPr lang="en-GB" sz="900" dirty="0"/>
                <a:t>fold change</a:t>
              </a:r>
            </a:p>
          </p:txBody>
        </p:sp>
        <p:sp>
          <p:nvSpPr>
            <p:cNvPr id="1030" name="Freeform: Shape 1029">
              <a:extLst>
                <a:ext uri="{FF2B5EF4-FFF2-40B4-BE49-F238E27FC236}">
                  <a16:creationId xmlns:a16="http://schemas.microsoft.com/office/drawing/2014/main" id="{82EB1142-DBE2-4037-B7F5-CA608FD27302}"/>
                </a:ext>
              </a:extLst>
            </p:cNvPr>
            <p:cNvSpPr/>
            <p:nvPr/>
          </p:nvSpPr>
          <p:spPr>
            <a:xfrm>
              <a:off x="8137179" y="4608566"/>
              <a:ext cx="148330"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TextBox 1033">
              <a:extLst>
                <a:ext uri="{FF2B5EF4-FFF2-40B4-BE49-F238E27FC236}">
                  <a16:creationId xmlns:a16="http://schemas.microsoft.com/office/drawing/2014/main" id="{042C807D-B312-49C3-A22F-78838816197E}"/>
                </a:ext>
              </a:extLst>
            </p:cNvPr>
            <p:cNvSpPr txBox="1"/>
            <p:nvPr/>
          </p:nvSpPr>
          <p:spPr>
            <a:xfrm>
              <a:off x="8141941" y="4551005"/>
              <a:ext cx="132938" cy="107722"/>
            </a:xfrm>
            <a:prstGeom prst="rect">
              <a:avLst/>
            </a:prstGeom>
            <a:noFill/>
          </p:spPr>
          <p:txBody>
            <a:bodyPr wrap="square" lIns="0" tIns="0" rIns="0" bIns="0" rtlCol="0">
              <a:spAutoFit/>
            </a:bodyPr>
            <a:lstStyle/>
            <a:p>
              <a:pPr algn="ctr"/>
              <a:r>
                <a:rPr lang="en-GB" sz="700" dirty="0"/>
                <a:t>*</a:t>
              </a:r>
            </a:p>
          </p:txBody>
        </p:sp>
        <p:grpSp>
          <p:nvGrpSpPr>
            <p:cNvPr id="1038" name="Group 1037">
              <a:extLst>
                <a:ext uri="{FF2B5EF4-FFF2-40B4-BE49-F238E27FC236}">
                  <a16:creationId xmlns:a16="http://schemas.microsoft.com/office/drawing/2014/main" id="{FC44F4F1-95DE-4472-A681-6B962A93C80C}"/>
                </a:ext>
              </a:extLst>
            </p:cNvPr>
            <p:cNvGrpSpPr/>
            <p:nvPr/>
          </p:nvGrpSpPr>
          <p:grpSpPr>
            <a:xfrm>
              <a:off x="8088699" y="5116019"/>
              <a:ext cx="97857" cy="28800"/>
              <a:chOff x="8088699" y="5116019"/>
              <a:chExt cx="97857" cy="28800"/>
            </a:xfrm>
          </p:grpSpPr>
          <p:sp>
            <p:nvSpPr>
              <p:cNvPr id="1099" name="Oval 1098">
                <a:extLst>
                  <a:ext uri="{FF2B5EF4-FFF2-40B4-BE49-F238E27FC236}">
                    <a16:creationId xmlns:a16="http://schemas.microsoft.com/office/drawing/2014/main" id="{A52A686C-90AB-4AD2-B360-FBC96F5023D0}"/>
                  </a:ext>
                </a:extLst>
              </p:cNvPr>
              <p:cNvSpPr/>
              <p:nvPr/>
            </p:nvSpPr>
            <p:spPr>
              <a:xfrm>
                <a:off x="8088699"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a:extLst>
                  <a:ext uri="{FF2B5EF4-FFF2-40B4-BE49-F238E27FC236}">
                    <a16:creationId xmlns:a16="http://schemas.microsoft.com/office/drawing/2014/main" id="{CC9065D6-D9E9-49E5-A57F-CD71D8D56A54}"/>
                  </a:ext>
                </a:extLst>
              </p:cNvPr>
              <p:cNvSpPr/>
              <p:nvPr/>
            </p:nvSpPr>
            <p:spPr>
              <a:xfrm>
                <a:off x="8098224"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a:extLst>
                  <a:ext uri="{FF2B5EF4-FFF2-40B4-BE49-F238E27FC236}">
                    <a16:creationId xmlns:a16="http://schemas.microsoft.com/office/drawing/2014/main" id="{3D405715-8EA3-4E67-9627-733CE4AED0A6}"/>
                  </a:ext>
                </a:extLst>
              </p:cNvPr>
              <p:cNvSpPr/>
              <p:nvPr/>
            </p:nvSpPr>
            <p:spPr>
              <a:xfrm>
                <a:off x="8107749"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a:extLst>
                  <a:ext uri="{FF2B5EF4-FFF2-40B4-BE49-F238E27FC236}">
                    <a16:creationId xmlns:a16="http://schemas.microsoft.com/office/drawing/2014/main" id="{A45F2827-D901-418E-BD8E-46C8B7CAAF15}"/>
                  </a:ext>
                </a:extLst>
              </p:cNvPr>
              <p:cNvSpPr/>
              <p:nvPr/>
            </p:nvSpPr>
            <p:spPr>
              <a:xfrm>
                <a:off x="8114893"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a:extLst>
                  <a:ext uri="{FF2B5EF4-FFF2-40B4-BE49-F238E27FC236}">
                    <a16:creationId xmlns:a16="http://schemas.microsoft.com/office/drawing/2014/main" id="{EEFE5C83-FFD5-4A5A-9A4C-645D68154B94}"/>
                  </a:ext>
                </a:extLst>
              </p:cNvPr>
              <p:cNvSpPr/>
              <p:nvPr/>
            </p:nvSpPr>
            <p:spPr>
              <a:xfrm>
                <a:off x="8126799"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a:extLst>
                  <a:ext uri="{FF2B5EF4-FFF2-40B4-BE49-F238E27FC236}">
                    <a16:creationId xmlns:a16="http://schemas.microsoft.com/office/drawing/2014/main" id="{2761A10B-05FF-4069-889E-A28B89C65BC0}"/>
                  </a:ext>
                </a:extLst>
              </p:cNvPr>
              <p:cNvSpPr/>
              <p:nvPr/>
            </p:nvSpPr>
            <p:spPr>
              <a:xfrm>
                <a:off x="8136324"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a:extLst>
                  <a:ext uri="{FF2B5EF4-FFF2-40B4-BE49-F238E27FC236}">
                    <a16:creationId xmlns:a16="http://schemas.microsoft.com/office/drawing/2014/main" id="{923DAA7E-7607-41D2-A3D3-21A18F38139E}"/>
                  </a:ext>
                </a:extLst>
              </p:cNvPr>
              <p:cNvSpPr/>
              <p:nvPr/>
            </p:nvSpPr>
            <p:spPr>
              <a:xfrm>
                <a:off x="8143468"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a:extLst>
                  <a:ext uri="{FF2B5EF4-FFF2-40B4-BE49-F238E27FC236}">
                    <a16:creationId xmlns:a16="http://schemas.microsoft.com/office/drawing/2014/main" id="{D0DACCE0-F3D0-4631-B661-77C84F7592A4}"/>
                  </a:ext>
                </a:extLst>
              </p:cNvPr>
              <p:cNvSpPr/>
              <p:nvPr/>
            </p:nvSpPr>
            <p:spPr>
              <a:xfrm>
                <a:off x="8152993"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a:extLst>
                  <a:ext uri="{FF2B5EF4-FFF2-40B4-BE49-F238E27FC236}">
                    <a16:creationId xmlns:a16="http://schemas.microsoft.com/office/drawing/2014/main" id="{ECB10C92-3110-4607-9960-7C91734133B0}"/>
                  </a:ext>
                </a:extLst>
              </p:cNvPr>
              <p:cNvSpPr/>
              <p:nvPr/>
            </p:nvSpPr>
            <p:spPr>
              <a:xfrm>
                <a:off x="8157756" y="5116019"/>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9" name="Group 1038">
              <a:extLst>
                <a:ext uri="{FF2B5EF4-FFF2-40B4-BE49-F238E27FC236}">
                  <a16:creationId xmlns:a16="http://schemas.microsoft.com/office/drawing/2014/main" id="{642D0F8F-DFA8-4DED-B437-7FDD60901CF5}"/>
                </a:ext>
              </a:extLst>
            </p:cNvPr>
            <p:cNvGrpSpPr/>
            <p:nvPr/>
          </p:nvGrpSpPr>
          <p:grpSpPr>
            <a:xfrm>
              <a:off x="8241098" y="4689776"/>
              <a:ext cx="95475" cy="509812"/>
              <a:chOff x="8241098" y="4689776"/>
              <a:chExt cx="95475" cy="509812"/>
            </a:xfrm>
          </p:grpSpPr>
          <p:sp>
            <p:nvSpPr>
              <p:cNvPr id="1088" name="Oval 1087">
                <a:extLst>
                  <a:ext uri="{FF2B5EF4-FFF2-40B4-BE49-F238E27FC236}">
                    <a16:creationId xmlns:a16="http://schemas.microsoft.com/office/drawing/2014/main" id="{27C1C59C-70E9-4DED-9F1C-2FF9FD4D8AF6}"/>
                  </a:ext>
                </a:extLst>
              </p:cNvPr>
              <p:cNvSpPr/>
              <p:nvPr/>
            </p:nvSpPr>
            <p:spPr>
              <a:xfrm>
                <a:off x="8269674" y="490408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a:extLst>
                  <a:ext uri="{FF2B5EF4-FFF2-40B4-BE49-F238E27FC236}">
                    <a16:creationId xmlns:a16="http://schemas.microsoft.com/office/drawing/2014/main" id="{57A61CBC-890C-4061-A174-994AE51BF7F8}"/>
                  </a:ext>
                </a:extLst>
              </p:cNvPr>
              <p:cNvSpPr/>
              <p:nvPr/>
            </p:nvSpPr>
            <p:spPr>
              <a:xfrm>
                <a:off x="8274436" y="468977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a:extLst>
                  <a:ext uri="{FF2B5EF4-FFF2-40B4-BE49-F238E27FC236}">
                    <a16:creationId xmlns:a16="http://schemas.microsoft.com/office/drawing/2014/main" id="{01924371-45FB-45CE-A992-A9DB72A542E8}"/>
                  </a:ext>
                </a:extLst>
              </p:cNvPr>
              <p:cNvSpPr/>
              <p:nvPr/>
            </p:nvSpPr>
            <p:spPr>
              <a:xfrm>
                <a:off x="8241099" y="5042201"/>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a:extLst>
                  <a:ext uri="{FF2B5EF4-FFF2-40B4-BE49-F238E27FC236}">
                    <a16:creationId xmlns:a16="http://schemas.microsoft.com/office/drawing/2014/main" id="{B4A449C9-B66C-433B-9732-5B75300D8674}"/>
                  </a:ext>
                </a:extLst>
              </p:cNvPr>
              <p:cNvSpPr/>
              <p:nvPr/>
            </p:nvSpPr>
            <p:spPr>
              <a:xfrm>
                <a:off x="8272055" y="517078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a:extLst>
                  <a:ext uri="{FF2B5EF4-FFF2-40B4-BE49-F238E27FC236}">
                    <a16:creationId xmlns:a16="http://schemas.microsoft.com/office/drawing/2014/main" id="{801025BE-C7EC-4ECB-82DE-0C1354FF671B}"/>
                  </a:ext>
                </a:extLst>
              </p:cNvPr>
              <p:cNvSpPr/>
              <p:nvPr/>
            </p:nvSpPr>
            <p:spPr>
              <a:xfrm>
                <a:off x="8307773" y="506363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Oval 1092">
                <a:extLst>
                  <a:ext uri="{FF2B5EF4-FFF2-40B4-BE49-F238E27FC236}">
                    <a16:creationId xmlns:a16="http://schemas.microsoft.com/office/drawing/2014/main" id="{C75A2FF6-3D77-4ABE-8D01-3AC9629DEDB0}"/>
                  </a:ext>
                </a:extLst>
              </p:cNvPr>
              <p:cNvSpPr/>
              <p:nvPr/>
            </p:nvSpPr>
            <p:spPr>
              <a:xfrm>
                <a:off x="8286342" y="506839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Oval 1093">
                <a:extLst>
                  <a:ext uri="{FF2B5EF4-FFF2-40B4-BE49-F238E27FC236}">
                    <a16:creationId xmlns:a16="http://schemas.microsoft.com/office/drawing/2014/main" id="{557CFA05-DAAE-402D-B6E3-AEF7E5C7CD0B}"/>
                  </a:ext>
                </a:extLst>
              </p:cNvPr>
              <p:cNvSpPr/>
              <p:nvPr/>
            </p:nvSpPr>
            <p:spPr>
              <a:xfrm>
                <a:off x="8269673" y="5085063"/>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a:extLst>
                  <a:ext uri="{FF2B5EF4-FFF2-40B4-BE49-F238E27FC236}">
                    <a16:creationId xmlns:a16="http://schemas.microsoft.com/office/drawing/2014/main" id="{B9F44741-DF0C-4D8B-BAA2-961E378B73DB}"/>
                  </a:ext>
                </a:extLst>
              </p:cNvPr>
              <p:cNvSpPr/>
              <p:nvPr/>
            </p:nvSpPr>
            <p:spPr>
              <a:xfrm>
                <a:off x="8241098" y="507077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a:extLst>
                  <a:ext uri="{FF2B5EF4-FFF2-40B4-BE49-F238E27FC236}">
                    <a16:creationId xmlns:a16="http://schemas.microsoft.com/office/drawing/2014/main" id="{6DE65E3D-7EC7-437B-95B1-D5806CDF7382}"/>
                  </a:ext>
                </a:extLst>
              </p:cNvPr>
              <p:cNvSpPr/>
              <p:nvPr/>
            </p:nvSpPr>
            <p:spPr>
              <a:xfrm>
                <a:off x="8260148" y="510649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a:extLst>
                  <a:ext uri="{FF2B5EF4-FFF2-40B4-BE49-F238E27FC236}">
                    <a16:creationId xmlns:a16="http://schemas.microsoft.com/office/drawing/2014/main" id="{185F0982-6DEB-4B9C-B2E4-332E3A4B6DB8}"/>
                  </a:ext>
                </a:extLst>
              </p:cNvPr>
              <p:cNvSpPr/>
              <p:nvPr/>
            </p:nvSpPr>
            <p:spPr>
              <a:xfrm>
                <a:off x="8286342" y="510649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a:extLst>
                  <a:ext uri="{FF2B5EF4-FFF2-40B4-BE49-F238E27FC236}">
                    <a16:creationId xmlns:a16="http://schemas.microsoft.com/office/drawing/2014/main" id="{03539AE4-4113-4A2F-A897-C061662DB20F}"/>
                  </a:ext>
                </a:extLst>
              </p:cNvPr>
              <p:cNvSpPr/>
              <p:nvPr/>
            </p:nvSpPr>
            <p:spPr>
              <a:xfrm>
                <a:off x="8305392" y="509935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0" name="Group 1039">
              <a:extLst>
                <a:ext uri="{FF2B5EF4-FFF2-40B4-BE49-F238E27FC236}">
                  <a16:creationId xmlns:a16="http://schemas.microsoft.com/office/drawing/2014/main" id="{F411EA5E-D1B1-4BAC-A024-43F0A99396A6}"/>
                </a:ext>
              </a:extLst>
            </p:cNvPr>
            <p:cNvGrpSpPr/>
            <p:nvPr/>
          </p:nvGrpSpPr>
          <p:grpSpPr>
            <a:xfrm>
              <a:off x="8391116" y="4966000"/>
              <a:ext cx="95476" cy="207393"/>
              <a:chOff x="8391116" y="4966000"/>
              <a:chExt cx="95476" cy="207393"/>
            </a:xfrm>
          </p:grpSpPr>
          <p:sp>
            <p:nvSpPr>
              <p:cNvPr id="1079" name="Oval 1078">
                <a:extLst>
                  <a:ext uri="{FF2B5EF4-FFF2-40B4-BE49-F238E27FC236}">
                    <a16:creationId xmlns:a16="http://schemas.microsoft.com/office/drawing/2014/main" id="{0853A6DB-0B81-4763-8EBB-A286DCCAC2F4}"/>
                  </a:ext>
                </a:extLst>
              </p:cNvPr>
              <p:cNvSpPr/>
              <p:nvPr/>
            </p:nvSpPr>
            <p:spPr>
              <a:xfrm>
                <a:off x="8424455" y="496600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 1079">
                <a:extLst>
                  <a:ext uri="{FF2B5EF4-FFF2-40B4-BE49-F238E27FC236}">
                    <a16:creationId xmlns:a16="http://schemas.microsoft.com/office/drawing/2014/main" id="{8254D733-257E-4135-87F8-77B823E169AA}"/>
                  </a:ext>
                </a:extLst>
              </p:cNvPr>
              <p:cNvSpPr/>
              <p:nvPr/>
            </p:nvSpPr>
            <p:spPr>
              <a:xfrm>
                <a:off x="8398261" y="510411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a:extLst>
                  <a:ext uri="{FF2B5EF4-FFF2-40B4-BE49-F238E27FC236}">
                    <a16:creationId xmlns:a16="http://schemas.microsoft.com/office/drawing/2014/main" id="{47355C7F-FF29-43A8-9CFF-181EE0F81E94}"/>
                  </a:ext>
                </a:extLst>
              </p:cNvPr>
              <p:cNvSpPr/>
              <p:nvPr/>
            </p:nvSpPr>
            <p:spPr>
              <a:xfrm>
                <a:off x="8400642" y="514459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a:extLst>
                  <a:ext uri="{FF2B5EF4-FFF2-40B4-BE49-F238E27FC236}">
                    <a16:creationId xmlns:a16="http://schemas.microsoft.com/office/drawing/2014/main" id="{C349433F-0288-41A6-AB05-2C02565B1006}"/>
                  </a:ext>
                </a:extLst>
              </p:cNvPr>
              <p:cNvSpPr/>
              <p:nvPr/>
            </p:nvSpPr>
            <p:spPr>
              <a:xfrm>
                <a:off x="8443504" y="514221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a:extLst>
                  <a:ext uri="{FF2B5EF4-FFF2-40B4-BE49-F238E27FC236}">
                    <a16:creationId xmlns:a16="http://schemas.microsoft.com/office/drawing/2014/main" id="{9596A233-B730-4629-ACD3-94F028D5F1A2}"/>
                  </a:ext>
                </a:extLst>
              </p:cNvPr>
              <p:cNvSpPr/>
              <p:nvPr/>
            </p:nvSpPr>
            <p:spPr>
              <a:xfrm>
                <a:off x="8431598" y="514221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F142E930-E110-4E4E-A01B-E5EFA8B3F62E}"/>
                  </a:ext>
                </a:extLst>
              </p:cNvPr>
              <p:cNvSpPr/>
              <p:nvPr/>
            </p:nvSpPr>
            <p:spPr>
              <a:xfrm>
                <a:off x="8457792" y="511363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a:extLst>
                  <a:ext uri="{FF2B5EF4-FFF2-40B4-BE49-F238E27FC236}">
                    <a16:creationId xmlns:a16="http://schemas.microsoft.com/office/drawing/2014/main" id="{2BF91B6B-6FDF-4E22-96DA-B034EB51E81F}"/>
                  </a:ext>
                </a:extLst>
              </p:cNvPr>
              <p:cNvSpPr/>
              <p:nvPr/>
            </p:nvSpPr>
            <p:spPr>
              <a:xfrm>
                <a:off x="8438742" y="511125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a:extLst>
                  <a:ext uri="{FF2B5EF4-FFF2-40B4-BE49-F238E27FC236}">
                    <a16:creationId xmlns:a16="http://schemas.microsoft.com/office/drawing/2014/main" id="{885BB34E-BCFE-4C28-9CC6-EAAF8A9865BE}"/>
                  </a:ext>
                </a:extLst>
              </p:cNvPr>
              <p:cNvSpPr/>
              <p:nvPr/>
            </p:nvSpPr>
            <p:spPr>
              <a:xfrm>
                <a:off x="8422073" y="511125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a:extLst>
                  <a:ext uri="{FF2B5EF4-FFF2-40B4-BE49-F238E27FC236}">
                    <a16:creationId xmlns:a16="http://schemas.microsoft.com/office/drawing/2014/main" id="{FA113E59-2C44-4295-A4DA-C5C972D958E1}"/>
                  </a:ext>
                </a:extLst>
              </p:cNvPr>
              <p:cNvSpPr/>
              <p:nvPr/>
            </p:nvSpPr>
            <p:spPr>
              <a:xfrm>
                <a:off x="8391116" y="511125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1" name="Group 1040">
              <a:extLst>
                <a:ext uri="{FF2B5EF4-FFF2-40B4-BE49-F238E27FC236}">
                  <a16:creationId xmlns:a16="http://schemas.microsoft.com/office/drawing/2014/main" id="{6C58ED99-C4A6-46B8-984A-F818144691B5}"/>
                </a:ext>
              </a:extLst>
            </p:cNvPr>
            <p:cNvGrpSpPr/>
            <p:nvPr/>
          </p:nvGrpSpPr>
          <p:grpSpPr>
            <a:xfrm>
              <a:off x="8538755" y="5032675"/>
              <a:ext cx="93093" cy="176438"/>
              <a:chOff x="8538755" y="5032675"/>
              <a:chExt cx="93093" cy="176438"/>
            </a:xfrm>
          </p:grpSpPr>
          <p:sp>
            <p:nvSpPr>
              <p:cNvPr id="1069" name="Oval 1068">
                <a:extLst>
                  <a:ext uri="{FF2B5EF4-FFF2-40B4-BE49-F238E27FC236}">
                    <a16:creationId xmlns:a16="http://schemas.microsoft.com/office/drawing/2014/main" id="{26AAD6CA-A82F-4BE7-91A6-D5B98C10A114}"/>
                  </a:ext>
                </a:extLst>
              </p:cNvPr>
              <p:cNvSpPr/>
              <p:nvPr/>
            </p:nvSpPr>
            <p:spPr>
              <a:xfrm>
                <a:off x="8572092" y="503267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 1069">
                <a:extLst>
                  <a:ext uri="{FF2B5EF4-FFF2-40B4-BE49-F238E27FC236}">
                    <a16:creationId xmlns:a16="http://schemas.microsoft.com/office/drawing/2014/main" id="{B4F59DA5-5317-49B2-A66F-650C8CFD5D40}"/>
                  </a:ext>
                </a:extLst>
              </p:cNvPr>
              <p:cNvSpPr/>
              <p:nvPr/>
            </p:nvSpPr>
            <p:spPr>
              <a:xfrm>
                <a:off x="8591142" y="507315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Oval 1070">
                <a:extLst>
                  <a:ext uri="{FF2B5EF4-FFF2-40B4-BE49-F238E27FC236}">
                    <a16:creationId xmlns:a16="http://schemas.microsoft.com/office/drawing/2014/main" id="{D7554B9A-B64F-46E7-BBAB-B44C4112426C}"/>
                  </a:ext>
                </a:extLst>
              </p:cNvPr>
              <p:cNvSpPr/>
              <p:nvPr/>
            </p:nvSpPr>
            <p:spPr>
              <a:xfrm>
                <a:off x="8560186" y="509458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Oval 1071">
                <a:extLst>
                  <a:ext uri="{FF2B5EF4-FFF2-40B4-BE49-F238E27FC236}">
                    <a16:creationId xmlns:a16="http://schemas.microsoft.com/office/drawing/2014/main" id="{884956A8-2AAF-4C58-973F-B4ED376D12F4}"/>
                  </a:ext>
                </a:extLst>
              </p:cNvPr>
              <p:cNvSpPr/>
              <p:nvPr/>
            </p:nvSpPr>
            <p:spPr>
              <a:xfrm>
                <a:off x="8588761" y="517793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Oval 1072">
                <a:extLst>
                  <a:ext uri="{FF2B5EF4-FFF2-40B4-BE49-F238E27FC236}">
                    <a16:creationId xmlns:a16="http://schemas.microsoft.com/office/drawing/2014/main" id="{FBFA3410-3C85-40B4-AB98-B30A8E71B3CF}"/>
                  </a:ext>
                </a:extLst>
              </p:cNvPr>
              <p:cNvSpPr/>
              <p:nvPr/>
            </p:nvSpPr>
            <p:spPr>
              <a:xfrm>
                <a:off x="8564948" y="518031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Oval 1073">
                <a:extLst>
                  <a:ext uri="{FF2B5EF4-FFF2-40B4-BE49-F238E27FC236}">
                    <a16:creationId xmlns:a16="http://schemas.microsoft.com/office/drawing/2014/main" id="{3A18BF78-8620-445A-B692-09DDB8F7B54D}"/>
                  </a:ext>
                </a:extLst>
              </p:cNvPr>
              <p:cNvSpPr/>
              <p:nvPr/>
            </p:nvSpPr>
            <p:spPr>
              <a:xfrm>
                <a:off x="8562567" y="514697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5" name="Oval 1074">
                <a:extLst>
                  <a:ext uri="{FF2B5EF4-FFF2-40B4-BE49-F238E27FC236}">
                    <a16:creationId xmlns:a16="http://schemas.microsoft.com/office/drawing/2014/main" id="{6B3B6884-E022-4A50-B3AD-F524EE80D339}"/>
                  </a:ext>
                </a:extLst>
              </p:cNvPr>
              <p:cNvSpPr/>
              <p:nvPr/>
            </p:nvSpPr>
            <p:spPr>
              <a:xfrm>
                <a:off x="8538755" y="513506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Oval 1075">
                <a:extLst>
                  <a:ext uri="{FF2B5EF4-FFF2-40B4-BE49-F238E27FC236}">
                    <a16:creationId xmlns:a16="http://schemas.microsoft.com/office/drawing/2014/main" id="{1BBA3380-62F1-484A-97DD-1A4F8F5370A4}"/>
                  </a:ext>
                </a:extLst>
              </p:cNvPr>
              <p:cNvSpPr/>
              <p:nvPr/>
            </p:nvSpPr>
            <p:spPr>
              <a:xfrm>
                <a:off x="8557805" y="512554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 1076">
                <a:extLst>
                  <a:ext uri="{FF2B5EF4-FFF2-40B4-BE49-F238E27FC236}">
                    <a16:creationId xmlns:a16="http://schemas.microsoft.com/office/drawing/2014/main" id="{AB04A949-7D4B-4E5E-A9E8-4094C052CA54}"/>
                  </a:ext>
                </a:extLst>
              </p:cNvPr>
              <p:cNvSpPr/>
              <p:nvPr/>
            </p:nvSpPr>
            <p:spPr>
              <a:xfrm>
                <a:off x="8579236" y="512554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 1077">
                <a:extLst>
                  <a:ext uri="{FF2B5EF4-FFF2-40B4-BE49-F238E27FC236}">
                    <a16:creationId xmlns:a16="http://schemas.microsoft.com/office/drawing/2014/main" id="{F658C869-61E9-4B8E-9B78-94A487A77255}"/>
                  </a:ext>
                </a:extLst>
              </p:cNvPr>
              <p:cNvSpPr/>
              <p:nvPr/>
            </p:nvSpPr>
            <p:spPr>
              <a:xfrm>
                <a:off x="8603048" y="512316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2" name="Group 1041">
              <a:extLst>
                <a:ext uri="{FF2B5EF4-FFF2-40B4-BE49-F238E27FC236}">
                  <a16:creationId xmlns:a16="http://schemas.microsoft.com/office/drawing/2014/main" id="{4319894E-76D1-4019-B8E9-026969128137}"/>
                </a:ext>
              </a:extLst>
            </p:cNvPr>
            <p:cNvGrpSpPr/>
            <p:nvPr/>
          </p:nvGrpSpPr>
          <p:grpSpPr>
            <a:xfrm>
              <a:off x="8686392" y="4796932"/>
              <a:ext cx="97856" cy="421707"/>
              <a:chOff x="8686392" y="4796932"/>
              <a:chExt cx="97856" cy="421707"/>
            </a:xfrm>
          </p:grpSpPr>
          <p:sp>
            <p:nvSpPr>
              <p:cNvPr id="1059" name="Oval 1058">
                <a:extLst>
                  <a:ext uri="{FF2B5EF4-FFF2-40B4-BE49-F238E27FC236}">
                    <a16:creationId xmlns:a16="http://schemas.microsoft.com/office/drawing/2014/main" id="{A5CAE039-65FD-4472-9E58-D84A9702ADA9}"/>
                  </a:ext>
                </a:extLst>
              </p:cNvPr>
              <p:cNvSpPr/>
              <p:nvPr/>
            </p:nvSpPr>
            <p:spPr>
              <a:xfrm>
                <a:off x="8726874" y="479693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Oval 1059">
                <a:extLst>
                  <a:ext uri="{FF2B5EF4-FFF2-40B4-BE49-F238E27FC236}">
                    <a16:creationId xmlns:a16="http://schemas.microsoft.com/office/drawing/2014/main" id="{964CCAEB-916D-4CE0-B526-DD97B88A0DB0}"/>
                  </a:ext>
                </a:extLst>
              </p:cNvPr>
              <p:cNvSpPr/>
              <p:nvPr/>
            </p:nvSpPr>
            <p:spPr>
              <a:xfrm>
                <a:off x="8717349" y="507315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a:extLst>
                  <a:ext uri="{FF2B5EF4-FFF2-40B4-BE49-F238E27FC236}">
                    <a16:creationId xmlns:a16="http://schemas.microsoft.com/office/drawing/2014/main" id="{36C12BC7-3072-43D4-B206-CDF59BABA777}"/>
                  </a:ext>
                </a:extLst>
              </p:cNvPr>
              <p:cNvSpPr/>
              <p:nvPr/>
            </p:nvSpPr>
            <p:spPr>
              <a:xfrm>
                <a:off x="8734017" y="508982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 1061">
                <a:extLst>
                  <a:ext uri="{FF2B5EF4-FFF2-40B4-BE49-F238E27FC236}">
                    <a16:creationId xmlns:a16="http://schemas.microsoft.com/office/drawing/2014/main" id="{B2E19D83-0A64-4DC7-BDFA-7C28C599F7C2}"/>
                  </a:ext>
                </a:extLst>
              </p:cNvPr>
              <p:cNvSpPr/>
              <p:nvPr/>
            </p:nvSpPr>
            <p:spPr>
              <a:xfrm>
                <a:off x="8686392" y="509935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Oval 1062">
                <a:extLst>
                  <a:ext uri="{FF2B5EF4-FFF2-40B4-BE49-F238E27FC236}">
                    <a16:creationId xmlns:a16="http://schemas.microsoft.com/office/drawing/2014/main" id="{41C14C22-E9D6-45A8-838B-AE50965A65AC}"/>
                  </a:ext>
                </a:extLst>
              </p:cNvPr>
              <p:cNvSpPr/>
              <p:nvPr/>
            </p:nvSpPr>
            <p:spPr>
              <a:xfrm>
                <a:off x="8705442" y="5123164"/>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 1063">
                <a:extLst>
                  <a:ext uri="{FF2B5EF4-FFF2-40B4-BE49-F238E27FC236}">
                    <a16:creationId xmlns:a16="http://schemas.microsoft.com/office/drawing/2014/main" id="{40B5A4BB-7597-4E2E-8004-B43A0FFE61C9}"/>
                  </a:ext>
                </a:extLst>
              </p:cNvPr>
              <p:cNvSpPr/>
              <p:nvPr/>
            </p:nvSpPr>
            <p:spPr>
              <a:xfrm>
                <a:off x="8717348" y="511363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Oval 1064">
                <a:extLst>
                  <a:ext uri="{FF2B5EF4-FFF2-40B4-BE49-F238E27FC236}">
                    <a16:creationId xmlns:a16="http://schemas.microsoft.com/office/drawing/2014/main" id="{16AEF62D-085B-4E83-8615-4C9AEF762850}"/>
                  </a:ext>
                </a:extLst>
              </p:cNvPr>
              <p:cNvSpPr/>
              <p:nvPr/>
            </p:nvSpPr>
            <p:spPr>
              <a:xfrm>
                <a:off x="8736398" y="513268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Oval 1065">
                <a:extLst>
                  <a:ext uri="{FF2B5EF4-FFF2-40B4-BE49-F238E27FC236}">
                    <a16:creationId xmlns:a16="http://schemas.microsoft.com/office/drawing/2014/main" id="{DFC29CC4-3FCA-4717-B0CC-C4757AC8D715}"/>
                  </a:ext>
                </a:extLst>
              </p:cNvPr>
              <p:cNvSpPr/>
              <p:nvPr/>
            </p:nvSpPr>
            <p:spPr>
              <a:xfrm>
                <a:off x="8738779" y="511125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 1066">
                <a:extLst>
                  <a:ext uri="{FF2B5EF4-FFF2-40B4-BE49-F238E27FC236}">
                    <a16:creationId xmlns:a16="http://schemas.microsoft.com/office/drawing/2014/main" id="{E7EA0882-FB8A-4790-BECF-50C9A0A386F9}"/>
                  </a:ext>
                </a:extLst>
              </p:cNvPr>
              <p:cNvSpPr/>
              <p:nvPr/>
            </p:nvSpPr>
            <p:spPr>
              <a:xfrm>
                <a:off x="8755448" y="511602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 1067">
                <a:extLst>
                  <a:ext uri="{FF2B5EF4-FFF2-40B4-BE49-F238E27FC236}">
                    <a16:creationId xmlns:a16="http://schemas.microsoft.com/office/drawing/2014/main" id="{B1D9AAEC-37ED-4634-93C9-9E2F81A0490C}"/>
                  </a:ext>
                </a:extLst>
              </p:cNvPr>
              <p:cNvSpPr/>
              <p:nvPr/>
            </p:nvSpPr>
            <p:spPr>
              <a:xfrm>
                <a:off x="8724492" y="518983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3" name="Group 1042">
              <a:extLst>
                <a:ext uri="{FF2B5EF4-FFF2-40B4-BE49-F238E27FC236}">
                  <a16:creationId xmlns:a16="http://schemas.microsoft.com/office/drawing/2014/main" id="{0B684437-3991-4852-9406-66C91F4E6661}"/>
                </a:ext>
              </a:extLst>
            </p:cNvPr>
            <p:cNvGrpSpPr/>
            <p:nvPr/>
          </p:nvGrpSpPr>
          <p:grpSpPr>
            <a:xfrm>
              <a:off x="8253156" y="5007561"/>
              <a:ext cx="64215" cy="72000"/>
              <a:chOff x="5693648" y="4086249"/>
              <a:chExt cx="64215" cy="82581"/>
            </a:xfrm>
          </p:grpSpPr>
          <p:cxnSp>
            <p:nvCxnSpPr>
              <p:cNvPr id="1056" name="Straight Connector 1055">
                <a:extLst>
                  <a:ext uri="{FF2B5EF4-FFF2-40B4-BE49-F238E27FC236}">
                    <a16:creationId xmlns:a16="http://schemas.microsoft.com/office/drawing/2014/main" id="{A58695C0-9643-4EE7-9924-DF0F186C3C10}"/>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A0CD8926-6D3A-4679-B56C-A09913DBE52A}"/>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12017764-910E-4C00-9310-5FF1CC009A7C}"/>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636DB150-0A13-470A-9C2E-46DEBF04CE46}"/>
                </a:ext>
              </a:extLst>
            </p:cNvPr>
            <p:cNvGrpSpPr/>
            <p:nvPr/>
          </p:nvGrpSpPr>
          <p:grpSpPr>
            <a:xfrm>
              <a:off x="8400547" y="5102954"/>
              <a:ext cx="64215" cy="36000"/>
              <a:chOff x="5693648" y="4086249"/>
              <a:chExt cx="64215" cy="82581"/>
            </a:xfrm>
          </p:grpSpPr>
          <p:cxnSp>
            <p:nvCxnSpPr>
              <p:cNvPr id="1053" name="Straight Connector 1052">
                <a:extLst>
                  <a:ext uri="{FF2B5EF4-FFF2-40B4-BE49-F238E27FC236}">
                    <a16:creationId xmlns:a16="http://schemas.microsoft.com/office/drawing/2014/main" id="{4E1B8E55-5CBF-4494-A9BF-F61F13EFAB08}"/>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0FDD4763-5851-4401-AA87-1400302E6DB4}"/>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F85F5F99-0AD6-4E7F-8B13-8462325F1687}"/>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5" name="Group 1044">
              <a:extLst>
                <a:ext uri="{FF2B5EF4-FFF2-40B4-BE49-F238E27FC236}">
                  <a16:creationId xmlns:a16="http://schemas.microsoft.com/office/drawing/2014/main" id="{BA2B1550-6E4D-431B-820D-C75055B8834F}"/>
                </a:ext>
              </a:extLst>
            </p:cNvPr>
            <p:cNvGrpSpPr/>
            <p:nvPr/>
          </p:nvGrpSpPr>
          <p:grpSpPr>
            <a:xfrm>
              <a:off x="8553889" y="5123181"/>
              <a:ext cx="64215" cy="18000"/>
              <a:chOff x="5693648" y="4086249"/>
              <a:chExt cx="64215" cy="82581"/>
            </a:xfrm>
          </p:grpSpPr>
          <p:cxnSp>
            <p:nvCxnSpPr>
              <p:cNvPr id="1050" name="Straight Connector 1049">
                <a:extLst>
                  <a:ext uri="{FF2B5EF4-FFF2-40B4-BE49-F238E27FC236}">
                    <a16:creationId xmlns:a16="http://schemas.microsoft.com/office/drawing/2014/main" id="{FB89B657-3F8D-4DBA-8C22-D2837BE10619}"/>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DE631ABA-E90D-44B3-ACC1-1E869C5B2F56}"/>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3CA6FBE7-9F84-478A-9CF4-9E0E4CBE45C5}"/>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6" name="Group 1045">
              <a:extLst>
                <a:ext uri="{FF2B5EF4-FFF2-40B4-BE49-F238E27FC236}">
                  <a16:creationId xmlns:a16="http://schemas.microsoft.com/office/drawing/2014/main" id="{C9661BFF-B122-4C37-B9B0-C4072384A23C}"/>
                </a:ext>
              </a:extLst>
            </p:cNvPr>
            <p:cNvGrpSpPr/>
            <p:nvPr/>
          </p:nvGrpSpPr>
          <p:grpSpPr>
            <a:xfrm>
              <a:off x="8707328" y="5074027"/>
              <a:ext cx="64215" cy="55185"/>
              <a:chOff x="5693648" y="4086249"/>
              <a:chExt cx="64215" cy="82581"/>
            </a:xfrm>
          </p:grpSpPr>
          <p:cxnSp>
            <p:nvCxnSpPr>
              <p:cNvPr id="1047" name="Straight Connector 1046">
                <a:extLst>
                  <a:ext uri="{FF2B5EF4-FFF2-40B4-BE49-F238E27FC236}">
                    <a16:creationId xmlns:a16="http://schemas.microsoft.com/office/drawing/2014/main" id="{46BFAAAC-7464-44C3-9850-6406B9F32E51}"/>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78E0FD11-C874-4533-A856-5F0A366AE97E}"/>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28D21999-0B1B-42D1-8546-CEA487D4225E}"/>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18" name="Group 1117">
            <a:extLst>
              <a:ext uri="{FF2B5EF4-FFF2-40B4-BE49-F238E27FC236}">
                <a16:creationId xmlns:a16="http://schemas.microsoft.com/office/drawing/2014/main" id="{35C664D4-B03F-442B-AB53-7E12D8BF82AA}"/>
              </a:ext>
            </a:extLst>
          </p:cNvPr>
          <p:cNvGrpSpPr/>
          <p:nvPr/>
        </p:nvGrpSpPr>
        <p:grpSpPr>
          <a:xfrm>
            <a:off x="9190018" y="3055196"/>
            <a:ext cx="1556191" cy="1020723"/>
            <a:chOff x="9391761" y="3340079"/>
            <a:chExt cx="1126190" cy="738677"/>
          </a:xfrm>
        </p:grpSpPr>
        <p:sp>
          <p:nvSpPr>
            <p:cNvPr id="1119" name="Freeform: Shape 1118">
              <a:extLst>
                <a:ext uri="{FF2B5EF4-FFF2-40B4-BE49-F238E27FC236}">
                  <a16:creationId xmlns:a16="http://schemas.microsoft.com/office/drawing/2014/main" id="{59489063-DDBA-4C66-8096-B770F2801E9D}"/>
                </a:ext>
              </a:extLst>
            </p:cNvPr>
            <p:cNvSpPr/>
            <p:nvPr/>
          </p:nvSpPr>
          <p:spPr>
            <a:xfrm>
              <a:off x="9708326" y="3407569"/>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0" name="Straight Connector 1119">
              <a:extLst>
                <a:ext uri="{FF2B5EF4-FFF2-40B4-BE49-F238E27FC236}">
                  <a16:creationId xmlns:a16="http://schemas.microsoft.com/office/drawing/2014/main" id="{0B4D77C1-2DC4-4D21-97E8-6074B19FAD6F}"/>
                </a:ext>
              </a:extLst>
            </p:cNvPr>
            <p:cNvCxnSpPr/>
            <p:nvPr/>
          </p:nvCxnSpPr>
          <p:spPr>
            <a:xfrm>
              <a:off x="9668165" y="341301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C2F24645-A58E-4154-AFB0-E898B3A3B551}"/>
                </a:ext>
              </a:extLst>
            </p:cNvPr>
            <p:cNvCxnSpPr/>
            <p:nvPr/>
          </p:nvCxnSpPr>
          <p:spPr>
            <a:xfrm>
              <a:off x="9668165" y="356950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a:extLst>
                <a:ext uri="{FF2B5EF4-FFF2-40B4-BE49-F238E27FC236}">
                  <a16:creationId xmlns:a16="http://schemas.microsoft.com/office/drawing/2014/main" id="{431963C4-A5A2-43C7-BE29-144712C796AE}"/>
                </a:ext>
              </a:extLst>
            </p:cNvPr>
            <p:cNvCxnSpPr/>
            <p:nvPr/>
          </p:nvCxnSpPr>
          <p:spPr>
            <a:xfrm>
              <a:off x="9668165" y="372698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C9D6F6F4-9518-40E6-8AE7-9D15CAAD0315}"/>
                </a:ext>
              </a:extLst>
            </p:cNvPr>
            <p:cNvCxnSpPr/>
            <p:nvPr/>
          </p:nvCxnSpPr>
          <p:spPr>
            <a:xfrm>
              <a:off x="9668165" y="388239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05A6F8FD-89AA-4791-89A7-DF10E663A5D1}"/>
                </a:ext>
              </a:extLst>
            </p:cNvPr>
            <p:cNvCxnSpPr/>
            <p:nvPr/>
          </p:nvCxnSpPr>
          <p:spPr>
            <a:xfrm>
              <a:off x="9668165" y="403304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5" name="TextBox 1124">
              <a:extLst>
                <a:ext uri="{FF2B5EF4-FFF2-40B4-BE49-F238E27FC236}">
                  <a16:creationId xmlns:a16="http://schemas.microsoft.com/office/drawing/2014/main" id="{7E4C8CF0-BC27-4747-A384-B40219EC752D}"/>
                </a:ext>
              </a:extLst>
            </p:cNvPr>
            <p:cNvSpPr txBox="1"/>
            <p:nvPr/>
          </p:nvSpPr>
          <p:spPr>
            <a:xfrm>
              <a:off x="9551553" y="3360874"/>
              <a:ext cx="89592" cy="100229"/>
            </a:xfrm>
            <a:prstGeom prst="rect">
              <a:avLst/>
            </a:prstGeom>
            <a:noFill/>
          </p:spPr>
          <p:txBody>
            <a:bodyPr wrap="square" lIns="0" tIns="0" rIns="0" bIns="0" rtlCol="0">
              <a:spAutoFit/>
            </a:bodyPr>
            <a:lstStyle/>
            <a:p>
              <a:pPr algn="r"/>
              <a:r>
                <a:rPr lang="en-GB" sz="900"/>
                <a:t>8</a:t>
              </a:r>
            </a:p>
          </p:txBody>
        </p:sp>
        <p:sp>
          <p:nvSpPr>
            <p:cNvPr id="1126" name="TextBox 1125">
              <a:extLst>
                <a:ext uri="{FF2B5EF4-FFF2-40B4-BE49-F238E27FC236}">
                  <a16:creationId xmlns:a16="http://schemas.microsoft.com/office/drawing/2014/main" id="{14B5BCF9-76DC-4183-BD77-4B4BED355DE9}"/>
                </a:ext>
              </a:extLst>
            </p:cNvPr>
            <p:cNvSpPr txBox="1"/>
            <p:nvPr/>
          </p:nvSpPr>
          <p:spPr>
            <a:xfrm>
              <a:off x="9551553" y="3517371"/>
              <a:ext cx="89592" cy="100229"/>
            </a:xfrm>
            <a:prstGeom prst="rect">
              <a:avLst/>
            </a:prstGeom>
            <a:noFill/>
          </p:spPr>
          <p:txBody>
            <a:bodyPr wrap="square" lIns="0" tIns="0" rIns="0" bIns="0" rtlCol="0">
              <a:spAutoFit/>
            </a:bodyPr>
            <a:lstStyle/>
            <a:p>
              <a:pPr algn="r"/>
              <a:r>
                <a:rPr lang="en-GB" sz="900"/>
                <a:t>6</a:t>
              </a:r>
            </a:p>
          </p:txBody>
        </p:sp>
        <p:sp>
          <p:nvSpPr>
            <p:cNvPr id="1127" name="TextBox 1126">
              <a:extLst>
                <a:ext uri="{FF2B5EF4-FFF2-40B4-BE49-F238E27FC236}">
                  <a16:creationId xmlns:a16="http://schemas.microsoft.com/office/drawing/2014/main" id="{E79E9B03-1E5D-49A7-B46F-379A0026455C}"/>
                </a:ext>
              </a:extLst>
            </p:cNvPr>
            <p:cNvSpPr txBox="1"/>
            <p:nvPr/>
          </p:nvSpPr>
          <p:spPr>
            <a:xfrm>
              <a:off x="9551553" y="3674845"/>
              <a:ext cx="89592" cy="100229"/>
            </a:xfrm>
            <a:prstGeom prst="rect">
              <a:avLst/>
            </a:prstGeom>
            <a:noFill/>
          </p:spPr>
          <p:txBody>
            <a:bodyPr wrap="square" lIns="0" tIns="0" rIns="0" bIns="0" rtlCol="0">
              <a:spAutoFit/>
            </a:bodyPr>
            <a:lstStyle/>
            <a:p>
              <a:pPr algn="r"/>
              <a:r>
                <a:rPr lang="en-GB" sz="900"/>
                <a:t>4</a:t>
              </a:r>
            </a:p>
          </p:txBody>
        </p:sp>
        <p:sp>
          <p:nvSpPr>
            <p:cNvPr id="1128" name="TextBox 1127">
              <a:extLst>
                <a:ext uri="{FF2B5EF4-FFF2-40B4-BE49-F238E27FC236}">
                  <a16:creationId xmlns:a16="http://schemas.microsoft.com/office/drawing/2014/main" id="{B6FA1A3D-C752-4209-9595-083F9F7DC72A}"/>
                </a:ext>
              </a:extLst>
            </p:cNvPr>
            <p:cNvSpPr txBox="1"/>
            <p:nvPr/>
          </p:nvSpPr>
          <p:spPr>
            <a:xfrm>
              <a:off x="9551553" y="3830260"/>
              <a:ext cx="89592" cy="100229"/>
            </a:xfrm>
            <a:prstGeom prst="rect">
              <a:avLst/>
            </a:prstGeom>
            <a:noFill/>
          </p:spPr>
          <p:txBody>
            <a:bodyPr wrap="square" lIns="0" tIns="0" rIns="0" bIns="0" rtlCol="0">
              <a:spAutoFit/>
            </a:bodyPr>
            <a:lstStyle/>
            <a:p>
              <a:pPr algn="r"/>
              <a:r>
                <a:rPr lang="en-GB" sz="900" dirty="0"/>
                <a:t>2</a:t>
              </a:r>
            </a:p>
          </p:txBody>
        </p:sp>
        <p:sp>
          <p:nvSpPr>
            <p:cNvPr id="1129" name="TextBox 1128">
              <a:extLst>
                <a:ext uri="{FF2B5EF4-FFF2-40B4-BE49-F238E27FC236}">
                  <a16:creationId xmlns:a16="http://schemas.microsoft.com/office/drawing/2014/main" id="{7DCD8E04-EA8F-4781-BCE3-26260126E365}"/>
                </a:ext>
              </a:extLst>
            </p:cNvPr>
            <p:cNvSpPr txBox="1"/>
            <p:nvPr/>
          </p:nvSpPr>
          <p:spPr>
            <a:xfrm>
              <a:off x="9551553" y="3978527"/>
              <a:ext cx="89592" cy="100229"/>
            </a:xfrm>
            <a:prstGeom prst="rect">
              <a:avLst/>
            </a:prstGeom>
            <a:noFill/>
          </p:spPr>
          <p:txBody>
            <a:bodyPr wrap="square" lIns="0" tIns="0" rIns="0" bIns="0" rtlCol="0">
              <a:spAutoFit/>
            </a:bodyPr>
            <a:lstStyle/>
            <a:p>
              <a:pPr algn="r"/>
              <a:r>
                <a:rPr lang="en-GB" sz="900"/>
                <a:t>0</a:t>
              </a:r>
            </a:p>
          </p:txBody>
        </p:sp>
        <p:sp>
          <p:nvSpPr>
            <p:cNvPr id="1130" name="Rectangle 1129">
              <a:extLst>
                <a:ext uri="{FF2B5EF4-FFF2-40B4-BE49-F238E27FC236}">
                  <a16:creationId xmlns:a16="http://schemas.microsoft.com/office/drawing/2014/main" id="{F1F64528-AACF-4496-B495-1CA1015AC6D0}"/>
                </a:ext>
              </a:extLst>
            </p:cNvPr>
            <p:cNvSpPr/>
            <p:nvPr/>
          </p:nvSpPr>
          <p:spPr>
            <a:xfrm>
              <a:off x="9766531" y="3958753"/>
              <a:ext cx="89592" cy="739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Rectangle 1130">
              <a:extLst>
                <a:ext uri="{FF2B5EF4-FFF2-40B4-BE49-F238E27FC236}">
                  <a16:creationId xmlns:a16="http://schemas.microsoft.com/office/drawing/2014/main" id="{EAFAB6A7-C5CE-4E1B-BD5E-74E02002009E}"/>
                </a:ext>
              </a:extLst>
            </p:cNvPr>
            <p:cNvSpPr/>
            <p:nvPr/>
          </p:nvSpPr>
          <p:spPr>
            <a:xfrm>
              <a:off x="9915955" y="3838243"/>
              <a:ext cx="89592" cy="19599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Rectangle 1131">
              <a:extLst>
                <a:ext uri="{FF2B5EF4-FFF2-40B4-BE49-F238E27FC236}">
                  <a16:creationId xmlns:a16="http://schemas.microsoft.com/office/drawing/2014/main" id="{C8E5CEB7-DDAB-42A1-83DE-CCB0F5AAE3AF}"/>
                </a:ext>
              </a:extLst>
            </p:cNvPr>
            <p:cNvSpPr/>
            <p:nvPr/>
          </p:nvSpPr>
          <p:spPr>
            <a:xfrm>
              <a:off x="10070311" y="3951808"/>
              <a:ext cx="89592" cy="8039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Rectangle 1132">
              <a:extLst>
                <a:ext uri="{FF2B5EF4-FFF2-40B4-BE49-F238E27FC236}">
                  <a16:creationId xmlns:a16="http://schemas.microsoft.com/office/drawing/2014/main" id="{AF06DFD9-DAAF-4046-A61E-24664BF4BFC4}"/>
                </a:ext>
              </a:extLst>
            </p:cNvPr>
            <p:cNvSpPr/>
            <p:nvPr/>
          </p:nvSpPr>
          <p:spPr>
            <a:xfrm>
              <a:off x="10218334" y="3967794"/>
              <a:ext cx="89592" cy="652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Rectangle 1133">
              <a:extLst>
                <a:ext uri="{FF2B5EF4-FFF2-40B4-BE49-F238E27FC236}">
                  <a16:creationId xmlns:a16="http://schemas.microsoft.com/office/drawing/2014/main" id="{3DBB7595-F7D0-4728-A2FC-F2E41A70E767}"/>
                </a:ext>
              </a:extLst>
            </p:cNvPr>
            <p:cNvSpPr/>
            <p:nvPr/>
          </p:nvSpPr>
          <p:spPr>
            <a:xfrm>
              <a:off x="10374200" y="3949553"/>
              <a:ext cx="89592" cy="834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Freeform: Shape 1134">
              <a:extLst>
                <a:ext uri="{FF2B5EF4-FFF2-40B4-BE49-F238E27FC236}">
                  <a16:creationId xmlns:a16="http://schemas.microsoft.com/office/drawing/2014/main" id="{AB35B1BB-2A11-42DA-94D2-909D490044D4}"/>
                </a:ext>
              </a:extLst>
            </p:cNvPr>
            <p:cNvSpPr/>
            <p:nvPr/>
          </p:nvSpPr>
          <p:spPr>
            <a:xfrm>
              <a:off x="9810737" y="3395499"/>
              <a:ext cx="148330" cy="36000"/>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TextBox 1138">
              <a:extLst>
                <a:ext uri="{FF2B5EF4-FFF2-40B4-BE49-F238E27FC236}">
                  <a16:creationId xmlns:a16="http://schemas.microsoft.com/office/drawing/2014/main" id="{27A1BF4F-E428-443C-8A17-72E56052FA58}"/>
                </a:ext>
              </a:extLst>
            </p:cNvPr>
            <p:cNvSpPr txBox="1"/>
            <p:nvPr/>
          </p:nvSpPr>
          <p:spPr>
            <a:xfrm>
              <a:off x="9843691" y="3340079"/>
              <a:ext cx="90443" cy="77956"/>
            </a:xfrm>
            <a:prstGeom prst="rect">
              <a:avLst/>
            </a:prstGeom>
            <a:noFill/>
          </p:spPr>
          <p:txBody>
            <a:bodyPr wrap="square" lIns="0" tIns="0" rIns="0" bIns="0" rtlCol="0">
              <a:spAutoFit/>
            </a:bodyPr>
            <a:lstStyle/>
            <a:p>
              <a:pPr algn="ctr"/>
              <a:r>
                <a:rPr lang="en-GB" sz="700" dirty="0"/>
                <a:t>*</a:t>
              </a:r>
            </a:p>
          </p:txBody>
        </p:sp>
        <p:sp>
          <p:nvSpPr>
            <p:cNvPr id="1141" name="TextBox 1140">
              <a:extLst>
                <a:ext uri="{FF2B5EF4-FFF2-40B4-BE49-F238E27FC236}">
                  <a16:creationId xmlns:a16="http://schemas.microsoft.com/office/drawing/2014/main" id="{1E4E08FF-508C-4147-AC7D-C3519C6FBD41}"/>
                </a:ext>
              </a:extLst>
            </p:cNvPr>
            <p:cNvSpPr txBox="1"/>
            <p:nvPr/>
          </p:nvSpPr>
          <p:spPr>
            <a:xfrm rot="16200000">
              <a:off x="9145631" y="3625371"/>
              <a:ext cx="692719" cy="200460"/>
            </a:xfrm>
            <a:prstGeom prst="rect">
              <a:avLst/>
            </a:prstGeom>
            <a:noFill/>
          </p:spPr>
          <p:txBody>
            <a:bodyPr wrap="square" lIns="0" tIns="0" rIns="0" bIns="0" rtlCol="0">
              <a:spAutoFit/>
            </a:bodyPr>
            <a:lstStyle/>
            <a:p>
              <a:pPr algn="ctr"/>
              <a:r>
                <a:rPr lang="en-GB" sz="900" dirty="0"/>
                <a:t>TSLP protein </a:t>
              </a:r>
              <a:br>
                <a:rPr lang="en-GB" sz="900" dirty="0"/>
              </a:br>
              <a:r>
                <a:rPr lang="en-GB" sz="900" dirty="0"/>
                <a:t>fold change</a:t>
              </a:r>
            </a:p>
          </p:txBody>
        </p:sp>
        <p:grpSp>
          <p:nvGrpSpPr>
            <p:cNvPr id="1143" name="Group 1142">
              <a:extLst>
                <a:ext uri="{FF2B5EF4-FFF2-40B4-BE49-F238E27FC236}">
                  <a16:creationId xmlns:a16="http://schemas.microsoft.com/office/drawing/2014/main" id="{E1544B6E-9F76-41E8-80EA-9F06644C29E6}"/>
                </a:ext>
              </a:extLst>
            </p:cNvPr>
            <p:cNvGrpSpPr/>
            <p:nvPr/>
          </p:nvGrpSpPr>
          <p:grpSpPr>
            <a:xfrm>
              <a:off x="9759797" y="3943480"/>
              <a:ext cx="95211" cy="28800"/>
              <a:chOff x="9759797" y="3943480"/>
              <a:chExt cx="95211" cy="28800"/>
            </a:xfrm>
          </p:grpSpPr>
          <p:sp>
            <p:nvSpPr>
              <p:cNvPr id="1202" name="Oval 1201">
                <a:extLst>
                  <a:ext uri="{FF2B5EF4-FFF2-40B4-BE49-F238E27FC236}">
                    <a16:creationId xmlns:a16="http://schemas.microsoft.com/office/drawing/2014/main" id="{56429E31-4DCB-4A57-91B5-1FA0A61B4DC8}"/>
                  </a:ext>
                </a:extLst>
              </p:cNvPr>
              <p:cNvSpPr/>
              <p:nvPr/>
            </p:nvSpPr>
            <p:spPr>
              <a:xfrm>
                <a:off x="9759797"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 1202">
                <a:extLst>
                  <a:ext uri="{FF2B5EF4-FFF2-40B4-BE49-F238E27FC236}">
                    <a16:creationId xmlns:a16="http://schemas.microsoft.com/office/drawing/2014/main" id="{B62EA119-AEBF-444F-8C5F-27C76A4ECA96}"/>
                  </a:ext>
                </a:extLst>
              </p:cNvPr>
              <p:cNvSpPr/>
              <p:nvPr/>
            </p:nvSpPr>
            <p:spPr>
              <a:xfrm>
                <a:off x="9765174"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 1203">
                <a:extLst>
                  <a:ext uri="{FF2B5EF4-FFF2-40B4-BE49-F238E27FC236}">
                    <a16:creationId xmlns:a16="http://schemas.microsoft.com/office/drawing/2014/main" id="{ACFBF514-63C9-46F3-A1FF-20E70790AC76}"/>
                  </a:ext>
                </a:extLst>
              </p:cNvPr>
              <p:cNvSpPr/>
              <p:nvPr/>
            </p:nvSpPr>
            <p:spPr>
              <a:xfrm>
                <a:off x="9774197"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a:extLst>
                  <a:ext uri="{FF2B5EF4-FFF2-40B4-BE49-F238E27FC236}">
                    <a16:creationId xmlns:a16="http://schemas.microsoft.com/office/drawing/2014/main" id="{3E5884C4-5C24-4B04-BB92-D6314818A18F}"/>
                  </a:ext>
                </a:extLst>
              </p:cNvPr>
              <p:cNvSpPr/>
              <p:nvPr/>
            </p:nvSpPr>
            <p:spPr>
              <a:xfrm>
                <a:off x="9779234"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a:extLst>
                  <a:ext uri="{FF2B5EF4-FFF2-40B4-BE49-F238E27FC236}">
                    <a16:creationId xmlns:a16="http://schemas.microsoft.com/office/drawing/2014/main" id="{0404A7E1-8C67-45DD-8919-CC3FA3FA3236}"/>
                  </a:ext>
                </a:extLst>
              </p:cNvPr>
              <p:cNvSpPr/>
              <p:nvPr/>
            </p:nvSpPr>
            <p:spPr>
              <a:xfrm>
                <a:off x="9787770"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a:extLst>
                  <a:ext uri="{FF2B5EF4-FFF2-40B4-BE49-F238E27FC236}">
                    <a16:creationId xmlns:a16="http://schemas.microsoft.com/office/drawing/2014/main" id="{AF8FD170-BD38-4D6E-BF3D-F474EB0DC886}"/>
                  </a:ext>
                </a:extLst>
              </p:cNvPr>
              <p:cNvSpPr/>
              <p:nvPr/>
            </p:nvSpPr>
            <p:spPr>
              <a:xfrm>
                <a:off x="9800817"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a:extLst>
                  <a:ext uri="{FF2B5EF4-FFF2-40B4-BE49-F238E27FC236}">
                    <a16:creationId xmlns:a16="http://schemas.microsoft.com/office/drawing/2014/main" id="{1EDE69AB-9483-4A77-8A1C-456BB2756753}"/>
                  </a:ext>
                </a:extLst>
              </p:cNvPr>
              <p:cNvSpPr/>
              <p:nvPr/>
            </p:nvSpPr>
            <p:spPr>
              <a:xfrm>
                <a:off x="9807858"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a:extLst>
                  <a:ext uri="{FF2B5EF4-FFF2-40B4-BE49-F238E27FC236}">
                    <a16:creationId xmlns:a16="http://schemas.microsoft.com/office/drawing/2014/main" id="{AA8692A3-EECD-4A75-A10A-96551F77F978}"/>
                  </a:ext>
                </a:extLst>
              </p:cNvPr>
              <p:cNvSpPr/>
              <p:nvPr/>
            </p:nvSpPr>
            <p:spPr>
              <a:xfrm>
                <a:off x="9814892"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a:extLst>
                  <a:ext uri="{FF2B5EF4-FFF2-40B4-BE49-F238E27FC236}">
                    <a16:creationId xmlns:a16="http://schemas.microsoft.com/office/drawing/2014/main" id="{EDB1D8AB-B977-432B-9BFC-8DB74BFA6D01}"/>
                  </a:ext>
                </a:extLst>
              </p:cNvPr>
              <p:cNvSpPr/>
              <p:nvPr/>
            </p:nvSpPr>
            <p:spPr>
              <a:xfrm>
                <a:off x="9826208" y="3943480"/>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4" name="Group 1143">
              <a:extLst>
                <a:ext uri="{FF2B5EF4-FFF2-40B4-BE49-F238E27FC236}">
                  <a16:creationId xmlns:a16="http://schemas.microsoft.com/office/drawing/2014/main" id="{1E5163FC-7895-4FA0-84DD-95088674F2E3}"/>
                </a:ext>
              </a:extLst>
            </p:cNvPr>
            <p:cNvGrpSpPr/>
            <p:nvPr/>
          </p:nvGrpSpPr>
          <p:grpSpPr>
            <a:xfrm>
              <a:off x="9913754" y="3457609"/>
              <a:ext cx="97856" cy="514576"/>
              <a:chOff x="9913754" y="3457609"/>
              <a:chExt cx="97856" cy="514576"/>
            </a:xfrm>
          </p:grpSpPr>
          <p:sp>
            <p:nvSpPr>
              <p:cNvPr id="1190" name="Oval 1189">
                <a:extLst>
                  <a:ext uri="{FF2B5EF4-FFF2-40B4-BE49-F238E27FC236}">
                    <a16:creationId xmlns:a16="http://schemas.microsoft.com/office/drawing/2014/main" id="{C5867ADA-AC81-49E5-8B1B-3D13078CBC19}"/>
                  </a:ext>
                </a:extLst>
              </p:cNvPr>
              <p:cNvSpPr/>
              <p:nvPr/>
            </p:nvSpPr>
            <p:spPr>
              <a:xfrm>
                <a:off x="9949473" y="345760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Oval 1190">
                <a:extLst>
                  <a:ext uri="{FF2B5EF4-FFF2-40B4-BE49-F238E27FC236}">
                    <a16:creationId xmlns:a16="http://schemas.microsoft.com/office/drawing/2014/main" id="{AB1E0C5A-285E-487A-AE38-4431FFF9D410}"/>
                  </a:ext>
                </a:extLst>
              </p:cNvPr>
              <p:cNvSpPr/>
              <p:nvPr/>
            </p:nvSpPr>
            <p:spPr>
              <a:xfrm>
                <a:off x="9949473" y="364572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Oval 1191">
                <a:extLst>
                  <a:ext uri="{FF2B5EF4-FFF2-40B4-BE49-F238E27FC236}">
                    <a16:creationId xmlns:a16="http://schemas.microsoft.com/office/drawing/2014/main" id="{69E4CF36-D046-426D-8EEA-A42E90899C8D}"/>
                  </a:ext>
                </a:extLst>
              </p:cNvPr>
              <p:cNvSpPr/>
              <p:nvPr/>
            </p:nvSpPr>
            <p:spPr>
              <a:xfrm>
                <a:off x="9947092" y="371478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Oval 1192">
                <a:extLst>
                  <a:ext uri="{FF2B5EF4-FFF2-40B4-BE49-F238E27FC236}">
                    <a16:creationId xmlns:a16="http://schemas.microsoft.com/office/drawing/2014/main" id="{AD731668-70E3-420B-8351-A6E39D5ABF4C}"/>
                  </a:ext>
                </a:extLst>
              </p:cNvPr>
              <p:cNvSpPr/>
              <p:nvPr/>
            </p:nvSpPr>
            <p:spPr>
              <a:xfrm>
                <a:off x="9949473" y="379098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 1193">
                <a:extLst>
                  <a:ext uri="{FF2B5EF4-FFF2-40B4-BE49-F238E27FC236}">
                    <a16:creationId xmlns:a16="http://schemas.microsoft.com/office/drawing/2014/main" id="{3F02B2F0-B907-44F4-80B6-A13CF6C0BD29}"/>
                  </a:ext>
                </a:extLst>
              </p:cNvPr>
              <p:cNvSpPr/>
              <p:nvPr/>
            </p:nvSpPr>
            <p:spPr>
              <a:xfrm>
                <a:off x="9949473" y="383146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 1194">
                <a:extLst>
                  <a:ext uri="{FF2B5EF4-FFF2-40B4-BE49-F238E27FC236}">
                    <a16:creationId xmlns:a16="http://schemas.microsoft.com/office/drawing/2014/main" id="{37FCB5DA-C075-40B0-8380-0DBE2356EFBC}"/>
                  </a:ext>
                </a:extLst>
              </p:cNvPr>
              <p:cNvSpPr/>
              <p:nvPr/>
            </p:nvSpPr>
            <p:spPr>
              <a:xfrm>
                <a:off x="9913754" y="3890997"/>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 1195">
                <a:extLst>
                  <a:ext uri="{FF2B5EF4-FFF2-40B4-BE49-F238E27FC236}">
                    <a16:creationId xmlns:a16="http://schemas.microsoft.com/office/drawing/2014/main" id="{D48003B1-AC04-4531-9184-BACDDE5DF587}"/>
                  </a:ext>
                </a:extLst>
              </p:cNvPr>
              <p:cNvSpPr/>
              <p:nvPr/>
            </p:nvSpPr>
            <p:spPr>
              <a:xfrm>
                <a:off x="9935185" y="390290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 1196">
                <a:extLst>
                  <a:ext uri="{FF2B5EF4-FFF2-40B4-BE49-F238E27FC236}">
                    <a16:creationId xmlns:a16="http://schemas.microsoft.com/office/drawing/2014/main" id="{9FC7487F-CD96-411E-8DC3-8AEEAE2E0316}"/>
                  </a:ext>
                </a:extLst>
              </p:cNvPr>
              <p:cNvSpPr/>
              <p:nvPr/>
            </p:nvSpPr>
            <p:spPr>
              <a:xfrm>
                <a:off x="9958998" y="3900523"/>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 1197">
                <a:extLst>
                  <a:ext uri="{FF2B5EF4-FFF2-40B4-BE49-F238E27FC236}">
                    <a16:creationId xmlns:a16="http://schemas.microsoft.com/office/drawing/2014/main" id="{6730432C-9E12-41D8-A22D-8EB0FA8D9EC3}"/>
                  </a:ext>
                </a:extLst>
              </p:cNvPr>
              <p:cNvSpPr/>
              <p:nvPr/>
            </p:nvSpPr>
            <p:spPr>
              <a:xfrm>
                <a:off x="9982810" y="391004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 1198">
                <a:extLst>
                  <a:ext uri="{FF2B5EF4-FFF2-40B4-BE49-F238E27FC236}">
                    <a16:creationId xmlns:a16="http://schemas.microsoft.com/office/drawing/2014/main" id="{597B5DBA-60BB-4656-94BC-A32EF617510A}"/>
                  </a:ext>
                </a:extLst>
              </p:cNvPr>
              <p:cNvSpPr/>
              <p:nvPr/>
            </p:nvSpPr>
            <p:spPr>
              <a:xfrm>
                <a:off x="9958998" y="392909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 1199">
                <a:extLst>
                  <a:ext uri="{FF2B5EF4-FFF2-40B4-BE49-F238E27FC236}">
                    <a16:creationId xmlns:a16="http://schemas.microsoft.com/office/drawing/2014/main" id="{69DEADD1-7943-4827-83FB-6210ABF21AB8}"/>
                  </a:ext>
                </a:extLst>
              </p:cNvPr>
              <p:cNvSpPr/>
              <p:nvPr/>
            </p:nvSpPr>
            <p:spPr>
              <a:xfrm>
                <a:off x="9937567" y="394338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1" name="Oval 1200">
                <a:extLst>
                  <a:ext uri="{FF2B5EF4-FFF2-40B4-BE49-F238E27FC236}">
                    <a16:creationId xmlns:a16="http://schemas.microsoft.com/office/drawing/2014/main" id="{4BC21CC7-7596-4EC1-A7C9-227F8850F21C}"/>
                  </a:ext>
                </a:extLst>
              </p:cNvPr>
              <p:cNvSpPr/>
              <p:nvPr/>
            </p:nvSpPr>
            <p:spPr>
              <a:xfrm>
                <a:off x="9913754" y="391481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5" name="Group 1144">
              <a:extLst>
                <a:ext uri="{FF2B5EF4-FFF2-40B4-BE49-F238E27FC236}">
                  <a16:creationId xmlns:a16="http://schemas.microsoft.com/office/drawing/2014/main" id="{6DCEC956-A0FF-48A3-BAF5-872F6D499679}"/>
                </a:ext>
              </a:extLst>
            </p:cNvPr>
            <p:cNvGrpSpPr/>
            <p:nvPr/>
          </p:nvGrpSpPr>
          <p:grpSpPr>
            <a:xfrm>
              <a:off x="10066155" y="3833846"/>
              <a:ext cx="97855" cy="193105"/>
              <a:chOff x="10066155" y="3833846"/>
              <a:chExt cx="97855" cy="193105"/>
            </a:xfrm>
          </p:grpSpPr>
          <p:sp>
            <p:nvSpPr>
              <p:cNvPr id="1180" name="Oval 1179">
                <a:extLst>
                  <a:ext uri="{FF2B5EF4-FFF2-40B4-BE49-F238E27FC236}">
                    <a16:creationId xmlns:a16="http://schemas.microsoft.com/office/drawing/2014/main" id="{2ED392B4-DB49-429A-9A49-3EABCC53385B}"/>
                  </a:ext>
                </a:extLst>
              </p:cNvPr>
              <p:cNvSpPr/>
              <p:nvPr/>
            </p:nvSpPr>
            <p:spPr>
              <a:xfrm>
                <a:off x="10101873" y="383384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a:extLst>
                  <a:ext uri="{FF2B5EF4-FFF2-40B4-BE49-F238E27FC236}">
                    <a16:creationId xmlns:a16="http://schemas.microsoft.com/office/drawing/2014/main" id="{8CB4863A-5BB0-427C-A6B0-050BE1118DB6}"/>
                  </a:ext>
                </a:extLst>
              </p:cNvPr>
              <p:cNvSpPr/>
              <p:nvPr/>
            </p:nvSpPr>
            <p:spPr>
              <a:xfrm>
                <a:off x="10082823" y="388623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a:extLst>
                  <a:ext uri="{FF2B5EF4-FFF2-40B4-BE49-F238E27FC236}">
                    <a16:creationId xmlns:a16="http://schemas.microsoft.com/office/drawing/2014/main" id="{D274BF27-3274-4555-AFC3-7E9EA40A8CBD}"/>
                  </a:ext>
                </a:extLst>
              </p:cNvPr>
              <p:cNvSpPr/>
              <p:nvPr/>
            </p:nvSpPr>
            <p:spPr>
              <a:xfrm>
                <a:off x="10118542" y="386242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Oval 1182">
                <a:extLst>
                  <a:ext uri="{FF2B5EF4-FFF2-40B4-BE49-F238E27FC236}">
                    <a16:creationId xmlns:a16="http://schemas.microsoft.com/office/drawing/2014/main" id="{ACFD45E5-1D28-45F2-B736-C1BF4A4266F6}"/>
                  </a:ext>
                </a:extLst>
              </p:cNvPr>
              <p:cNvSpPr/>
              <p:nvPr/>
            </p:nvSpPr>
            <p:spPr>
              <a:xfrm>
                <a:off x="10066155" y="393147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Oval 1183">
                <a:extLst>
                  <a:ext uri="{FF2B5EF4-FFF2-40B4-BE49-F238E27FC236}">
                    <a16:creationId xmlns:a16="http://schemas.microsoft.com/office/drawing/2014/main" id="{5E8E0AC6-461E-4973-A886-1C814E90A3F7}"/>
                  </a:ext>
                </a:extLst>
              </p:cNvPr>
              <p:cNvSpPr/>
              <p:nvPr/>
            </p:nvSpPr>
            <p:spPr>
              <a:xfrm>
                <a:off x="10066155" y="396243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Oval 1184">
                <a:extLst>
                  <a:ext uri="{FF2B5EF4-FFF2-40B4-BE49-F238E27FC236}">
                    <a16:creationId xmlns:a16="http://schemas.microsoft.com/office/drawing/2014/main" id="{D35BBDB8-10B0-4941-BBB7-0C7E0C68B647}"/>
                  </a:ext>
                </a:extLst>
              </p:cNvPr>
              <p:cNvSpPr/>
              <p:nvPr/>
            </p:nvSpPr>
            <p:spPr>
              <a:xfrm>
                <a:off x="10066155" y="399815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Oval 1185">
                <a:extLst>
                  <a:ext uri="{FF2B5EF4-FFF2-40B4-BE49-F238E27FC236}">
                    <a16:creationId xmlns:a16="http://schemas.microsoft.com/office/drawing/2014/main" id="{B7CA9367-B22E-4C56-992C-864E2016F2BC}"/>
                  </a:ext>
                </a:extLst>
              </p:cNvPr>
              <p:cNvSpPr/>
              <p:nvPr/>
            </p:nvSpPr>
            <p:spPr>
              <a:xfrm>
                <a:off x="10099492" y="398148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Oval 1186">
                <a:extLst>
                  <a:ext uri="{FF2B5EF4-FFF2-40B4-BE49-F238E27FC236}">
                    <a16:creationId xmlns:a16="http://schemas.microsoft.com/office/drawing/2014/main" id="{D48D9C53-A1A8-4688-98C9-89BF7AEF0F9B}"/>
                  </a:ext>
                </a:extLst>
              </p:cNvPr>
              <p:cNvSpPr/>
              <p:nvPr/>
            </p:nvSpPr>
            <p:spPr>
              <a:xfrm>
                <a:off x="10099492" y="394576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Oval 1187">
                <a:extLst>
                  <a:ext uri="{FF2B5EF4-FFF2-40B4-BE49-F238E27FC236}">
                    <a16:creationId xmlns:a16="http://schemas.microsoft.com/office/drawing/2014/main" id="{7C03487C-1B1C-44DA-BDC5-53F1C6E7806E}"/>
                  </a:ext>
                </a:extLst>
              </p:cNvPr>
              <p:cNvSpPr/>
              <p:nvPr/>
            </p:nvSpPr>
            <p:spPr>
              <a:xfrm>
                <a:off x="10135210" y="3948145"/>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Oval 1188">
                <a:extLst>
                  <a:ext uri="{FF2B5EF4-FFF2-40B4-BE49-F238E27FC236}">
                    <a16:creationId xmlns:a16="http://schemas.microsoft.com/office/drawing/2014/main" id="{659A457A-B7D4-48AD-948C-D6C3D14184B3}"/>
                  </a:ext>
                </a:extLst>
              </p:cNvPr>
              <p:cNvSpPr/>
              <p:nvPr/>
            </p:nvSpPr>
            <p:spPr>
              <a:xfrm>
                <a:off x="10132829" y="3981482"/>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6" name="Group 1145">
              <a:extLst>
                <a:ext uri="{FF2B5EF4-FFF2-40B4-BE49-F238E27FC236}">
                  <a16:creationId xmlns:a16="http://schemas.microsoft.com/office/drawing/2014/main" id="{76CF184E-33B7-4729-B5C3-6FF7BF1D8C9E}"/>
                </a:ext>
              </a:extLst>
            </p:cNvPr>
            <p:cNvGrpSpPr/>
            <p:nvPr/>
          </p:nvGrpSpPr>
          <p:grpSpPr>
            <a:xfrm>
              <a:off x="10216173" y="3900522"/>
              <a:ext cx="104999" cy="143100"/>
              <a:chOff x="10216173" y="3900522"/>
              <a:chExt cx="104999" cy="143100"/>
            </a:xfrm>
          </p:grpSpPr>
          <p:sp>
            <p:nvSpPr>
              <p:cNvPr id="1170" name="Oval 1169">
                <a:extLst>
                  <a:ext uri="{FF2B5EF4-FFF2-40B4-BE49-F238E27FC236}">
                    <a16:creationId xmlns:a16="http://schemas.microsoft.com/office/drawing/2014/main" id="{052559E2-6060-42B8-A005-FBCBB72CB9E5}"/>
                  </a:ext>
                </a:extLst>
              </p:cNvPr>
              <p:cNvSpPr/>
              <p:nvPr/>
            </p:nvSpPr>
            <p:spPr>
              <a:xfrm>
                <a:off x="10251892" y="390052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a:extLst>
                  <a:ext uri="{FF2B5EF4-FFF2-40B4-BE49-F238E27FC236}">
                    <a16:creationId xmlns:a16="http://schemas.microsoft.com/office/drawing/2014/main" id="{ED87076B-4D20-459C-A79F-9B477FE9BBE2}"/>
                  </a:ext>
                </a:extLst>
              </p:cNvPr>
              <p:cNvSpPr/>
              <p:nvPr/>
            </p:nvSpPr>
            <p:spPr>
              <a:xfrm>
                <a:off x="10216173" y="394100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a:extLst>
                  <a:ext uri="{FF2B5EF4-FFF2-40B4-BE49-F238E27FC236}">
                    <a16:creationId xmlns:a16="http://schemas.microsoft.com/office/drawing/2014/main" id="{97720A59-0F27-44E0-900C-D73455AF2C5D}"/>
                  </a:ext>
                </a:extLst>
              </p:cNvPr>
              <p:cNvSpPr/>
              <p:nvPr/>
            </p:nvSpPr>
            <p:spPr>
              <a:xfrm>
                <a:off x="10251891" y="401482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a:extLst>
                  <a:ext uri="{FF2B5EF4-FFF2-40B4-BE49-F238E27FC236}">
                    <a16:creationId xmlns:a16="http://schemas.microsoft.com/office/drawing/2014/main" id="{A79111B5-041B-4806-AB13-DC3061EE864E}"/>
                  </a:ext>
                </a:extLst>
              </p:cNvPr>
              <p:cNvSpPr/>
              <p:nvPr/>
            </p:nvSpPr>
            <p:spPr>
              <a:xfrm>
                <a:off x="10263797" y="399100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a:extLst>
                  <a:ext uri="{FF2B5EF4-FFF2-40B4-BE49-F238E27FC236}">
                    <a16:creationId xmlns:a16="http://schemas.microsoft.com/office/drawing/2014/main" id="{DB14AD25-C4EC-4298-8F86-610CFB32132C}"/>
                  </a:ext>
                </a:extLst>
              </p:cNvPr>
              <p:cNvSpPr/>
              <p:nvPr/>
            </p:nvSpPr>
            <p:spPr>
              <a:xfrm>
                <a:off x="10244747" y="393862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a:extLst>
                  <a:ext uri="{FF2B5EF4-FFF2-40B4-BE49-F238E27FC236}">
                    <a16:creationId xmlns:a16="http://schemas.microsoft.com/office/drawing/2014/main" id="{A5EFC9AF-BA4C-43F3-9FA7-8211CC41C52C}"/>
                  </a:ext>
                </a:extLst>
              </p:cNvPr>
              <p:cNvSpPr/>
              <p:nvPr/>
            </p:nvSpPr>
            <p:spPr>
              <a:xfrm>
                <a:off x="10270940" y="392909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Oval 1175">
                <a:extLst>
                  <a:ext uri="{FF2B5EF4-FFF2-40B4-BE49-F238E27FC236}">
                    <a16:creationId xmlns:a16="http://schemas.microsoft.com/office/drawing/2014/main" id="{2F9AD499-3063-41A4-AF82-10823CD7C1C4}"/>
                  </a:ext>
                </a:extLst>
              </p:cNvPr>
              <p:cNvSpPr/>
              <p:nvPr/>
            </p:nvSpPr>
            <p:spPr>
              <a:xfrm>
                <a:off x="10292372" y="394100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Oval 1176">
                <a:extLst>
                  <a:ext uri="{FF2B5EF4-FFF2-40B4-BE49-F238E27FC236}">
                    <a16:creationId xmlns:a16="http://schemas.microsoft.com/office/drawing/2014/main" id="{961A7CA4-2664-49FC-A568-869A8956A0EC}"/>
                  </a:ext>
                </a:extLst>
              </p:cNvPr>
              <p:cNvSpPr/>
              <p:nvPr/>
            </p:nvSpPr>
            <p:spPr>
              <a:xfrm>
                <a:off x="10273322" y="395290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Oval 1177">
                <a:extLst>
                  <a:ext uri="{FF2B5EF4-FFF2-40B4-BE49-F238E27FC236}">
                    <a16:creationId xmlns:a16="http://schemas.microsoft.com/office/drawing/2014/main" id="{75C36CE4-17D2-4E45-89D4-EC7A2B441373}"/>
                  </a:ext>
                </a:extLst>
              </p:cNvPr>
              <p:cNvSpPr/>
              <p:nvPr/>
            </p:nvSpPr>
            <p:spPr>
              <a:xfrm>
                <a:off x="10244747" y="39552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Oval 1178">
                <a:extLst>
                  <a:ext uri="{FF2B5EF4-FFF2-40B4-BE49-F238E27FC236}">
                    <a16:creationId xmlns:a16="http://schemas.microsoft.com/office/drawing/2014/main" id="{BF7482B6-BDA6-485A-A394-B5622FECED38}"/>
                  </a:ext>
                </a:extLst>
              </p:cNvPr>
              <p:cNvSpPr/>
              <p:nvPr/>
            </p:nvSpPr>
            <p:spPr>
              <a:xfrm>
                <a:off x="10249510" y="397672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7" name="Group 1146">
              <a:extLst>
                <a:ext uri="{FF2B5EF4-FFF2-40B4-BE49-F238E27FC236}">
                  <a16:creationId xmlns:a16="http://schemas.microsoft.com/office/drawing/2014/main" id="{D058B522-0728-43AD-A2F6-649CF2B6CD7A}"/>
                </a:ext>
              </a:extLst>
            </p:cNvPr>
            <p:cNvGrpSpPr/>
            <p:nvPr/>
          </p:nvGrpSpPr>
          <p:grpSpPr>
            <a:xfrm>
              <a:off x="10368573" y="3824322"/>
              <a:ext cx="100238" cy="214537"/>
              <a:chOff x="10368573" y="3824322"/>
              <a:chExt cx="100238" cy="214537"/>
            </a:xfrm>
          </p:grpSpPr>
          <p:sp>
            <p:nvSpPr>
              <p:cNvPr id="1160" name="Oval 1159">
                <a:extLst>
                  <a:ext uri="{FF2B5EF4-FFF2-40B4-BE49-F238E27FC236}">
                    <a16:creationId xmlns:a16="http://schemas.microsoft.com/office/drawing/2014/main" id="{547A4931-2C55-41FC-8D19-62970A3491BF}"/>
                  </a:ext>
                </a:extLst>
              </p:cNvPr>
              <p:cNvSpPr/>
              <p:nvPr/>
            </p:nvSpPr>
            <p:spPr>
              <a:xfrm>
                <a:off x="10404292" y="382432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Oval 1160">
                <a:extLst>
                  <a:ext uri="{FF2B5EF4-FFF2-40B4-BE49-F238E27FC236}">
                    <a16:creationId xmlns:a16="http://schemas.microsoft.com/office/drawing/2014/main" id="{BA4FEEEB-EFE6-42DF-8D70-70F2030FE6D8}"/>
                  </a:ext>
                </a:extLst>
              </p:cNvPr>
              <p:cNvSpPr/>
              <p:nvPr/>
            </p:nvSpPr>
            <p:spPr>
              <a:xfrm>
                <a:off x="10368574" y="3900522"/>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Oval 1161">
                <a:extLst>
                  <a:ext uri="{FF2B5EF4-FFF2-40B4-BE49-F238E27FC236}">
                    <a16:creationId xmlns:a16="http://schemas.microsoft.com/office/drawing/2014/main" id="{C0DF0140-F05A-4472-B4D2-0D2A228E11EF}"/>
                  </a:ext>
                </a:extLst>
              </p:cNvPr>
              <p:cNvSpPr/>
              <p:nvPr/>
            </p:nvSpPr>
            <p:spPr>
              <a:xfrm>
                <a:off x="10404292" y="390290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a:extLst>
                  <a:ext uri="{FF2B5EF4-FFF2-40B4-BE49-F238E27FC236}">
                    <a16:creationId xmlns:a16="http://schemas.microsoft.com/office/drawing/2014/main" id="{681303D3-BBF4-40EC-A1DE-35B8CE18B1A6}"/>
                  </a:ext>
                </a:extLst>
              </p:cNvPr>
              <p:cNvSpPr/>
              <p:nvPr/>
            </p:nvSpPr>
            <p:spPr>
              <a:xfrm>
                <a:off x="10440011" y="389814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a:extLst>
                  <a:ext uri="{FF2B5EF4-FFF2-40B4-BE49-F238E27FC236}">
                    <a16:creationId xmlns:a16="http://schemas.microsoft.com/office/drawing/2014/main" id="{51114B5C-372C-4634-B610-F84D63708DA8}"/>
                  </a:ext>
                </a:extLst>
              </p:cNvPr>
              <p:cNvSpPr/>
              <p:nvPr/>
            </p:nvSpPr>
            <p:spPr>
              <a:xfrm>
                <a:off x="10437630" y="393147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5" name="Oval 1164">
                <a:extLst>
                  <a:ext uri="{FF2B5EF4-FFF2-40B4-BE49-F238E27FC236}">
                    <a16:creationId xmlns:a16="http://schemas.microsoft.com/office/drawing/2014/main" id="{551DEC23-892C-426D-9C69-00738BD5D1E4}"/>
                  </a:ext>
                </a:extLst>
              </p:cNvPr>
              <p:cNvSpPr/>
              <p:nvPr/>
            </p:nvSpPr>
            <p:spPr>
              <a:xfrm>
                <a:off x="10440011" y="396005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Oval 1165">
                <a:extLst>
                  <a:ext uri="{FF2B5EF4-FFF2-40B4-BE49-F238E27FC236}">
                    <a16:creationId xmlns:a16="http://schemas.microsoft.com/office/drawing/2014/main" id="{AA8F1F3D-940F-495C-ADA5-A5D7F49FF63B}"/>
                  </a:ext>
                </a:extLst>
              </p:cNvPr>
              <p:cNvSpPr/>
              <p:nvPr/>
            </p:nvSpPr>
            <p:spPr>
              <a:xfrm>
                <a:off x="10418580" y="4005297"/>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a:extLst>
                  <a:ext uri="{FF2B5EF4-FFF2-40B4-BE49-F238E27FC236}">
                    <a16:creationId xmlns:a16="http://schemas.microsoft.com/office/drawing/2014/main" id="{72E82985-6D40-4598-8E44-C2A75C5AF42A}"/>
                  </a:ext>
                </a:extLst>
              </p:cNvPr>
              <p:cNvSpPr/>
              <p:nvPr/>
            </p:nvSpPr>
            <p:spPr>
              <a:xfrm>
                <a:off x="10385242" y="401005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a:extLst>
                  <a:ext uri="{FF2B5EF4-FFF2-40B4-BE49-F238E27FC236}">
                    <a16:creationId xmlns:a16="http://schemas.microsoft.com/office/drawing/2014/main" id="{37FEEE16-B100-464F-946A-1F4FA63398E8}"/>
                  </a:ext>
                </a:extLst>
              </p:cNvPr>
              <p:cNvSpPr/>
              <p:nvPr/>
            </p:nvSpPr>
            <p:spPr>
              <a:xfrm>
                <a:off x="10404292" y="397196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a:extLst>
                  <a:ext uri="{FF2B5EF4-FFF2-40B4-BE49-F238E27FC236}">
                    <a16:creationId xmlns:a16="http://schemas.microsoft.com/office/drawing/2014/main" id="{F225ECC9-68DC-4395-AB65-710E222D8565}"/>
                  </a:ext>
                </a:extLst>
              </p:cNvPr>
              <p:cNvSpPr/>
              <p:nvPr/>
            </p:nvSpPr>
            <p:spPr>
              <a:xfrm>
                <a:off x="10368573" y="3945766"/>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8" name="Group 1147">
              <a:extLst>
                <a:ext uri="{FF2B5EF4-FFF2-40B4-BE49-F238E27FC236}">
                  <a16:creationId xmlns:a16="http://schemas.microsoft.com/office/drawing/2014/main" id="{449667A0-D772-4BB7-BBDD-512DECB7EB1A}"/>
                </a:ext>
              </a:extLst>
            </p:cNvPr>
            <p:cNvGrpSpPr/>
            <p:nvPr/>
          </p:nvGrpSpPr>
          <p:grpSpPr>
            <a:xfrm>
              <a:off x="9927844" y="3791798"/>
              <a:ext cx="64215" cy="79200"/>
              <a:chOff x="5693648" y="4086249"/>
              <a:chExt cx="64215" cy="82581"/>
            </a:xfrm>
          </p:grpSpPr>
          <p:cxnSp>
            <p:nvCxnSpPr>
              <p:cNvPr id="1157" name="Straight Connector 1156">
                <a:extLst>
                  <a:ext uri="{FF2B5EF4-FFF2-40B4-BE49-F238E27FC236}">
                    <a16:creationId xmlns:a16="http://schemas.microsoft.com/office/drawing/2014/main" id="{CE04E442-C1B7-4810-9046-9C804EB87660}"/>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66BD7B87-5526-4FFF-B0C3-6E873A344249}"/>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92141EC7-6E1C-4E37-8831-A81E9C13D66E}"/>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9" name="Group 1148">
              <a:extLst>
                <a:ext uri="{FF2B5EF4-FFF2-40B4-BE49-F238E27FC236}">
                  <a16:creationId xmlns:a16="http://schemas.microsoft.com/office/drawing/2014/main" id="{C3239EFB-E205-4335-9403-75BD0F94EA35}"/>
                </a:ext>
              </a:extLst>
            </p:cNvPr>
            <p:cNvGrpSpPr/>
            <p:nvPr/>
          </p:nvGrpSpPr>
          <p:grpSpPr>
            <a:xfrm>
              <a:off x="10080067" y="3926362"/>
              <a:ext cx="64215" cy="36000"/>
              <a:chOff x="5693648" y="4086249"/>
              <a:chExt cx="64215" cy="82581"/>
            </a:xfrm>
          </p:grpSpPr>
          <p:cxnSp>
            <p:nvCxnSpPr>
              <p:cNvPr id="1154" name="Straight Connector 1153">
                <a:extLst>
                  <a:ext uri="{FF2B5EF4-FFF2-40B4-BE49-F238E27FC236}">
                    <a16:creationId xmlns:a16="http://schemas.microsoft.com/office/drawing/2014/main" id="{B50F6BE4-46FA-4890-BDBC-A02E67CBA970}"/>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07498061-670C-4E16-B101-E921585DCCA2}"/>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BD2737DF-7012-477D-B3A2-0E772E065122}"/>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0" name="Group 1149">
              <a:extLst>
                <a:ext uri="{FF2B5EF4-FFF2-40B4-BE49-F238E27FC236}">
                  <a16:creationId xmlns:a16="http://schemas.microsoft.com/office/drawing/2014/main" id="{4AA757AB-1577-4CD9-8652-0D0FABCFF77D}"/>
                </a:ext>
              </a:extLst>
            </p:cNvPr>
            <p:cNvGrpSpPr/>
            <p:nvPr/>
          </p:nvGrpSpPr>
          <p:grpSpPr>
            <a:xfrm>
              <a:off x="10382774" y="3926362"/>
              <a:ext cx="64215" cy="36000"/>
              <a:chOff x="5693648" y="4086249"/>
              <a:chExt cx="64215" cy="82581"/>
            </a:xfrm>
          </p:grpSpPr>
          <p:cxnSp>
            <p:nvCxnSpPr>
              <p:cNvPr id="1151" name="Straight Connector 1150">
                <a:extLst>
                  <a:ext uri="{FF2B5EF4-FFF2-40B4-BE49-F238E27FC236}">
                    <a16:creationId xmlns:a16="http://schemas.microsoft.com/office/drawing/2014/main" id="{D392E2AB-C47A-4065-A488-D6E86A3A2E7B}"/>
                  </a:ext>
                </a:extLst>
              </p:cNvPr>
              <p:cNvCxnSpPr>
                <a:cxnSpLocks/>
              </p:cNvCxnSpPr>
              <p:nvPr/>
            </p:nvCxnSpPr>
            <p:spPr>
              <a:xfrm>
                <a:off x="5693648" y="4086249"/>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30CB3A36-A92A-49DA-BE05-2A65039B8584}"/>
                  </a:ext>
                </a:extLst>
              </p:cNvPr>
              <p:cNvCxnSpPr>
                <a:cxnSpLocks/>
              </p:cNvCxnSpPr>
              <p:nvPr/>
            </p:nvCxnSpPr>
            <p:spPr>
              <a:xfrm>
                <a:off x="5725755" y="4088726"/>
                <a:ext cx="0" cy="80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6DE56651-76DE-40BE-B890-8E7C838BD84F}"/>
                  </a:ext>
                </a:extLst>
              </p:cNvPr>
              <p:cNvCxnSpPr>
                <a:cxnSpLocks/>
              </p:cNvCxnSpPr>
              <p:nvPr/>
            </p:nvCxnSpPr>
            <p:spPr>
              <a:xfrm>
                <a:off x="5693648" y="4168830"/>
                <a:ext cx="64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1" name="Group 1210">
            <a:extLst>
              <a:ext uri="{FF2B5EF4-FFF2-40B4-BE49-F238E27FC236}">
                <a16:creationId xmlns:a16="http://schemas.microsoft.com/office/drawing/2014/main" id="{825461A9-EB03-405B-846E-E6B068D6DBE0}"/>
              </a:ext>
            </a:extLst>
          </p:cNvPr>
          <p:cNvGrpSpPr/>
          <p:nvPr/>
        </p:nvGrpSpPr>
        <p:grpSpPr>
          <a:xfrm>
            <a:off x="9135718" y="4329643"/>
            <a:ext cx="1609073" cy="991983"/>
            <a:chOff x="9373150" y="4538026"/>
            <a:chExt cx="1164460" cy="717882"/>
          </a:xfrm>
        </p:grpSpPr>
        <p:sp>
          <p:nvSpPr>
            <p:cNvPr id="1212" name="Freeform: Shape 1211">
              <a:extLst>
                <a:ext uri="{FF2B5EF4-FFF2-40B4-BE49-F238E27FC236}">
                  <a16:creationId xmlns:a16="http://schemas.microsoft.com/office/drawing/2014/main" id="{3BD6CE22-1E76-4C92-9939-577DD9A382BA}"/>
                </a:ext>
              </a:extLst>
            </p:cNvPr>
            <p:cNvSpPr/>
            <p:nvPr/>
          </p:nvSpPr>
          <p:spPr>
            <a:xfrm>
              <a:off x="9727985" y="4584721"/>
              <a:ext cx="809625" cy="626269"/>
            </a:xfrm>
            <a:custGeom>
              <a:avLst/>
              <a:gdLst>
                <a:gd name="connsiteX0" fmla="*/ 0 w 809625"/>
                <a:gd name="connsiteY0" fmla="*/ 0 h 626269"/>
                <a:gd name="connsiteX1" fmla="*/ 0 w 809625"/>
                <a:gd name="connsiteY1" fmla="*/ 626269 h 626269"/>
                <a:gd name="connsiteX2" fmla="*/ 809625 w 809625"/>
                <a:gd name="connsiteY2" fmla="*/ 626269 h 626269"/>
              </a:gdLst>
              <a:ahLst/>
              <a:cxnLst>
                <a:cxn ang="0">
                  <a:pos x="connsiteX0" y="connsiteY0"/>
                </a:cxn>
                <a:cxn ang="0">
                  <a:pos x="connsiteX1" y="connsiteY1"/>
                </a:cxn>
                <a:cxn ang="0">
                  <a:pos x="connsiteX2" y="connsiteY2"/>
                </a:cxn>
              </a:cxnLst>
              <a:rect l="l" t="t" r="r" b="b"/>
              <a:pathLst>
                <a:path w="809625" h="626269">
                  <a:moveTo>
                    <a:pt x="0" y="0"/>
                  </a:moveTo>
                  <a:lnTo>
                    <a:pt x="0" y="626269"/>
                  </a:lnTo>
                  <a:lnTo>
                    <a:pt x="809625" y="626269"/>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3" name="Group 1212">
              <a:extLst>
                <a:ext uri="{FF2B5EF4-FFF2-40B4-BE49-F238E27FC236}">
                  <a16:creationId xmlns:a16="http://schemas.microsoft.com/office/drawing/2014/main" id="{B6D0108B-F1D8-4062-BE18-ED607B2F84BB}"/>
                </a:ext>
              </a:extLst>
            </p:cNvPr>
            <p:cNvGrpSpPr/>
            <p:nvPr/>
          </p:nvGrpSpPr>
          <p:grpSpPr>
            <a:xfrm>
              <a:off x="9687824" y="4590164"/>
              <a:ext cx="43200" cy="620034"/>
              <a:chOff x="7991393" y="4590164"/>
              <a:chExt cx="43200" cy="620034"/>
            </a:xfrm>
          </p:grpSpPr>
          <p:cxnSp>
            <p:nvCxnSpPr>
              <p:cNvPr id="1321" name="Straight Connector 1320">
                <a:extLst>
                  <a:ext uri="{FF2B5EF4-FFF2-40B4-BE49-F238E27FC236}">
                    <a16:creationId xmlns:a16="http://schemas.microsoft.com/office/drawing/2014/main" id="{B06AF961-67DE-4F1D-8F84-81F422651E92}"/>
                  </a:ext>
                </a:extLst>
              </p:cNvPr>
              <p:cNvCxnSpPr/>
              <p:nvPr/>
            </p:nvCxnSpPr>
            <p:spPr>
              <a:xfrm>
                <a:off x="7991393" y="459016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2" name="Straight Connector 1321">
                <a:extLst>
                  <a:ext uri="{FF2B5EF4-FFF2-40B4-BE49-F238E27FC236}">
                    <a16:creationId xmlns:a16="http://schemas.microsoft.com/office/drawing/2014/main" id="{D5221E21-DB5A-45D1-B125-148C9F3798E5}"/>
                  </a:ext>
                </a:extLst>
              </p:cNvPr>
              <p:cNvCxnSpPr/>
              <p:nvPr/>
            </p:nvCxnSpPr>
            <p:spPr>
              <a:xfrm>
                <a:off x="7991393" y="479882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3" name="Straight Connector 1322">
                <a:extLst>
                  <a:ext uri="{FF2B5EF4-FFF2-40B4-BE49-F238E27FC236}">
                    <a16:creationId xmlns:a16="http://schemas.microsoft.com/office/drawing/2014/main" id="{39DA0901-870E-49F7-8CB3-CBEE8DCC0E94}"/>
                  </a:ext>
                </a:extLst>
              </p:cNvPr>
              <p:cNvCxnSpPr>
                <a:cxnSpLocks/>
              </p:cNvCxnSpPr>
              <p:nvPr/>
            </p:nvCxnSpPr>
            <p:spPr>
              <a:xfrm>
                <a:off x="7991393" y="500452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a:extLst>
                  <a:ext uri="{FF2B5EF4-FFF2-40B4-BE49-F238E27FC236}">
                    <a16:creationId xmlns:a16="http://schemas.microsoft.com/office/drawing/2014/main" id="{239C5560-4121-4364-A976-B7DD10CA272B}"/>
                  </a:ext>
                </a:extLst>
              </p:cNvPr>
              <p:cNvCxnSpPr/>
              <p:nvPr/>
            </p:nvCxnSpPr>
            <p:spPr>
              <a:xfrm>
                <a:off x="7991393" y="521019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4" name="Group 1213">
              <a:extLst>
                <a:ext uri="{FF2B5EF4-FFF2-40B4-BE49-F238E27FC236}">
                  <a16:creationId xmlns:a16="http://schemas.microsoft.com/office/drawing/2014/main" id="{D77C52FE-D634-49D5-A624-A534E38B833C}"/>
                </a:ext>
              </a:extLst>
            </p:cNvPr>
            <p:cNvGrpSpPr/>
            <p:nvPr/>
          </p:nvGrpSpPr>
          <p:grpSpPr>
            <a:xfrm>
              <a:off x="9571212" y="4538026"/>
              <a:ext cx="89592" cy="717882"/>
              <a:chOff x="7874781" y="4538026"/>
              <a:chExt cx="89592" cy="717882"/>
            </a:xfrm>
          </p:grpSpPr>
          <p:sp>
            <p:nvSpPr>
              <p:cNvPr id="1317" name="TextBox 1316">
                <a:extLst>
                  <a:ext uri="{FF2B5EF4-FFF2-40B4-BE49-F238E27FC236}">
                    <a16:creationId xmlns:a16="http://schemas.microsoft.com/office/drawing/2014/main" id="{56943F5B-DABF-477E-AFAF-A5BE97D43742}"/>
                  </a:ext>
                </a:extLst>
              </p:cNvPr>
              <p:cNvSpPr txBox="1"/>
              <p:nvPr/>
            </p:nvSpPr>
            <p:spPr>
              <a:xfrm>
                <a:off x="7874781" y="4538026"/>
                <a:ext cx="89592" cy="100229"/>
              </a:xfrm>
              <a:prstGeom prst="rect">
                <a:avLst/>
              </a:prstGeom>
              <a:noFill/>
            </p:spPr>
            <p:txBody>
              <a:bodyPr wrap="square" lIns="0" tIns="0" rIns="0" bIns="0" rtlCol="0">
                <a:spAutoFit/>
              </a:bodyPr>
              <a:lstStyle/>
              <a:p>
                <a:pPr algn="r"/>
                <a:r>
                  <a:rPr lang="en-GB" sz="900" dirty="0"/>
                  <a:t>15</a:t>
                </a:r>
              </a:p>
            </p:txBody>
          </p:sp>
          <p:sp>
            <p:nvSpPr>
              <p:cNvPr id="1318" name="TextBox 1317">
                <a:extLst>
                  <a:ext uri="{FF2B5EF4-FFF2-40B4-BE49-F238E27FC236}">
                    <a16:creationId xmlns:a16="http://schemas.microsoft.com/office/drawing/2014/main" id="{0E8DDF5E-FFF9-4AC9-A2C0-D4E20AE2E6FE}"/>
                  </a:ext>
                </a:extLst>
              </p:cNvPr>
              <p:cNvSpPr txBox="1"/>
              <p:nvPr/>
            </p:nvSpPr>
            <p:spPr>
              <a:xfrm>
                <a:off x="7874781" y="4746682"/>
                <a:ext cx="89592" cy="100229"/>
              </a:xfrm>
              <a:prstGeom prst="rect">
                <a:avLst/>
              </a:prstGeom>
              <a:noFill/>
            </p:spPr>
            <p:txBody>
              <a:bodyPr wrap="square" lIns="0" tIns="0" rIns="0" bIns="0" rtlCol="0">
                <a:spAutoFit/>
              </a:bodyPr>
              <a:lstStyle/>
              <a:p>
                <a:pPr algn="r"/>
                <a:r>
                  <a:rPr lang="en-GB" sz="900" dirty="0"/>
                  <a:t>10</a:t>
                </a:r>
              </a:p>
            </p:txBody>
          </p:sp>
          <p:sp>
            <p:nvSpPr>
              <p:cNvPr id="1319" name="TextBox 1318">
                <a:extLst>
                  <a:ext uri="{FF2B5EF4-FFF2-40B4-BE49-F238E27FC236}">
                    <a16:creationId xmlns:a16="http://schemas.microsoft.com/office/drawing/2014/main" id="{A5B4EFD8-9DE3-4278-B92C-48DFC1E6C7B0}"/>
                  </a:ext>
                </a:extLst>
              </p:cNvPr>
              <p:cNvSpPr txBox="1"/>
              <p:nvPr/>
            </p:nvSpPr>
            <p:spPr>
              <a:xfrm>
                <a:off x="7874781" y="4952384"/>
                <a:ext cx="89592" cy="100229"/>
              </a:xfrm>
              <a:prstGeom prst="rect">
                <a:avLst/>
              </a:prstGeom>
              <a:noFill/>
            </p:spPr>
            <p:txBody>
              <a:bodyPr wrap="square" lIns="0" tIns="0" rIns="0" bIns="0" rtlCol="0">
                <a:spAutoFit/>
              </a:bodyPr>
              <a:lstStyle/>
              <a:p>
                <a:pPr algn="r"/>
                <a:r>
                  <a:rPr lang="en-GB" sz="900" dirty="0"/>
                  <a:t>5</a:t>
                </a:r>
              </a:p>
            </p:txBody>
          </p:sp>
          <p:sp>
            <p:nvSpPr>
              <p:cNvPr id="1320" name="TextBox 1319">
                <a:extLst>
                  <a:ext uri="{FF2B5EF4-FFF2-40B4-BE49-F238E27FC236}">
                    <a16:creationId xmlns:a16="http://schemas.microsoft.com/office/drawing/2014/main" id="{6EDCDDD4-1081-455D-BBE0-8DB9C06BDA85}"/>
                  </a:ext>
                </a:extLst>
              </p:cNvPr>
              <p:cNvSpPr txBox="1"/>
              <p:nvPr/>
            </p:nvSpPr>
            <p:spPr>
              <a:xfrm>
                <a:off x="7874781" y="5155679"/>
                <a:ext cx="89592" cy="100229"/>
              </a:xfrm>
              <a:prstGeom prst="rect">
                <a:avLst/>
              </a:prstGeom>
              <a:noFill/>
            </p:spPr>
            <p:txBody>
              <a:bodyPr wrap="square" lIns="0" tIns="0" rIns="0" bIns="0" rtlCol="0">
                <a:spAutoFit/>
              </a:bodyPr>
              <a:lstStyle/>
              <a:p>
                <a:pPr algn="r"/>
                <a:r>
                  <a:rPr lang="en-GB" sz="900" dirty="0"/>
                  <a:t>0</a:t>
                </a:r>
              </a:p>
            </p:txBody>
          </p:sp>
        </p:grpSp>
        <p:sp>
          <p:nvSpPr>
            <p:cNvPr id="1215" name="Rectangle 1214">
              <a:extLst>
                <a:ext uri="{FF2B5EF4-FFF2-40B4-BE49-F238E27FC236}">
                  <a16:creationId xmlns:a16="http://schemas.microsoft.com/office/drawing/2014/main" id="{1F9973D6-33D9-4EB4-A41C-844A36A2A2BC}"/>
                </a:ext>
              </a:extLst>
            </p:cNvPr>
            <p:cNvSpPr/>
            <p:nvPr/>
          </p:nvSpPr>
          <p:spPr>
            <a:xfrm>
              <a:off x="9786190" y="5165219"/>
              <a:ext cx="89592" cy="457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Rectangle 1215">
              <a:extLst>
                <a:ext uri="{FF2B5EF4-FFF2-40B4-BE49-F238E27FC236}">
                  <a16:creationId xmlns:a16="http://schemas.microsoft.com/office/drawing/2014/main" id="{425B680C-C756-4286-8569-F1B3A1907484}"/>
                </a:ext>
              </a:extLst>
            </p:cNvPr>
            <p:cNvSpPr/>
            <p:nvPr/>
          </p:nvSpPr>
          <p:spPr>
            <a:xfrm>
              <a:off x="9935614" y="5120007"/>
              <a:ext cx="89592" cy="866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Rectangle 1216">
              <a:extLst>
                <a:ext uri="{FF2B5EF4-FFF2-40B4-BE49-F238E27FC236}">
                  <a16:creationId xmlns:a16="http://schemas.microsoft.com/office/drawing/2014/main" id="{6F0FDA3C-9A6B-4B53-A824-0F99C38136DC}"/>
                </a:ext>
              </a:extLst>
            </p:cNvPr>
            <p:cNvSpPr/>
            <p:nvPr/>
          </p:nvSpPr>
          <p:spPr>
            <a:xfrm>
              <a:off x="10089970" y="5153104"/>
              <a:ext cx="89592" cy="5775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Rectangle 1217">
              <a:extLst>
                <a:ext uri="{FF2B5EF4-FFF2-40B4-BE49-F238E27FC236}">
                  <a16:creationId xmlns:a16="http://schemas.microsoft.com/office/drawing/2014/main" id="{AFD943D1-C6D0-43FF-BDEC-33D4C4C3BDAB}"/>
                </a:ext>
              </a:extLst>
            </p:cNvPr>
            <p:cNvSpPr/>
            <p:nvPr/>
          </p:nvSpPr>
          <p:spPr>
            <a:xfrm>
              <a:off x="10237993" y="5116491"/>
              <a:ext cx="89592" cy="93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9" name="Rectangle 1218">
              <a:extLst>
                <a:ext uri="{FF2B5EF4-FFF2-40B4-BE49-F238E27FC236}">
                  <a16:creationId xmlns:a16="http://schemas.microsoft.com/office/drawing/2014/main" id="{57633E96-101B-4767-B76D-F8360AF4CDA0}"/>
                </a:ext>
              </a:extLst>
            </p:cNvPr>
            <p:cNvSpPr/>
            <p:nvPr/>
          </p:nvSpPr>
          <p:spPr>
            <a:xfrm>
              <a:off x="10393859" y="5136821"/>
              <a:ext cx="89592" cy="7158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0" name="TextBox 1219">
              <a:extLst>
                <a:ext uri="{FF2B5EF4-FFF2-40B4-BE49-F238E27FC236}">
                  <a16:creationId xmlns:a16="http://schemas.microsoft.com/office/drawing/2014/main" id="{F76724BE-B1A6-4BC4-A080-A00008B25048}"/>
                </a:ext>
              </a:extLst>
            </p:cNvPr>
            <p:cNvSpPr txBox="1"/>
            <p:nvPr/>
          </p:nvSpPr>
          <p:spPr>
            <a:xfrm rot="16200000">
              <a:off x="9127020" y="4795581"/>
              <a:ext cx="692719" cy="200460"/>
            </a:xfrm>
            <a:prstGeom prst="rect">
              <a:avLst/>
            </a:prstGeom>
            <a:noFill/>
          </p:spPr>
          <p:txBody>
            <a:bodyPr wrap="square" lIns="0" tIns="0" rIns="0" bIns="0" rtlCol="0">
              <a:spAutoFit/>
            </a:bodyPr>
            <a:lstStyle/>
            <a:p>
              <a:pPr algn="ctr"/>
              <a:r>
                <a:rPr lang="en-GB" sz="900" dirty="0"/>
                <a:t>IL-33 protein </a:t>
              </a:r>
              <a:br>
                <a:rPr lang="en-GB" sz="900" dirty="0"/>
              </a:br>
              <a:r>
                <a:rPr lang="en-GB" sz="900" dirty="0"/>
                <a:t>fold change</a:t>
              </a:r>
            </a:p>
          </p:txBody>
        </p:sp>
        <p:grpSp>
          <p:nvGrpSpPr>
            <p:cNvPr id="1229" name="Group 1228">
              <a:extLst>
                <a:ext uri="{FF2B5EF4-FFF2-40B4-BE49-F238E27FC236}">
                  <a16:creationId xmlns:a16="http://schemas.microsoft.com/office/drawing/2014/main" id="{86A1F076-A1B4-431C-A4F8-B3755CFE0D57}"/>
                </a:ext>
              </a:extLst>
            </p:cNvPr>
            <p:cNvGrpSpPr/>
            <p:nvPr/>
          </p:nvGrpSpPr>
          <p:grpSpPr>
            <a:xfrm>
              <a:off x="9782774" y="5154137"/>
              <a:ext cx="95475" cy="28800"/>
              <a:chOff x="9782774" y="5154137"/>
              <a:chExt cx="95475" cy="28800"/>
            </a:xfrm>
          </p:grpSpPr>
          <p:sp>
            <p:nvSpPr>
              <p:cNvPr id="1310" name="Oval 1309">
                <a:extLst>
                  <a:ext uri="{FF2B5EF4-FFF2-40B4-BE49-F238E27FC236}">
                    <a16:creationId xmlns:a16="http://schemas.microsoft.com/office/drawing/2014/main" id="{C24892E0-A35B-420B-8D7C-45FA620B0505}"/>
                  </a:ext>
                </a:extLst>
              </p:cNvPr>
              <p:cNvSpPr/>
              <p:nvPr/>
            </p:nvSpPr>
            <p:spPr>
              <a:xfrm>
                <a:off x="9782774"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1" name="Oval 1310">
                <a:extLst>
                  <a:ext uri="{FF2B5EF4-FFF2-40B4-BE49-F238E27FC236}">
                    <a16:creationId xmlns:a16="http://schemas.microsoft.com/office/drawing/2014/main" id="{BC1BC925-892B-4184-9F45-7EE546415F5E}"/>
                  </a:ext>
                </a:extLst>
              </p:cNvPr>
              <p:cNvSpPr/>
              <p:nvPr/>
            </p:nvSpPr>
            <p:spPr>
              <a:xfrm>
                <a:off x="9797061"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2" name="Oval 1311">
                <a:extLst>
                  <a:ext uri="{FF2B5EF4-FFF2-40B4-BE49-F238E27FC236}">
                    <a16:creationId xmlns:a16="http://schemas.microsoft.com/office/drawing/2014/main" id="{94269DF8-0367-48A5-BF4E-8869257872A0}"/>
                  </a:ext>
                </a:extLst>
              </p:cNvPr>
              <p:cNvSpPr/>
              <p:nvPr/>
            </p:nvSpPr>
            <p:spPr>
              <a:xfrm>
                <a:off x="9808968"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3" name="Oval 1312">
                <a:extLst>
                  <a:ext uri="{FF2B5EF4-FFF2-40B4-BE49-F238E27FC236}">
                    <a16:creationId xmlns:a16="http://schemas.microsoft.com/office/drawing/2014/main" id="{AEB0E2DF-0C4F-47DB-91AF-13F1FD164166}"/>
                  </a:ext>
                </a:extLst>
              </p:cNvPr>
              <p:cNvSpPr/>
              <p:nvPr/>
            </p:nvSpPr>
            <p:spPr>
              <a:xfrm>
                <a:off x="9820874"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4" name="Oval 1313">
                <a:extLst>
                  <a:ext uri="{FF2B5EF4-FFF2-40B4-BE49-F238E27FC236}">
                    <a16:creationId xmlns:a16="http://schemas.microsoft.com/office/drawing/2014/main" id="{38480930-A4D1-409B-A932-DE3496C46AB0}"/>
                  </a:ext>
                </a:extLst>
              </p:cNvPr>
              <p:cNvSpPr/>
              <p:nvPr/>
            </p:nvSpPr>
            <p:spPr>
              <a:xfrm>
                <a:off x="9832780"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5" name="Oval 1314">
                <a:extLst>
                  <a:ext uri="{FF2B5EF4-FFF2-40B4-BE49-F238E27FC236}">
                    <a16:creationId xmlns:a16="http://schemas.microsoft.com/office/drawing/2014/main" id="{62E68689-A0D6-4476-9EC6-02F96F4E925B}"/>
                  </a:ext>
                </a:extLst>
              </p:cNvPr>
              <p:cNvSpPr/>
              <p:nvPr/>
            </p:nvSpPr>
            <p:spPr>
              <a:xfrm>
                <a:off x="9839924"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6" name="Oval 1315">
                <a:extLst>
                  <a:ext uri="{FF2B5EF4-FFF2-40B4-BE49-F238E27FC236}">
                    <a16:creationId xmlns:a16="http://schemas.microsoft.com/office/drawing/2014/main" id="{0CB74270-154F-47D7-BAE7-C87BEDD0C4FB}"/>
                  </a:ext>
                </a:extLst>
              </p:cNvPr>
              <p:cNvSpPr/>
              <p:nvPr/>
            </p:nvSpPr>
            <p:spPr>
              <a:xfrm>
                <a:off x="9849449" y="5154137"/>
                <a:ext cx="28800" cy="28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0" name="Group 1229">
              <a:extLst>
                <a:ext uri="{FF2B5EF4-FFF2-40B4-BE49-F238E27FC236}">
                  <a16:creationId xmlns:a16="http://schemas.microsoft.com/office/drawing/2014/main" id="{F8A3586E-451C-4879-A6A5-41BF5A65A5AA}"/>
                </a:ext>
              </a:extLst>
            </p:cNvPr>
            <p:cNvGrpSpPr/>
            <p:nvPr/>
          </p:nvGrpSpPr>
          <p:grpSpPr>
            <a:xfrm>
              <a:off x="9937557" y="4885056"/>
              <a:ext cx="88331" cy="324074"/>
              <a:chOff x="9937557" y="4885056"/>
              <a:chExt cx="88331" cy="324074"/>
            </a:xfrm>
          </p:grpSpPr>
          <p:sp>
            <p:nvSpPr>
              <p:cNvPr id="1296" name="Oval 1295">
                <a:extLst>
                  <a:ext uri="{FF2B5EF4-FFF2-40B4-BE49-F238E27FC236}">
                    <a16:creationId xmlns:a16="http://schemas.microsoft.com/office/drawing/2014/main" id="{C6C5B313-27DF-4A27-9ADC-31523907884B}"/>
                  </a:ext>
                </a:extLst>
              </p:cNvPr>
              <p:cNvSpPr/>
              <p:nvPr/>
            </p:nvSpPr>
            <p:spPr>
              <a:xfrm>
                <a:off x="9968512" y="4885056"/>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a:extLst>
                  <a:ext uri="{FF2B5EF4-FFF2-40B4-BE49-F238E27FC236}">
                    <a16:creationId xmlns:a16="http://schemas.microsoft.com/office/drawing/2014/main" id="{234A7FC5-CD77-4A2D-955B-1DCAF068A447}"/>
                  </a:ext>
                </a:extLst>
              </p:cNvPr>
              <p:cNvSpPr/>
              <p:nvPr/>
            </p:nvSpPr>
            <p:spPr>
              <a:xfrm>
                <a:off x="9966131" y="494696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a:extLst>
                  <a:ext uri="{FF2B5EF4-FFF2-40B4-BE49-F238E27FC236}">
                    <a16:creationId xmlns:a16="http://schemas.microsoft.com/office/drawing/2014/main" id="{8070BAF1-05E9-4B8F-AD7A-A292FBCAF056}"/>
                  </a:ext>
                </a:extLst>
              </p:cNvPr>
              <p:cNvSpPr/>
              <p:nvPr/>
            </p:nvSpPr>
            <p:spPr>
              <a:xfrm>
                <a:off x="9968513" y="509222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a:extLst>
                  <a:ext uri="{FF2B5EF4-FFF2-40B4-BE49-F238E27FC236}">
                    <a16:creationId xmlns:a16="http://schemas.microsoft.com/office/drawing/2014/main" id="{A39BC279-7F89-4041-9F1D-779B30CC2E14}"/>
                  </a:ext>
                </a:extLst>
              </p:cNvPr>
              <p:cNvSpPr/>
              <p:nvPr/>
            </p:nvSpPr>
            <p:spPr>
              <a:xfrm>
                <a:off x="9937557" y="515175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a:extLst>
                  <a:ext uri="{FF2B5EF4-FFF2-40B4-BE49-F238E27FC236}">
                    <a16:creationId xmlns:a16="http://schemas.microsoft.com/office/drawing/2014/main" id="{899FA699-D7B6-4A81-8F1D-BF8C3A9F8DC6}"/>
                  </a:ext>
                </a:extLst>
              </p:cNvPr>
              <p:cNvSpPr/>
              <p:nvPr/>
            </p:nvSpPr>
            <p:spPr>
              <a:xfrm>
                <a:off x="9937557" y="515889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a:extLst>
                  <a:ext uri="{FF2B5EF4-FFF2-40B4-BE49-F238E27FC236}">
                    <a16:creationId xmlns:a16="http://schemas.microsoft.com/office/drawing/2014/main" id="{C81C2C60-BFB9-4F5A-9DA8-A652A6A5A18E}"/>
                  </a:ext>
                </a:extLst>
              </p:cNvPr>
              <p:cNvSpPr/>
              <p:nvPr/>
            </p:nvSpPr>
            <p:spPr>
              <a:xfrm>
                <a:off x="9954226" y="5146993"/>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a:extLst>
                  <a:ext uri="{FF2B5EF4-FFF2-40B4-BE49-F238E27FC236}">
                    <a16:creationId xmlns:a16="http://schemas.microsoft.com/office/drawing/2014/main" id="{7234E151-69C0-4A6E-AC0C-DAA7E31A3DD2}"/>
                  </a:ext>
                </a:extLst>
              </p:cNvPr>
              <p:cNvSpPr/>
              <p:nvPr/>
            </p:nvSpPr>
            <p:spPr>
              <a:xfrm>
                <a:off x="9966132" y="5137468"/>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a:extLst>
                  <a:ext uri="{FF2B5EF4-FFF2-40B4-BE49-F238E27FC236}">
                    <a16:creationId xmlns:a16="http://schemas.microsoft.com/office/drawing/2014/main" id="{B3C38D86-55F7-4D42-8CA0-208771537509}"/>
                  </a:ext>
                </a:extLst>
              </p:cNvPr>
              <p:cNvSpPr/>
              <p:nvPr/>
            </p:nvSpPr>
            <p:spPr>
              <a:xfrm>
                <a:off x="9975657" y="5144612"/>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a:extLst>
                  <a:ext uri="{FF2B5EF4-FFF2-40B4-BE49-F238E27FC236}">
                    <a16:creationId xmlns:a16="http://schemas.microsoft.com/office/drawing/2014/main" id="{A7A1B4A5-F08E-4016-B1C2-0DA6EFD228C2}"/>
                  </a:ext>
                </a:extLst>
              </p:cNvPr>
              <p:cNvSpPr/>
              <p:nvPr/>
            </p:nvSpPr>
            <p:spPr>
              <a:xfrm>
                <a:off x="9987563" y="514937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Oval 1304">
                <a:extLst>
                  <a:ext uri="{FF2B5EF4-FFF2-40B4-BE49-F238E27FC236}">
                    <a16:creationId xmlns:a16="http://schemas.microsoft.com/office/drawing/2014/main" id="{D1C2A476-5EDC-4882-BDE2-3DC8FAA61650}"/>
                  </a:ext>
                </a:extLst>
              </p:cNvPr>
              <p:cNvSpPr/>
              <p:nvPr/>
            </p:nvSpPr>
            <p:spPr>
              <a:xfrm>
                <a:off x="9994707" y="5158899"/>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Oval 1305">
                <a:extLst>
                  <a:ext uri="{FF2B5EF4-FFF2-40B4-BE49-F238E27FC236}">
                    <a16:creationId xmlns:a16="http://schemas.microsoft.com/office/drawing/2014/main" id="{55621839-85A1-4ED6-A089-EBBEBE3772C8}"/>
                  </a:ext>
                </a:extLst>
              </p:cNvPr>
              <p:cNvSpPr/>
              <p:nvPr/>
            </p:nvSpPr>
            <p:spPr>
              <a:xfrm>
                <a:off x="9997088" y="5170805"/>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Oval 1306">
                <a:extLst>
                  <a:ext uri="{FF2B5EF4-FFF2-40B4-BE49-F238E27FC236}">
                    <a16:creationId xmlns:a16="http://schemas.microsoft.com/office/drawing/2014/main" id="{4CF80080-9770-4664-90F7-B6CF5BC6CB83}"/>
                  </a:ext>
                </a:extLst>
              </p:cNvPr>
              <p:cNvSpPr/>
              <p:nvPr/>
            </p:nvSpPr>
            <p:spPr>
              <a:xfrm>
                <a:off x="9975657" y="518033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Oval 1307">
                <a:extLst>
                  <a:ext uri="{FF2B5EF4-FFF2-40B4-BE49-F238E27FC236}">
                    <a16:creationId xmlns:a16="http://schemas.microsoft.com/office/drawing/2014/main" id="{7171FA22-F545-4642-988F-5B2C40035028}"/>
                  </a:ext>
                </a:extLst>
              </p:cNvPr>
              <p:cNvSpPr/>
              <p:nvPr/>
            </p:nvSpPr>
            <p:spPr>
              <a:xfrm>
                <a:off x="9963751" y="5161280"/>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9" name="Oval 1308">
                <a:extLst>
                  <a:ext uri="{FF2B5EF4-FFF2-40B4-BE49-F238E27FC236}">
                    <a16:creationId xmlns:a16="http://schemas.microsoft.com/office/drawing/2014/main" id="{84D44A2C-D846-4AE5-803C-A4C477BDE1B7}"/>
                  </a:ext>
                </a:extLst>
              </p:cNvPr>
              <p:cNvSpPr/>
              <p:nvPr/>
            </p:nvSpPr>
            <p:spPr>
              <a:xfrm>
                <a:off x="9980420" y="5168424"/>
                <a:ext cx="28800" cy="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1" name="Group 1230">
              <a:extLst>
                <a:ext uri="{FF2B5EF4-FFF2-40B4-BE49-F238E27FC236}">
                  <a16:creationId xmlns:a16="http://schemas.microsoft.com/office/drawing/2014/main" id="{4E920BC2-8900-496A-A5C5-EFF77E19FD38}"/>
                </a:ext>
              </a:extLst>
            </p:cNvPr>
            <p:cNvGrpSpPr/>
            <p:nvPr/>
          </p:nvGrpSpPr>
          <p:grpSpPr>
            <a:xfrm>
              <a:off x="10082811" y="4856480"/>
              <a:ext cx="100237" cy="366937"/>
              <a:chOff x="10082811" y="4856480"/>
              <a:chExt cx="100237" cy="366937"/>
            </a:xfrm>
          </p:grpSpPr>
          <p:sp>
            <p:nvSpPr>
              <p:cNvPr id="1280" name="Oval 1279">
                <a:extLst>
                  <a:ext uri="{FF2B5EF4-FFF2-40B4-BE49-F238E27FC236}">
                    <a16:creationId xmlns:a16="http://schemas.microsoft.com/office/drawing/2014/main" id="{F6A05E9D-D35F-42D9-8482-F62920EE0F9B}"/>
                  </a:ext>
                </a:extLst>
              </p:cNvPr>
              <p:cNvSpPr/>
              <p:nvPr/>
            </p:nvSpPr>
            <p:spPr>
              <a:xfrm>
                <a:off x="10120911" y="485648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1" name="Oval 1280">
                <a:extLst>
                  <a:ext uri="{FF2B5EF4-FFF2-40B4-BE49-F238E27FC236}">
                    <a16:creationId xmlns:a16="http://schemas.microsoft.com/office/drawing/2014/main" id="{38832B08-5140-4FCD-BB98-478C57F51DE3}"/>
                  </a:ext>
                </a:extLst>
              </p:cNvPr>
              <p:cNvSpPr/>
              <p:nvPr/>
            </p:nvSpPr>
            <p:spPr>
              <a:xfrm>
                <a:off x="10082811" y="513032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Oval 1281">
                <a:extLst>
                  <a:ext uri="{FF2B5EF4-FFF2-40B4-BE49-F238E27FC236}">
                    <a16:creationId xmlns:a16="http://schemas.microsoft.com/office/drawing/2014/main" id="{5C7AEC21-F493-4882-BA3A-47B13D9C06FE}"/>
                  </a:ext>
                </a:extLst>
              </p:cNvPr>
              <p:cNvSpPr/>
              <p:nvPr/>
            </p:nvSpPr>
            <p:spPr>
              <a:xfrm>
                <a:off x="10120911" y="512556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Oval 1282">
                <a:extLst>
                  <a:ext uri="{FF2B5EF4-FFF2-40B4-BE49-F238E27FC236}">
                    <a16:creationId xmlns:a16="http://schemas.microsoft.com/office/drawing/2014/main" id="{D2A928E8-6910-4707-A961-F02F07DA3A4A}"/>
                  </a:ext>
                </a:extLst>
              </p:cNvPr>
              <p:cNvSpPr/>
              <p:nvPr/>
            </p:nvSpPr>
            <p:spPr>
              <a:xfrm>
                <a:off x="10101861" y="5130324"/>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Oval 1283">
                <a:extLst>
                  <a:ext uri="{FF2B5EF4-FFF2-40B4-BE49-F238E27FC236}">
                    <a16:creationId xmlns:a16="http://schemas.microsoft.com/office/drawing/2014/main" id="{B7C4FDEE-CA5F-40A7-A91E-78533E859341}"/>
                  </a:ext>
                </a:extLst>
              </p:cNvPr>
              <p:cNvSpPr/>
              <p:nvPr/>
            </p:nvSpPr>
            <p:spPr>
              <a:xfrm>
                <a:off x="10099480" y="514223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Oval 1284">
                <a:extLst>
                  <a:ext uri="{FF2B5EF4-FFF2-40B4-BE49-F238E27FC236}">
                    <a16:creationId xmlns:a16="http://schemas.microsoft.com/office/drawing/2014/main" id="{5511E987-FCE2-439A-9BDA-51BAE0F7ED87}"/>
                  </a:ext>
                </a:extLst>
              </p:cNvPr>
              <p:cNvSpPr/>
              <p:nvPr/>
            </p:nvSpPr>
            <p:spPr>
              <a:xfrm>
                <a:off x="10092336" y="516128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a:extLst>
                  <a:ext uri="{FF2B5EF4-FFF2-40B4-BE49-F238E27FC236}">
                    <a16:creationId xmlns:a16="http://schemas.microsoft.com/office/drawing/2014/main" id="{84F36DDF-C556-47D0-9577-33E43593FCDE}"/>
                  </a:ext>
                </a:extLst>
              </p:cNvPr>
              <p:cNvSpPr/>
              <p:nvPr/>
            </p:nvSpPr>
            <p:spPr>
              <a:xfrm>
                <a:off x="10154248" y="515413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a:extLst>
                  <a:ext uri="{FF2B5EF4-FFF2-40B4-BE49-F238E27FC236}">
                    <a16:creationId xmlns:a16="http://schemas.microsoft.com/office/drawing/2014/main" id="{AD1B2B06-71DD-4B8C-9816-AAD1388CE3DD}"/>
                  </a:ext>
                </a:extLst>
              </p:cNvPr>
              <p:cNvSpPr/>
              <p:nvPr/>
            </p:nvSpPr>
            <p:spPr>
              <a:xfrm>
                <a:off x="10139960" y="514937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a:extLst>
                  <a:ext uri="{FF2B5EF4-FFF2-40B4-BE49-F238E27FC236}">
                    <a16:creationId xmlns:a16="http://schemas.microsoft.com/office/drawing/2014/main" id="{49E27D04-CD6D-457A-B5AC-9C8E6D2C9C1D}"/>
                  </a:ext>
                </a:extLst>
              </p:cNvPr>
              <p:cNvSpPr/>
              <p:nvPr/>
            </p:nvSpPr>
            <p:spPr>
              <a:xfrm>
                <a:off x="10132816" y="5144611"/>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a:extLst>
                  <a:ext uri="{FF2B5EF4-FFF2-40B4-BE49-F238E27FC236}">
                    <a16:creationId xmlns:a16="http://schemas.microsoft.com/office/drawing/2014/main" id="{8268C253-5C4A-4772-8A68-694F5E9E5FBE}"/>
                  </a:ext>
                </a:extLst>
              </p:cNvPr>
              <p:cNvSpPr/>
              <p:nvPr/>
            </p:nvSpPr>
            <p:spPr>
              <a:xfrm>
                <a:off x="10144723" y="519223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a:extLst>
                  <a:ext uri="{FF2B5EF4-FFF2-40B4-BE49-F238E27FC236}">
                    <a16:creationId xmlns:a16="http://schemas.microsoft.com/office/drawing/2014/main" id="{D22A774B-A7F8-4DE4-BE02-1F9FD73183F7}"/>
                  </a:ext>
                </a:extLst>
              </p:cNvPr>
              <p:cNvSpPr/>
              <p:nvPr/>
            </p:nvSpPr>
            <p:spPr>
              <a:xfrm>
                <a:off x="10104242" y="5194617"/>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1" name="Oval 1290">
                <a:extLst>
                  <a:ext uri="{FF2B5EF4-FFF2-40B4-BE49-F238E27FC236}">
                    <a16:creationId xmlns:a16="http://schemas.microsoft.com/office/drawing/2014/main" id="{E910C92D-392C-4C12-B829-1E734E374FE7}"/>
                  </a:ext>
                </a:extLst>
              </p:cNvPr>
              <p:cNvSpPr/>
              <p:nvPr/>
            </p:nvSpPr>
            <p:spPr>
              <a:xfrm>
                <a:off x="10120911" y="518747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2" name="Oval 1291">
                <a:extLst>
                  <a:ext uri="{FF2B5EF4-FFF2-40B4-BE49-F238E27FC236}">
                    <a16:creationId xmlns:a16="http://schemas.microsoft.com/office/drawing/2014/main" id="{0ADDA3FD-EF70-48DC-9A91-59ADBDD8D0E2}"/>
                  </a:ext>
                </a:extLst>
              </p:cNvPr>
              <p:cNvSpPr/>
              <p:nvPr/>
            </p:nvSpPr>
            <p:spPr>
              <a:xfrm>
                <a:off x="10109005" y="5177948"/>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3" name="Oval 1292">
                <a:extLst>
                  <a:ext uri="{FF2B5EF4-FFF2-40B4-BE49-F238E27FC236}">
                    <a16:creationId xmlns:a16="http://schemas.microsoft.com/office/drawing/2014/main" id="{7731468D-E297-49F7-B60A-1FFBA866450F}"/>
                  </a:ext>
                </a:extLst>
              </p:cNvPr>
              <p:cNvSpPr/>
              <p:nvPr/>
            </p:nvSpPr>
            <p:spPr>
              <a:xfrm>
                <a:off x="10130436" y="5168423"/>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a:extLst>
                  <a:ext uri="{FF2B5EF4-FFF2-40B4-BE49-F238E27FC236}">
                    <a16:creationId xmlns:a16="http://schemas.microsoft.com/office/drawing/2014/main" id="{E261A604-C29A-477D-A6E2-82C5DF9BD6BE}"/>
                  </a:ext>
                </a:extLst>
              </p:cNvPr>
              <p:cNvSpPr/>
              <p:nvPr/>
            </p:nvSpPr>
            <p:spPr>
              <a:xfrm>
                <a:off x="10120911" y="5156516"/>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a:extLst>
                  <a:ext uri="{FF2B5EF4-FFF2-40B4-BE49-F238E27FC236}">
                    <a16:creationId xmlns:a16="http://schemas.microsoft.com/office/drawing/2014/main" id="{BD8C3B36-8214-4586-BF98-E5C00FEC70E8}"/>
                  </a:ext>
                </a:extLst>
              </p:cNvPr>
              <p:cNvSpPr/>
              <p:nvPr/>
            </p:nvSpPr>
            <p:spPr>
              <a:xfrm>
                <a:off x="10120911" y="5144610"/>
                <a:ext cx="28800" cy="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2" name="Group 1231">
              <a:extLst>
                <a:ext uri="{FF2B5EF4-FFF2-40B4-BE49-F238E27FC236}">
                  <a16:creationId xmlns:a16="http://schemas.microsoft.com/office/drawing/2014/main" id="{129E5C8E-9D97-4BE8-8FF8-82BFBBA6E1D5}"/>
                </a:ext>
              </a:extLst>
            </p:cNvPr>
            <p:cNvGrpSpPr/>
            <p:nvPr/>
          </p:nvGrpSpPr>
          <p:grpSpPr>
            <a:xfrm>
              <a:off x="10237593" y="4801711"/>
              <a:ext cx="95475" cy="412181"/>
              <a:chOff x="10237593" y="4801711"/>
              <a:chExt cx="95475" cy="412181"/>
            </a:xfrm>
          </p:grpSpPr>
          <p:sp>
            <p:nvSpPr>
              <p:cNvPr id="1265" name="Oval 1264">
                <a:extLst>
                  <a:ext uri="{FF2B5EF4-FFF2-40B4-BE49-F238E27FC236}">
                    <a16:creationId xmlns:a16="http://schemas.microsoft.com/office/drawing/2014/main" id="{E0DCD0C4-2393-41B3-9E31-E78C7065628B}"/>
                  </a:ext>
                </a:extLst>
              </p:cNvPr>
              <p:cNvSpPr/>
              <p:nvPr/>
            </p:nvSpPr>
            <p:spPr>
              <a:xfrm>
                <a:off x="10273312" y="480171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6" name="Oval 1265">
                <a:extLst>
                  <a:ext uri="{FF2B5EF4-FFF2-40B4-BE49-F238E27FC236}">
                    <a16:creationId xmlns:a16="http://schemas.microsoft.com/office/drawing/2014/main" id="{1D1D82B2-4ACE-4DB5-A6AB-BE617E5BDA6F}"/>
                  </a:ext>
                </a:extLst>
              </p:cNvPr>
              <p:cNvSpPr/>
              <p:nvPr/>
            </p:nvSpPr>
            <p:spPr>
              <a:xfrm>
                <a:off x="10270931" y="481838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7" name="Oval 1266">
                <a:extLst>
                  <a:ext uri="{FF2B5EF4-FFF2-40B4-BE49-F238E27FC236}">
                    <a16:creationId xmlns:a16="http://schemas.microsoft.com/office/drawing/2014/main" id="{62E45919-5C79-4879-87AF-ADE5AFBDD303}"/>
                  </a:ext>
                </a:extLst>
              </p:cNvPr>
              <p:cNvSpPr/>
              <p:nvPr/>
            </p:nvSpPr>
            <p:spPr>
              <a:xfrm>
                <a:off x="10259024" y="512079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Oval 1267">
                <a:extLst>
                  <a:ext uri="{FF2B5EF4-FFF2-40B4-BE49-F238E27FC236}">
                    <a16:creationId xmlns:a16="http://schemas.microsoft.com/office/drawing/2014/main" id="{8D14AFBE-7896-4AE4-9F1F-995988C64B8D}"/>
                  </a:ext>
                </a:extLst>
              </p:cNvPr>
              <p:cNvSpPr/>
              <p:nvPr/>
            </p:nvSpPr>
            <p:spPr>
              <a:xfrm>
                <a:off x="10273312" y="512318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9" name="Oval 1268">
                <a:extLst>
                  <a:ext uri="{FF2B5EF4-FFF2-40B4-BE49-F238E27FC236}">
                    <a16:creationId xmlns:a16="http://schemas.microsoft.com/office/drawing/2014/main" id="{39BA5679-4E1F-4F38-A9D0-E6C76B1D8AC4}"/>
                  </a:ext>
                </a:extLst>
              </p:cNvPr>
              <p:cNvSpPr/>
              <p:nvPr/>
            </p:nvSpPr>
            <p:spPr>
              <a:xfrm>
                <a:off x="10239974" y="515175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0" name="Oval 1269">
                <a:extLst>
                  <a:ext uri="{FF2B5EF4-FFF2-40B4-BE49-F238E27FC236}">
                    <a16:creationId xmlns:a16="http://schemas.microsoft.com/office/drawing/2014/main" id="{84380232-8F1B-4F24-8443-8AC303238754}"/>
                  </a:ext>
                </a:extLst>
              </p:cNvPr>
              <p:cNvSpPr/>
              <p:nvPr/>
            </p:nvSpPr>
            <p:spPr>
              <a:xfrm>
                <a:off x="10237593" y="517318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Oval 1270">
                <a:extLst>
                  <a:ext uri="{FF2B5EF4-FFF2-40B4-BE49-F238E27FC236}">
                    <a16:creationId xmlns:a16="http://schemas.microsoft.com/office/drawing/2014/main" id="{C26E5367-2A39-4164-9C50-87CEAD4A5519}"/>
                  </a:ext>
                </a:extLst>
              </p:cNvPr>
              <p:cNvSpPr/>
              <p:nvPr/>
            </p:nvSpPr>
            <p:spPr>
              <a:xfrm>
                <a:off x="10256643" y="517080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2" name="Oval 1271">
                <a:extLst>
                  <a:ext uri="{FF2B5EF4-FFF2-40B4-BE49-F238E27FC236}">
                    <a16:creationId xmlns:a16="http://schemas.microsoft.com/office/drawing/2014/main" id="{51584389-47D7-41DF-B4DB-011B0C8030B5}"/>
                  </a:ext>
                </a:extLst>
              </p:cNvPr>
              <p:cNvSpPr/>
              <p:nvPr/>
            </p:nvSpPr>
            <p:spPr>
              <a:xfrm>
                <a:off x="10270930" y="518509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3" name="Oval 1272">
                <a:extLst>
                  <a:ext uri="{FF2B5EF4-FFF2-40B4-BE49-F238E27FC236}">
                    <a16:creationId xmlns:a16="http://schemas.microsoft.com/office/drawing/2014/main" id="{A2C20C33-4E81-44AF-A471-2B1043AC99B5}"/>
                  </a:ext>
                </a:extLst>
              </p:cNvPr>
              <p:cNvSpPr/>
              <p:nvPr/>
            </p:nvSpPr>
            <p:spPr>
              <a:xfrm>
                <a:off x="10282837" y="514461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4" name="Oval 1273">
                <a:extLst>
                  <a:ext uri="{FF2B5EF4-FFF2-40B4-BE49-F238E27FC236}">
                    <a16:creationId xmlns:a16="http://schemas.microsoft.com/office/drawing/2014/main" id="{7A8736FB-4DF5-4F82-964C-53488415EF11}"/>
                  </a:ext>
                </a:extLst>
              </p:cNvPr>
              <p:cNvSpPr/>
              <p:nvPr/>
            </p:nvSpPr>
            <p:spPr>
              <a:xfrm>
                <a:off x="10299505" y="516366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5" name="Oval 1274">
                <a:extLst>
                  <a:ext uri="{FF2B5EF4-FFF2-40B4-BE49-F238E27FC236}">
                    <a16:creationId xmlns:a16="http://schemas.microsoft.com/office/drawing/2014/main" id="{321F1BD7-119C-427C-8276-DCC6BAC4B636}"/>
                  </a:ext>
                </a:extLst>
              </p:cNvPr>
              <p:cNvSpPr/>
              <p:nvPr/>
            </p:nvSpPr>
            <p:spPr>
              <a:xfrm>
                <a:off x="10304268" y="517794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6" name="Oval 1275">
                <a:extLst>
                  <a:ext uri="{FF2B5EF4-FFF2-40B4-BE49-F238E27FC236}">
                    <a16:creationId xmlns:a16="http://schemas.microsoft.com/office/drawing/2014/main" id="{E18FE2A8-6B34-423E-9688-C28EE016EE12}"/>
                  </a:ext>
                </a:extLst>
              </p:cNvPr>
              <p:cNvSpPr/>
              <p:nvPr/>
            </p:nvSpPr>
            <p:spPr>
              <a:xfrm>
                <a:off x="10289981" y="518033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Oval 1276">
                <a:extLst>
                  <a:ext uri="{FF2B5EF4-FFF2-40B4-BE49-F238E27FC236}">
                    <a16:creationId xmlns:a16="http://schemas.microsoft.com/office/drawing/2014/main" id="{9E0DA783-1F37-4B16-B47D-134A0EA10C16}"/>
                  </a:ext>
                </a:extLst>
              </p:cNvPr>
              <p:cNvSpPr/>
              <p:nvPr/>
            </p:nvSpPr>
            <p:spPr>
              <a:xfrm>
                <a:off x="10261406" y="514699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8" name="Oval 1277">
                <a:extLst>
                  <a:ext uri="{FF2B5EF4-FFF2-40B4-BE49-F238E27FC236}">
                    <a16:creationId xmlns:a16="http://schemas.microsoft.com/office/drawing/2014/main" id="{A8419BB4-2C01-4853-B04D-D32CC740DBC4}"/>
                  </a:ext>
                </a:extLst>
              </p:cNvPr>
              <p:cNvSpPr/>
              <p:nvPr/>
            </p:nvSpPr>
            <p:spPr>
              <a:xfrm>
                <a:off x="10282838" y="515889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9" name="Oval 1278">
                <a:extLst>
                  <a:ext uri="{FF2B5EF4-FFF2-40B4-BE49-F238E27FC236}">
                    <a16:creationId xmlns:a16="http://schemas.microsoft.com/office/drawing/2014/main" id="{A9F536CD-CBCF-452D-BE00-98A8F624BDCE}"/>
                  </a:ext>
                </a:extLst>
              </p:cNvPr>
              <p:cNvSpPr/>
              <p:nvPr/>
            </p:nvSpPr>
            <p:spPr>
              <a:xfrm>
                <a:off x="10266169" y="517080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3" name="Group 1232">
              <a:extLst>
                <a:ext uri="{FF2B5EF4-FFF2-40B4-BE49-F238E27FC236}">
                  <a16:creationId xmlns:a16="http://schemas.microsoft.com/office/drawing/2014/main" id="{DAEE1E46-564B-40F2-B733-F6DB2E5E1C52}"/>
                </a:ext>
              </a:extLst>
            </p:cNvPr>
            <p:cNvGrpSpPr/>
            <p:nvPr/>
          </p:nvGrpSpPr>
          <p:grpSpPr>
            <a:xfrm>
              <a:off x="10394755" y="4877911"/>
              <a:ext cx="90712" cy="345507"/>
              <a:chOff x="10394755" y="4877911"/>
              <a:chExt cx="90712" cy="345507"/>
            </a:xfrm>
          </p:grpSpPr>
          <p:sp>
            <p:nvSpPr>
              <p:cNvPr id="1250" name="Oval 1249">
                <a:extLst>
                  <a:ext uri="{FF2B5EF4-FFF2-40B4-BE49-F238E27FC236}">
                    <a16:creationId xmlns:a16="http://schemas.microsoft.com/office/drawing/2014/main" id="{76CBA291-A08F-45CD-8ED1-28D85A3DBC66}"/>
                  </a:ext>
                </a:extLst>
              </p:cNvPr>
              <p:cNvSpPr/>
              <p:nvPr/>
            </p:nvSpPr>
            <p:spPr>
              <a:xfrm>
                <a:off x="10425712" y="48779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Oval 1250">
                <a:extLst>
                  <a:ext uri="{FF2B5EF4-FFF2-40B4-BE49-F238E27FC236}">
                    <a16:creationId xmlns:a16="http://schemas.microsoft.com/office/drawing/2014/main" id="{BEF5886B-1F97-4416-939B-42A17CB1653F}"/>
                  </a:ext>
                </a:extLst>
              </p:cNvPr>
              <p:cNvSpPr/>
              <p:nvPr/>
            </p:nvSpPr>
            <p:spPr>
              <a:xfrm>
                <a:off x="10425712" y="4989830"/>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Oval 1251">
                <a:extLst>
                  <a:ext uri="{FF2B5EF4-FFF2-40B4-BE49-F238E27FC236}">
                    <a16:creationId xmlns:a16="http://schemas.microsoft.com/office/drawing/2014/main" id="{6C3103B8-2F38-4BC4-8A7C-71F011F193E9}"/>
                  </a:ext>
                </a:extLst>
              </p:cNvPr>
              <p:cNvSpPr/>
              <p:nvPr/>
            </p:nvSpPr>
            <p:spPr>
              <a:xfrm>
                <a:off x="10430474" y="512794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Oval 1252">
                <a:extLst>
                  <a:ext uri="{FF2B5EF4-FFF2-40B4-BE49-F238E27FC236}">
                    <a16:creationId xmlns:a16="http://schemas.microsoft.com/office/drawing/2014/main" id="{BD927562-448E-414B-87CC-B294CFFDEB2D}"/>
                  </a:ext>
                </a:extLst>
              </p:cNvPr>
              <p:cNvSpPr/>
              <p:nvPr/>
            </p:nvSpPr>
            <p:spPr>
              <a:xfrm>
                <a:off x="10413805" y="5130324"/>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Oval 1253">
                <a:extLst>
                  <a:ext uri="{FF2B5EF4-FFF2-40B4-BE49-F238E27FC236}">
                    <a16:creationId xmlns:a16="http://schemas.microsoft.com/office/drawing/2014/main" id="{CB5206F2-F8F2-441F-8A84-FFDEE7B043C2}"/>
                  </a:ext>
                </a:extLst>
              </p:cNvPr>
              <p:cNvSpPr/>
              <p:nvPr/>
            </p:nvSpPr>
            <p:spPr>
              <a:xfrm>
                <a:off x="10416186" y="515651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5" name="Oval 1254">
                <a:extLst>
                  <a:ext uri="{FF2B5EF4-FFF2-40B4-BE49-F238E27FC236}">
                    <a16:creationId xmlns:a16="http://schemas.microsoft.com/office/drawing/2014/main" id="{586105DE-B043-49C6-A807-8D08048C10A7}"/>
                  </a:ext>
                </a:extLst>
              </p:cNvPr>
              <p:cNvSpPr/>
              <p:nvPr/>
            </p:nvSpPr>
            <p:spPr>
              <a:xfrm>
                <a:off x="10404280" y="517080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Oval 1255">
                <a:extLst>
                  <a:ext uri="{FF2B5EF4-FFF2-40B4-BE49-F238E27FC236}">
                    <a16:creationId xmlns:a16="http://schemas.microsoft.com/office/drawing/2014/main" id="{80F9B9B2-0BBB-4586-A041-32B6316F2AF9}"/>
                  </a:ext>
                </a:extLst>
              </p:cNvPr>
              <p:cNvSpPr/>
              <p:nvPr/>
            </p:nvSpPr>
            <p:spPr>
              <a:xfrm>
                <a:off x="10394755" y="51827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Oval 1256">
                <a:extLst>
                  <a:ext uri="{FF2B5EF4-FFF2-40B4-BE49-F238E27FC236}">
                    <a16:creationId xmlns:a16="http://schemas.microsoft.com/office/drawing/2014/main" id="{E645CEB4-3B21-4056-BE0E-5414B157F597}"/>
                  </a:ext>
                </a:extLst>
              </p:cNvPr>
              <p:cNvSpPr/>
              <p:nvPr/>
            </p:nvSpPr>
            <p:spPr>
              <a:xfrm>
                <a:off x="10456667" y="5194618"/>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Oval 1257">
                <a:extLst>
                  <a:ext uri="{FF2B5EF4-FFF2-40B4-BE49-F238E27FC236}">
                    <a16:creationId xmlns:a16="http://schemas.microsoft.com/office/drawing/2014/main" id="{0BDF12C3-B265-4780-9CBE-28A93587369E}"/>
                  </a:ext>
                </a:extLst>
              </p:cNvPr>
              <p:cNvSpPr/>
              <p:nvPr/>
            </p:nvSpPr>
            <p:spPr>
              <a:xfrm>
                <a:off x="10435236" y="515889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Oval 1258">
                <a:extLst>
                  <a:ext uri="{FF2B5EF4-FFF2-40B4-BE49-F238E27FC236}">
                    <a16:creationId xmlns:a16="http://schemas.microsoft.com/office/drawing/2014/main" id="{36F1F8F4-BEDA-4E05-A6A9-D1CCA530D1A4}"/>
                  </a:ext>
                </a:extLst>
              </p:cNvPr>
              <p:cNvSpPr/>
              <p:nvPr/>
            </p:nvSpPr>
            <p:spPr>
              <a:xfrm>
                <a:off x="10449524" y="5170805"/>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Oval 1259">
                <a:extLst>
                  <a:ext uri="{FF2B5EF4-FFF2-40B4-BE49-F238E27FC236}">
                    <a16:creationId xmlns:a16="http://schemas.microsoft.com/office/drawing/2014/main" id="{A19F37CB-0013-4A78-9B45-4856C7490905}"/>
                  </a:ext>
                </a:extLst>
              </p:cNvPr>
              <p:cNvSpPr/>
              <p:nvPr/>
            </p:nvSpPr>
            <p:spPr>
              <a:xfrm>
                <a:off x="10423331" y="5149374"/>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Oval 1260">
                <a:extLst>
                  <a:ext uri="{FF2B5EF4-FFF2-40B4-BE49-F238E27FC236}">
                    <a16:creationId xmlns:a16="http://schemas.microsoft.com/office/drawing/2014/main" id="{8916328E-523E-4D29-A229-AFB9FDEC6FD3}"/>
                  </a:ext>
                </a:extLst>
              </p:cNvPr>
              <p:cNvSpPr/>
              <p:nvPr/>
            </p:nvSpPr>
            <p:spPr>
              <a:xfrm>
                <a:off x="10413806" y="5182711"/>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Oval 1261">
                <a:extLst>
                  <a:ext uri="{FF2B5EF4-FFF2-40B4-BE49-F238E27FC236}">
                    <a16:creationId xmlns:a16="http://schemas.microsoft.com/office/drawing/2014/main" id="{88BDE621-0A33-4895-B592-BA276708E8DC}"/>
                  </a:ext>
                </a:extLst>
              </p:cNvPr>
              <p:cNvSpPr/>
              <p:nvPr/>
            </p:nvSpPr>
            <p:spPr>
              <a:xfrm>
                <a:off x="10423331" y="517794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Oval 1262">
                <a:extLst>
                  <a:ext uri="{FF2B5EF4-FFF2-40B4-BE49-F238E27FC236}">
                    <a16:creationId xmlns:a16="http://schemas.microsoft.com/office/drawing/2014/main" id="{DCA3423D-C216-4CD4-A336-B3A7C9FC2017}"/>
                  </a:ext>
                </a:extLst>
              </p:cNvPr>
              <p:cNvSpPr/>
              <p:nvPr/>
            </p:nvSpPr>
            <p:spPr>
              <a:xfrm>
                <a:off x="10432856" y="5177949"/>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4" name="Oval 1263">
                <a:extLst>
                  <a:ext uri="{FF2B5EF4-FFF2-40B4-BE49-F238E27FC236}">
                    <a16:creationId xmlns:a16="http://schemas.microsoft.com/office/drawing/2014/main" id="{E1195B0D-AE37-4978-B2BE-D659795B26E0}"/>
                  </a:ext>
                </a:extLst>
              </p:cNvPr>
              <p:cNvSpPr/>
              <p:nvPr/>
            </p:nvSpPr>
            <p:spPr>
              <a:xfrm>
                <a:off x="10439998" y="5185093"/>
                <a:ext cx="28800" cy="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4" name="Group 1233">
              <a:extLst>
                <a:ext uri="{FF2B5EF4-FFF2-40B4-BE49-F238E27FC236}">
                  <a16:creationId xmlns:a16="http://schemas.microsoft.com/office/drawing/2014/main" id="{5BEC75C5-6AB6-4FEE-BBB8-FC3190235DA6}"/>
                </a:ext>
              </a:extLst>
            </p:cNvPr>
            <p:cNvGrpSpPr/>
            <p:nvPr/>
          </p:nvGrpSpPr>
          <p:grpSpPr>
            <a:xfrm>
              <a:off x="9945814" y="5089825"/>
              <a:ext cx="64215" cy="73835"/>
              <a:chOff x="5693648" y="4086249"/>
              <a:chExt cx="64215" cy="82581"/>
            </a:xfrm>
          </p:grpSpPr>
          <p:cxnSp>
            <p:nvCxnSpPr>
              <p:cNvPr id="1247" name="Straight Connector 1246">
                <a:extLst>
                  <a:ext uri="{FF2B5EF4-FFF2-40B4-BE49-F238E27FC236}">
                    <a16:creationId xmlns:a16="http://schemas.microsoft.com/office/drawing/2014/main" id="{C825B7D2-7092-4408-8FCF-DD560FBD087F}"/>
                  </a:ext>
                </a:extLst>
              </p:cNvPr>
              <p:cNvCxnSpPr>
                <a:cxnSpLocks/>
              </p:cNvCxnSpPr>
              <p:nvPr/>
            </p:nvCxnSpPr>
            <p:spPr>
              <a:xfrm>
                <a:off x="5693648" y="4086249"/>
                <a:ext cx="642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8" name="Straight Connector 1247">
                <a:extLst>
                  <a:ext uri="{FF2B5EF4-FFF2-40B4-BE49-F238E27FC236}">
                    <a16:creationId xmlns:a16="http://schemas.microsoft.com/office/drawing/2014/main" id="{49B7ED6F-44E7-485B-AFB8-5FF1781E5922}"/>
                  </a:ext>
                </a:extLst>
              </p:cNvPr>
              <p:cNvCxnSpPr>
                <a:cxnSpLocks/>
              </p:cNvCxnSpPr>
              <p:nvPr/>
            </p:nvCxnSpPr>
            <p:spPr>
              <a:xfrm>
                <a:off x="5725755" y="4088726"/>
                <a:ext cx="0" cy="80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a:extLst>
                  <a:ext uri="{FF2B5EF4-FFF2-40B4-BE49-F238E27FC236}">
                    <a16:creationId xmlns:a16="http://schemas.microsoft.com/office/drawing/2014/main" id="{A2194676-F35C-4721-A3D8-DA3F747E8975}"/>
                  </a:ext>
                </a:extLst>
              </p:cNvPr>
              <p:cNvCxnSpPr>
                <a:cxnSpLocks/>
              </p:cNvCxnSpPr>
              <p:nvPr/>
            </p:nvCxnSpPr>
            <p:spPr>
              <a:xfrm>
                <a:off x="5693648" y="4168830"/>
                <a:ext cx="642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35" name="Group 1234">
              <a:extLst>
                <a:ext uri="{FF2B5EF4-FFF2-40B4-BE49-F238E27FC236}">
                  <a16:creationId xmlns:a16="http://schemas.microsoft.com/office/drawing/2014/main" id="{C1D9520D-5376-40D8-8400-5514D0070C73}"/>
                </a:ext>
              </a:extLst>
            </p:cNvPr>
            <p:cNvGrpSpPr/>
            <p:nvPr/>
          </p:nvGrpSpPr>
          <p:grpSpPr>
            <a:xfrm>
              <a:off x="10101602" y="5110163"/>
              <a:ext cx="64215" cy="53497"/>
              <a:chOff x="5693648" y="4086249"/>
              <a:chExt cx="64215" cy="82581"/>
            </a:xfrm>
          </p:grpSpPr>
          <p:cxnSp>
            <p:nvCxnSpPr>
              <p:cNvPr id="1244" name="Straight Connector 1243">
                <a:extLst>
                  <a:ext uri="{FF2B5EF4-FFF2-40B4-BE49-F238E27FC236}">
                    <a16:creationId xmlns:a16="http://schemas.microsoft.com/office/drawing/2014/main" id="{84BD9A71-16F9-4923-957A-38457AB4F287}"/>
                  </a:ext>
                </a:extLst>
              </p:cNvPr>
              <p:cNvCxnSpPr>
                <a:cxnSpLocks/>
              </p:cNvCxnSpPr>
              <p:nvPr/>
            </p:nvCxnSpPr>
            <p:spPr>
              <a:xfrm>
                <a:off x="5693648" y="4086249"/>
                <a:ext cx="6421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5" name="Straight Connector 1244">
                <a:extLst>
                  <a:ext uri="{FF2B5EF4-FFF2-40B4-BE49-F238E27FC236}">
                    <a16:creationId xmlns:a16="http://schemas.microsoft.com/office/drawing/2014/main" id="{901D6945-56F9-4087-AF9D-337AFDDB04E5}"/>
                  </a:ext>
                </a:extLst>
              </p:cNvPr>
              <p:cNvCxnSpPr>
                <a:cxnSpLocks/>
              </p:cNvCxnSpPr>
              <p:nvPr/>
            </p:nvCxnSpPr>
            <p:spPr>
              <a:xfrm>
                <a:off x="5725755" y="4088726"/>
                <a:ext cx="0" cy="801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a:extLst>
                  <a:ext uri="{FF2B5EF4-FFF2-40B4-BE49-F238E27FC236}">
                    <a16:creationId xmlns:a16="http://schemas.microsoft.com/office/drawing/2014/main" id="{8E59785E-5E30-4E15-8A6A-6960DA3EB70D}"/>
                  </a:ext>
                </a:extLst>
              </p:cNvPr>
              <p:cNvCxnSpPr>
                <a:cxnSpLocks/>
              </p:cNvCxnSpPr>
              <p:nvPr/>
            </p:nvCxnSpPr>
            <p:spPr>
              <a:xfrm>
                <a:off x="5693648" y="4168830"/>
                <a:ext cx="6421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36" name="Group 1235">
              <a:extLst>
                <a:ext uri="{FF2B5EF4-FFF2-40B4-BE49-F238E27FC236}">
                  <a16:creationId xmlns:a16="http://schemas.microsoft.com/office/drawing/2014/main" id="{9286C722-67A1-45E6-BF4D-A207EEC78864}"/>
                </a:ext>
              </a:extLst>
            </p:cNvPr>
            <p:cNvGrpSpPr/>
            <p:nvPr/>
          </p:nvGrpSpPr>
          <p:grpSpPr>
            <a:xfrm>
              <a:off x="10250557" y="5064919"/>
              <a:ext cx="64215" cy="98741"/>
              <a:chOff x="5693648" y="4086249"/>
              <a:chExt cx="64215" cy="82581"/>
            </a:xfrm>
          </p:grpSpPr>
          <p:cxnSp>
            <p:nvCxnSpPr>
              <p:cNvPr id="1241" name="Straight Connector 1240">
                <a:extLst>
                  <a:ext uri="{FF2B5EF4-FFF2-40B4-BE49-F238E27FC236}">
                    <a16:creationId xmlns:a16="http://schemas.microsoft.com/office/drawing/2014/main" id="{106157E7-0610-449A-AC24-D8A9EBC4D2B0}"/>
                  </a:ext>
                </a:extLst>
              </p:cNvPr>
              <p:cNvCxnSpPr>
                <a:cxnSpLocks/>
              </p:cNvCxnSpPr>
              <p:nvPr/>
            </p:nvCxnSpPr>
            <p:spPr>
              <a:xfrm>
                <a:off x="5693648" y="4086249"/>
                <a:ext cx="642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2" name="Straight Connector 1241">
                <a:extLst>
                  <a:ext uri="{FF2B5EF4-FFF2-40B4-BE49-F238E27FC236}">
                    <a16:creationId xmlns:a16="http://schemas.microsoft.com/office/drawing/2014/main" id="{5DDFE8FB-5EC0-40EB-9722-88DD714BFFBC}"/>
                  </a:ext>
                </a:extLst>
              </p:cNvPr>
              <p:cNvCxnSpPr>
                <a:cxnSpLocks/>
              </p:cNvCxnSpPr>
              <p:nvPr/>
            </p:nvCxnSpPr>
            <p:spPr>
              <a:xfrm>
                <a:off x="5725755" y="4088726"/>
                <a:ext cx="0" cy="801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3" name="Straight Connector 1242">
                <a:extLst>
                  <a:ext uri="{FF2B5EF4-FFF2-40B4-BE49-F238E27FC236}">
                    <a16:creationId xmlns:a16="http://schemas.microsoft.com/office/drawing/2014/main" id="{9CA71739-23BA-49CC-ABF9-5E2825357407}"/>
                  </a:ext>
                </a:extLst>
              </p:cNvPr>
              <p:cNvCxnSpPr>
                <a:cxnSpLocks/>
              </p:cNvCxnSpPr>
              <p:nvPr/>
            </p:nvCxnSpPr>
            <p:spPr>
              <a:xfrm>
                <a:off x="5693648" y="4168830"/>
                <a:ext cx="642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237" name="Group 1236">
              <a:extLst>
                <a:ext uri="{FF2B5EF4-FFF2-40B4-BE49-F238E27FC236}">
                  <a16:creationId xmlns:a16="http://schemas.microsoft.com/office/drawing/2014/main" id="{B9A25FCA-90FD-40D5-8EF8-03C10147C5CE}"/>
                </a:ext>
              </a:extLst>
            </p:cNvPr>
            <p:cNvGrpSpPr/>
            <p:nvPr/>
          </p:nvGrpSpPr>
          <p:grpSpPr>
            <a:xfrm>
              <a:off x="10404583" y="5100638"/>
              <a:ext cx="64215" cy="84454"/>
              <a:chOff x="5693648" y="4086249"/>
              <a:chExt cx="64215" cy="82581"/>
            </a:xfrm>
          </p:grpSpPr>
          <p:cxnSp>
            <p:nvCxnSpPr>
              <p:cNvPr id="1238" name="Straight Connector 1237">
                <a:extLst>
                  <a:ext uri="{FF2B5EF4-FFF2-40B4-BE49-F238E27FC236}">
                    <a16:creationId xmlns:a16="http://schemas.microsoft.com/office/drawing/2014/main" id="{C68A8987-0384-493D-AF03-7C66834DA68C}"/>
                  </a:ext>
                </a:extLst>
              </p:cNvPr>
              <p:cNvCxnSpPr>
                <a:cxnSpLocks/>
              </p:cNvCxnSpPr>
              <p:nvPr/>
            </p:nvCxnSpPr>
            <p:spPr>
              <a:xfrm>
                <a:off x="5693648" y="4086249"/>
                <a:ext cx="642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a:extLst>
                  <a:ext uri="{FF2B5EF4-FFF2-40B4-BE49-F238E27FC236}">
                    <a16:creationId xmlns:a16="http://schemas.microsoft.com/office/drawing/2014/main" id="{CE6098AD-0F76-4B7D-9EA5-7CABFB8B7CE2}"/>
                  </a:ext>
                </a:extLst>
              </p:cNvPr>
              <p:cNvCxnSpPr>
                <a:cxnSpLocks/>
              </p:cNvCxnSpPr>
              <p:nvPr/>
            </p:nvCxnSpPr>
            <p:spPr>
              <a:xfrm>
                <a:off x="5725755" y="4088726"/>
                <a:ext cx="0" cy="801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a:extLst>
                  <a:ext uri="{FF2B5EF4-FFF2-40B4-BE49-F238E27FC236}">
                    <a16:creationId xmlns:a16="http://schemas.microsoft.com/office/drawing/2014/main" id="{F42D5C03-02BC-4FBC-988E-930D8F053815}"/>
                  </a:ext>
                </a:extLst>
              </p:cNvPr>
              <p:cNvCxnSpPr>
                <a:cxnSpLocks/>
              </p:cNvCxnSpPr>
              <p:nvPr/>
            </p:nvCxnSpPr>
            <p:spPr>
              <a:xfrm>
                <a:off x="5693648" y="4168830"/>
                <a:ext cx="642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E7EFB3F9-3427-4FF1-8F16-F5D4C90D533F}"/>
              </a:ext>
            </a:extLst>
          </p:cNvPr>
          <p:cNvGrpSpPr/>
          <p:nvPr/>
        </p:nvGrpSpPr>
        <p:grpSpPr>
          <a:xfrm>
            <a:off x="10935334" y="3536590"/>
            <a:ext cx="680027" cy="1017266"/>
            <a:chOff x="10819505" y="3441330"/>
            <a:chExt cx="680027" cy="1017266"/>
          </a:xfrm>
        </p:grpSpPr>
        <p:sp>
          <p:nvSpPr>
            <p:cNvPr id="43" name="Oval 42">
              <a:extLst>
                <a:ext uri="{FF2B5EF4-FFF2-40B4-BE49-F238E27FC236}">
                  <a16:creationId xmlns:a16="http://schemas.microsoft.com/office/drawing/2014/main" id="{A625DD39-2022-4328-ABE8-8FAC2A5DE8F0}"/>
                </a:ext>
              </a:extLst>
            </p:cNvPr>
            <p:cNvSpPr/>
            <p:nvPr/>
          </p:nvSpPr>
          <p:spPr>
            <a:xfrm>
              <a:off x="10819505" y="3521750"/>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94B5E9E8-8761-4687-B7A3-8A0AF4CFF631}"/>
                </a:ext>
              </a:extLst>
            </p:cNvPr>
            <p:cNvSpPr/>
            <p:nvPr/>
          </p:nvSpPr>
          <p:spPr>
            <a:xfrm>
              <a:off x="10819505" y="3720999"/>
              <a:ext cx="72000" cy="72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7" name="Oval 46">
              <a:extLst>
                <a:ext uri="{FF2B5EF4-FFF2-40B4-BE49-F238E27FC236}">
                  <a16:creationId xmlns:a16="http://schemas.microsoft.com/office/drawing/2014/main" id="{ACCD8F3A-C057-46BF-9C0F-CEAAE417A36D}"/>
                </a:ext>
              </a:extLst>
            </p:cNvPr>
            <p:cNvSpPr/>
            <p:nvPr/>
          </p:nvSpPr>
          <p:spPr>
            <a:xfrm>
              <a:off x="10819505" y="3913541"/>
              <a:ext cx="72000" cy="7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9" name="Oval 48">
              <a:extLst>
                <a:ext uri="{FF2B5EF4-FFF2-40B4-BE49-F238E27FC236}">
                  <a16:creationId xmlns:a16="http://schemas.microsoft.com/office/drawing/2014/main" id="{226A05C9-6F46-4E38-86AD-38B51F0D8B81}"/>
                </a:ext>
              </a:extLst>
            </p:cNvPr>
            <p:cNvSpPr/>
            <p:nvPr/>
          </p:nvSpPr>
          <p:spPr>
            <a:xfrm>
              <a:off x="10819505" y="4131430"/>
              <a:ext cx="72000" cy="72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51" name="Oval 50">
              <a:extLst>
                <a:ext uri="{FF2B5EF4-FFF2-40B4-BE49-F238E27FC236}">
                  <a16:creationId xmlns:a16="http://schemas.microsoft.com/office/drawing/2014/main" id="{42CBA140-CFBD-4835-987F-DD162EBC8C8F}"/>
                </a:ext>
              </a:extLst>
            </p:cNvPr>
            <p:cNvSpPr/>
            <p:nvPr/>
          </p:nvSpPr>
          <p:spPr>
            <a:xfrm>
              <a:off x="10819505" y="4335206"/>
              <a:ext cx="72000" cy="7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62" name="TextBox 661">
              <a:extLst>
                <a:ext uri="{FF2B5EF4-FFF2-40B4-BE49-F238E27FC236}">
                  <a16:creationId xmlns:a16="http://schemas.microsoft.com/office/drawing/2014/main" id="{2352D555-E1C6-4FAF-8D8A-1E77A5858A96}"/>
                </a:ext>
              </a:extLst>
            </p:cNvPr>
            <p:cNvSpPr txBox="1"/>
            <p:nvPr/>
          </p:nvSpPr>
          <p:spPr>
            <a:xfrm>
              <a:off x="10946651" y="3441330"/>
              <a:ext cx="552881" cy="1017266"/>
            </a:xfrm>
            <a:prstGeom prst="rect">
              <a:avLst/>
            </a:prstGeom>
            <a:noFill/>
          </p:spPr>
          <p:txBody>
            <a:bodyPr wrap="square" lIns="0" tIns="0" rIns="0" bIns="0" rtlCol="0">
              <a:spAutoFit/>
            </a:bodyPr>
            <a:lstStyle/>
            <a:p>
              <a:pPr>
                <a:lnSpc>
                  <a:spcPct val="150000"/>
                </a:lnSpc>
              </a:pPr>
              <a:r>
                <a:rPr lang="en-GB" sz="900" dirty="0"/>
                <a:t>Control</a:t>
              </a:r>
              <a:br>
                <a:rPr lang="en-GB" sz="900" dirty="0"/>
              </a:br>
              <a:r>
                <a:rPr lang="en-GB" sz="900" dirty="0"/>
                <a:t>HDM</a:t>
              </a:r>
            </a:p>
            <a:p>
              <a:pPr>
                <a:lnSpc>
                  <a:spcPct val="150000"/>
                </a:lnSpc>
              </a:pPr>
              <a:r>
                <a:rPr lang="en-GB" sz="900" i="1" dirty="0"/>
                <a:t>A. </a:t>
              </a:r>
              <a:r>
                <a:rPr lang="en-GB" sz="900" i="1" dirty="0" err="1"/>
                <a:t>alternata</a:t>
              </a:r>
              <a:endParaRPr lang="en-GB" sz="900" i="1" dirty="0"/>
            </a:p>
            <a:p>
              <a:pPr>
                <a:lnSpc>
                  <a:spcPct val="150000"/>
                </a:lnSpc>
              </a:pPr>
              <a:r>
                <a:rPr lang="en-GB" sz="900" i="1" dirty="0"/>
                <a:t>B. pendula</a:t>
              </a:r>
            </a:p>
            <a:p>
              <a:pPr>
                <a:lnSpc>
                  <a:spcPct val="150000"/>
                </a:lnSpc>
              </a:pPr>
              <a:r>
                <a:rPr lang="en-GB" sz="900" i="1" dirty="0"/>
                <a:t>C. vulgaris </a:t>
              </a:r>
            </a:p>
          </p:txBody>
        </p:sp>
      </p:grpSp>
    </p:spTree>
    <p:extLst>
      <p:ext uri="{BB962C8B-B14F-4D97-AF65-F5344CB8AC3E}">
        <p14:creationId xmlns:p14="http://schemas.microsoft.com/office/powerpoint/2010/main" val="265413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6861" y="2238003"/>
            <a:ext cx="11090275" cy="3079880"/>
          </a:xfrm>
          <a:prstGeom prst="roundRect">
            <a:avLst>
              <a:gd name="adj" fmla="val 4371"/>
            </a:avLst>
          </a:prstGeom>
          <a:ln w="19050">
            <a:solidFill>
              <a:schemeClr val="accent4"/>
            </a:solidFill>
          </a:ln>
        </p:spPr>
        <p:txBody>
          <a:bodyPr vert="horz" lIns="0" tIns="0" rIns="0" bIns="0" numCol="2" spcCol="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FD extract suppressed the TNF-</a:t>
            </a:r>
            <a:r>
              <a:rPr lang="el-GR" sz="1400" dirty="0"/>
              <a:t>α</a:t>
            </a:r>
            <a:r>
              <a:rPr lang="en-GB" sz="1400" dirty="0"/>
              <a:t>/IFN-</a:t>
            </a:r>
            <a:r>
              <a:rPr lang="el-GR" sz="1400" dirty="0"/>
              <a:t>γ</a:t>
            </a:r>
            <a:r>
              <a:rPr lang="en-GB" sz="1400" dirty="0"/>
              <a:t>-induced expression </a:t>
            </a:r>
            <a:br>
              <a:rPr lang="en-GB" sz="1400" dirty="0"/>
            </a:br>
            <a:r>
              <a:rPr lang="en-GB" sz="1400" dirty="0"/>
              <a:t>of IL-33 by bronchial epithelial cells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Exposure to FD partly reduced phosphorylation of STAT-1 </a:t>
            </a:r>
            <a:br>
              <a:rPr lang="en-GB" sz="1400" dirty="0"/>
            </a:br>
            <a:r>
              <a:rPr lang="en-GB" sz="1400" dirty="0"/>
              <a:t>following IFN-</a:t>
            </a:r>
            <a:r>
              <a:rPr lang="el-GR" sz="1400" dirty="0"/>
              <a:t>γ</a:t>
            </a:r>
            <a:r>
              <a:rPr lang="en-GB" sz="1400" dirty="0"/>
              <a:t>-induction</a:t>
            </a:r>
          </a:p>
        </p:txBody>
      </p:sp>
      <p:sp>
        <p:nvSpPr>
          <p:cNvPr id="26" name="Rectangle: Rounded Corners 25">
            <a:extLst>
              <a:ext uri="{FF2B5EF4-FFF2-40B4-BE49-F238E27FC236}">
                <a16:creationId xmlns:a16="http://schemas.microsoft.com/office/drawing/2014/main" id="{E6191B06-579A-4D01-B08A-212F1A08B46A}"/>
              </a:ext>
            </a:extLst>
          </p:cNvPr>
          <p:cNvSpPr/>
          <p:nvPr/>
        </p:nvSpPr>
        <p:spPr>
          <a:xfrm>
            <a:off x="719632" y="3378561"/>
            <a:ext cx="10787739" cy="451447"/>
          </a:xfrm>
          <a:prstGeom prst="roundRect">
            <a:avLst>
              <a:gd name="adj" fmla="val 12395"/>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r>
              <a:rPr lang="en-GB" sz="1400" dirty="0">
                <a:solidFill>
                  <a:schemeClr val="tx1"/>
                </a:solidFill>
              </a:rPr>
              <a:t>Pre-treatment</a:t>
            </a:r>
            <a:endParaRPr lang="el-GR" sz="1400" dirty="0">
              <a:solidFill>
                <a:schemeClr val="tx1"/>
              </a:solidFill>
            </a:endParaRPr>
          </a:p>
        </p:txBody>
      </p:sp>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a:xfrm>
            <a:off x="547688" y="6200182"/>
            <a:ext cx="10648950" cy="443887"/>
          </a:xfrm>
        </p:spPr>
        <p:txBody>
          <a:bodyPr/>
          <a:lstStyle/>
          <a:p>
            <a:r>
              <a:rPr lang="en-GB" sz="850" dirty="0"/>
              <a:t>*A reduction of IL-33 protein and </a:t>
            </a:r>
            <a:r>
              <a:rPr lang="en-GB" sz="850" i="1" dirty="0"/>
              <a:t>IL33 </a:t>
            </a:r>
            <a:r>
              <a:rPr lang="en-GB" sz="850" dirty="0"/>
              <a:t>mRNA induction by TNF-</a:t>
            </a:r>
            <a:r>
              <a:rPr lang="el-GR" sz="850" dirty="0"/>
              <a:t>α</a:t>
            </a:r>
            <a:r>
              <a:rPr lang="en-GB" sz="850" dirty="0"/>
              <a:t>/IFN-</a:t>
            </a:r>
            <a:r>
              <a:rPr lang="el-GR" sz="850" dirty="0"/>
              <a:t>γ</a:t>
            </a:r>
            <a:r>
              <a:rPr lang="en-GB" sz="850" dirty="0"/>
              <a:t> was also reported for epithelial cells pre-treated with FD extract</a:t>
            </a:r>
          </a:p>
          <a:p>
            <a:r>
              <a:rPr lang="en-GB" sz="850" dirty="0"/>
              <a:t>EGFR, epidermal growth factor receptor; FD, farm dust; IFN, interferon; IFNGR, interferon-gamma receptor; IL, interleukin; JAK, Janus kinase; MAPK, mitogen-activated protein kinase; STAT1, signal transducer and activator of transcription 1; TNF, tumour necrosis factor</a:t>
            </a:r>
            <a:br>
              <a:rPr lang="en-GB" sz="850" dirty="0"/>
            </a:br>
            <a:r>
              <a:rPr lang="en-GB" sz="850" b="0" i="0" dirty="0" err="1">
                <a:effectLst/>
                <a:latin typeface="+mn-lt"/>
              </a:rPr>
              <a:t>Schrumpf</a:t>
            </a:r>
            <a:r>
              <a:rPr lang="en-GB" sz="850" b="0" i="0" dirty="0">
                <a:effectLst/>
                <a:latin typeface="+mn-lt"/>
              </a:rPr>
              <a:t> JA, </a:t>
            </a:r>
            <a:r>
              <a:rPr lang="en-GB" sz="850" b="0" i="0" dirty="0" err="1">
                <a:effectLst/>
                <a:latin typeface="+mn-lt"/>
              </a:rPr>
              <a:t>Tham</a:t>
            </a:r>
            <a:r>
              <a:rPr lang="en-GB" sz="850" b="0" i="0" dirty="0">
                <a:effectLst/>
                <a:latin typeface="+mn-lt"/>
              </a:rPr>
              <a:t> M, </a:t>
            </a:r>
            <a:r>
              <a:rPr lang="en-GB" sz="850" b="0" i="0" dirty="0" err="1">
                <a:effectLst/>
                <a:latin typeface="+mn-lt"/>
              </a:rPr>
              <a:t>Ninaber</a:t>
            </a:r>
            <a:r>
              <a:rPr lang="en-GB" sz="850" b="0" i="0" dirty="0">
                <a:effectLst/>
                <a:latin typeface="+mn-lt"/>
              </a:rPr>
              <a:t> DK, von </a:t>
            </a:r>
            <a:r>
              <a:rPr lang="en-GB" sz="850" b="0" i="0" dirty="0" err="1">
                <a:effectLst/>
                <a:latin typeface="+mn-lt"/>
              </a:rPr>
              <a:t>Mutius</a:t>
            </a:r>
            <a:r>
              <a:rPr lang="en-GB" sz="850" b="0" i="0" dirty="0">
                <a:effectLst/>
                <a:latin typeface="+mn-lt"/>
              </a:rPr>
              <a:t> E, Smits HH, </a:t>
            </a:r>
            <a:r>
              <a:rPr lang="en-GB" sz="850" b="0" i="0" dirty="0" err="1">
                <a:effectLst/>
                <a:latin typeface="+mn-lt"/>
              </a:rPr>
              <a:t>Hiemstra</a:t>
            </a:r>
            <a:r>
              <a:rPr lang="en-GB" sz="850" b="0" i="0" dirty="0">
                <a:effectLst/>
                <a:latin typeface="+mn-lt"/>
              </a:rPr>
              <a:t> PS. </a:t>
            </a:r>
            <a:r>
              <a:rPr lang="en-GB" sz="850" dirty="0">
                <a:latin typeface="+mn-lt"/>
              </a:rPr>
              <a:t>Abstract presented at ERS 2022</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spcBef>
                <a:spcPts val="0"/>
              </a:spcBef>
              <a:buNone/>
            </a:pPr>
            <a:r>
              <a:rPr lang="en-GB" sz="1600" b="1" u="sng" dirty="0">
                <a:solidFill>
                  <a:schemeClr val="bg1"/>
                </a:solidFill>
              </a:rPr>
              <a:t>Key takeaways:</a:t>
            </a:r>
            <a:r>
              <a:rPr lang="en-GB" sz="1600" dirty="0">
                <a:solidFill>
                  <a:schemeClr val="bg1"/>
                </a:solidFill>
              </a:rPr>
              <a:t> </a:t>
            </a:r>
            <a:r>
              <a:rPr lang="en-GB" sz="1600" i="1" dirty="0">
                <a:solidFill>
                  <a:schemeClr val="bg1"/>
                </a:solidFill>
              </a:rPr>
              <a:t>The protective effect of FD exposure on bronchial epithelium may be mediated by inference with the </a:t>
            </a:r>
          </a:p>
          <a:p>
            <a:pPr marL="0" indent="0" algn="ctr">
              <a:spcBef>
                <a:spcPts val="0"/>
              </a:spcBef>
              <a:buNone/>
            </a:pPr>
            <a:r>
              <a:rPr lang="en-GB" sz="1600" i="1" dirty="0">
                <a:solidFill>
                  <a:schemeClr val="bg1"/>
                </a:solidFill>
              </a:rPr>
              <a:t>IFNGR-JAK-STAT1 signalling pathway and resulting inhibition of IL-33 expression</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Schrumpf JA</a:t>
            </a:r>
          </a:p>
          <a:p>
            <a:r>
              <a:rPr lang="en-GB" sz="1100" i="1">
                <a:solidFill>
                  <a:schemeClr val="bg1"/>
                </a:solidFill>
                <a:latin typeface="Calibri" panose="020F0502020204030204" pitchFamily="34" charset="0"/>
                <a:cs typeface="Calibri" panose="020F0502020204030204" pitchFamily="34" charset="0"/>
              </a:rPr>
              <a:t>Leiden University Medical Center, </a:t>
            </a:r>
            <a:br>
              <a:rPr lang="en-GB" sz="1100" i="1">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Leiden, the Netherlands</a:t>
            </a:r>
            <a:endParaRPr lang="en-GB" sz="11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693087"/>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dirty="0"/>
              <a:t>Early-life exposure to traditional farming is associated with protection against allergies and asthma</a:t>
            </a:r>
          </a:p>
          <a:p>
            <a:pPr>
              <a:spcBef>
                <a:spcPts val="0"/>
              </a:spcBef>
            </a:pPr>
            <a:r>
              <a:rPr lang="en-GB" sz="1400" dirty="0"/>
              <a:t>To determine whether FD imparts a protective effect on epithelial barrier function, the induction </a:t>
            </a:r>
            <a:br>
              <a:rPr lang="en-GB" sz="1400" dirty="0"/>
            </a:br>
            <a:r>
              <a:rPr lang="en-GB" sz="1400" dirty="0"/>
              <a:t>of IL-33 was examined in primary bronchial epithelial cells following exposure to FD extract </a:t>
            </a:r>
          </a:p>
        </p:txBody>
      </p:sp>
      <p:sp>
        <p:nvSpPr>
          <p:cNvPr id="4" name="Slide Number Placeholder 3">
            <a:extLst>
              <a:ext uri="{FF2B5EF4-FFF2-40B4-BE49-F238E27FC236}">
                <a16:creationId xmlns:a16="http://schemas.microsoft.com/office/drawing/2014/main" id="{9AC3B60F-4727-4800-B3EC-E992E2F5D3ED}"/>
              </a:ext>
            </a:extLst>
          </p:cNvPr>
          <p:cNvSpPr>
            <a:spLocks noGrp="1"/>
          </p:cNvSpPr>
          <p:nvPr>
            <p:ph type="sldNum" sz="quarter" idx="12"/>
          </p:nvPr>
        </p:nvSpPr>
        <p:spPr/>
        <p:txBody>
          <a:bodyPr/>
          <a:lstStyle/>
          <a:p>
            <a:fld id="{D38BAEAC-A895-4A01-AB9B-F6141799970D}" type="slidenum">
              <a:rPr lang="en-GB" smtClean="0"/>
              <a:pPr/>
              <a:t>11</a:t>
            </a:fld>
            <a:endParaRPr lang="en-GB"/>
          </a:p>
        </p:txBody>
      </p:sp>
      <p:sp>
        <p:nvSpPr>
          <p:cNvPr id="10" name="Title 9">
            <a:extLst>
              <a:ext uri="{FF2B5EF4-FFF2-40B4-BE49-F238E27FC236}">
                <a16:creationId xmlns:a16="http://schemas.microsoft.com/office/drawing/2014/main" id="{D99AD735-0EA0-4E47-AD5A-45AB7F1674A7}"/>
              </a:ext>
            </a:extLst>
          </p:cNvPr>
          <p:cNvSpPr>
            <a:spLocks noGrp="1"/>
          </p:cNvSpPr>
          <p:nvPr>
            <p:ph type="title"/>
          </p:nvPr>
        </p:nvSpPr>
        <p:spPr>
          <a:xfrm>
            <a:off x="548282" y="367200"/>
            <a:ext cx="8640000" cy="720000"/>
          </a:xfrm>
        </p:spPr>
        <p:txBody>
          <a:bodyPr/>
          <a:lstStyle/>
          <a:p>
            <a:r>
              <a:rPr lang="en-GB" sz="2400" dirty="0"/>
              <a:t>FD exposure decreases TNF-α/IFN-γ-mediated IL-33 expression in primary bronchial epithelial cells in part by </a:t>
            </a:r>
            <a:br>
              <a:rPr lang="en-GB" sz="2400" dirty="0"/>
            </a:br>
            <a:r>
              <a:rPr lang="en-GB" sz="2400" dirty="0"/>
              <a:t>interfering with IFNGR-JAK-STAT1 signalling</a:t>
            </a:r>
          </a:p>
        </p:txBody>
      </p:sp>
      <p:sp>
        <p:nvSpPr>
          <p:cNvPr id="40" name="Content Placeholder 2">
            <a:extLst>
              <a:ext uri="{FF2B5EF4-FFF2-40B4-BE49-F238E27FC236}">
                <a16:creationId xmlns:a16="http://schemas.microsoft.com/office/drawing/2014/main" id="{4187483D-782C-499F-9B85-74DDDEFE61B8}"/>
              </a:ext>
            </a:extLst>
          </p:cNvPr>
          <p:cNvSpPr txBox="1">
            <a:spLocks/>
          </p:cNvSpPr>
          <p:nvPr/>
        </p:nvSpPr>
        <p:spPr>
          <a:xfrm>
            <a:off x="2257425" y="2919501"/>
            <a:ext cx="7677150" cy="404723"/>
          </a:xfrm>
          <a:prstGeom prst="roundRect">
            <a:avLst/>
          </a:prstGeom>
          <a:ln w="19050">
            <a:noFill/>
          </a:ln>
        </p:spPr>
        <p:txBody>
          <a:bodyPr vert="horz" lIns="0" tIns="0" rIns="0" bIns="0" rtlCol="0" anchor="t">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dirty="0"/>
              <a:t>Effect of pre-treatment with either FD extract or inhibitors of IFN-</a:t>
            </a:r>
            <a:r>
              <a:rPr lang="el-GR" sz="1000" b="1" dirty="0"/>
              <a:t>γ</a:t>
            </a:r>
            <a:r>
              <a:rPr lang="en-GB" sz="1000" b="1" dirty="0"/>
              <a:t> signalling pathways</a:t>
            </a:r>
            <a:br>
              <a:rPr lang="en-GB" sz="1000" b="1" dirty="0"/>
            </a:br>
            <a:r>
              <a:rPr lang="en-GB" sz="1000" b="1" dirty="0"/>
              <a:t> on IFN-</a:t>
            </a:r>
            <a:r>
              <a:rPr lang="el-GR" sz="1000" b="1" dirty="0"/>
              <a:t>γ</a:t>
            </a:r>
            <a:r>
              <a:rPr lang="en-GB" sz="1000" b="1" dirty="0"/>
              <a:t>-induced </a:t>
            </a:r>
            <a:r>
              <a:rPr lang="en-GB" sz="1000" b="1" i="1" dirty="0"/>
              <a:t>IL33</a:t>
            </a:r>
            <a:r>
              <a:rPr lang="en-GB" sz="1000" b="1" dirty="0"/>
              <a:t> mRNA expression and STAT1 phosphorylation in submerged primary bronchial epithelial cells </a:t>
            </a:r>
          </a:p>
        </p:txBody>
      </p:sp>
      <p:sp>
        <p:nvSpPr>
          <p:cNvPr id="38" name="Rectangle: Rounded Corners 37">
            <a:extLst>
              <a:ext uri="{FF2B5EF4-FFF2-40B4-BE49-F238E27FC236}">
                <a16:creationId xmlns:a16="http://schemas.microsoft.com/office/drawing/2014/main" id="{6F2C377C-5C9D-4694-B0C2-0CCE965332FB}"/>
              </a:ext>
            </a:extLst>
          </p:cNvPr>
          <p:cNvSpPr/>
          <p:nvPr/>
        </p:nvSpPr>
        <p:spPr>
          <a:xfrm>
            <a:off x="719632" y="4599820"/>
            <a:ext cx="10787739" cy="451447"/>
          </a:xfrm>
          <a:prstGeom prst="roundRect">
            <a:avLst>
              <a:gd name="adj" fmla="val 12395"/>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r>
              <a:rPr lang="en-GB" sz="1400" dirty="0">
                <a:solidFill>
                  <a:schemeClr val="tx1"/>
                </a:solidFill>
              </a:rPr>
              <a:t>STAT1 phosphorylation</a:t>
            </a:r>
            <a:endParaRPr lang="el-GR" sz="1400" dirty="0">
              <a:solidFill>
                <a:schemeClr val="tx1"/>
              </a:solidFill>
            </a:endParaRPr>
          </a:p>
        </p:txBody>
      </p:sp>
      <p:sp>
        <p:nvSpPr>
          <p:cNvPr id="307" name="Rectangle 19">
            <a:extLst>
              <a:ext uri="{FF2B5EF4-FFF2-40B4-BE49-F238E27FC236}">
                <a16:creationId xmlns:a16="http://schemas.microsoft.com/office/drawing/2014/main" id="{ED95D0EB-867A-48E9-AAED-D6F53C688EE7}"/>
              </a:ext>
            </a:extLst>
          </p:cNvPr>
          <p:cNvSpPr/>
          <p:nvPr/>
        </p:nvSpPr>
        <p:spPr>
          <a:xfrm>
            <a:off x="2868261" y="4604893"/>
            <a:ext cx="1520754" cy="450000"/>
          </a:xfrm>
          <a:prstGeom prst="roundRect">
            <a:avLst>
              <a:gd name="adj" fmla="val 14667"/>
            </a:avLst>
          </a:prstGeom>
          <a:solidFill>
            <a:srgbClr val="1883AE"/>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rIns="90000" bIns="0" rtlCol="0" anchor="ctr"/>
          <a:lstStyle/>
          <a:p>
            <a:pPr algn="ctr"/>
            <a:r>
              <a:rPr lang="en-GB" sz="1400" dirty="0">
                <a:solidFill>
                  <a:schemeClr val="bg1"/>
                </a:solidFill>
              </a:rPr>
              <a:t>Partly </a:t>
            </a:r>
            <a:br>
              <a:rPr lang="en-GB" sz="1400" dirty="0">
                <a:solidFill>
                  <a:schemeClr val="bg1"/>
                </a:solidFill>
              </a:rPr>
            </a:br>
            <a:r>
              <a:rPr lang="en-GB" sz="1400" dirty="0">
                <a:solidFill>
                  <a:schemeClr val="bg1"/>
                </a:solidFill>
              </a:rPr>
              <a:t>reduced</a:t>
            </a:r>
          </a:p>
        </p:txBody>
      </p:sp>
      <p:sp>
        <p:nvSpPr>
          <p:cNvPr id="303" name="Rectangle: Rounded Corners 302">
            <a:extLst>
              <a:ext uri="{FF2B5EF4-FFF2-40B4-BE49-F238E27FC236}">
                <a16:creationId xmlns:a16="http://schemas.microsoft.com/office/drawing/2014/main" id="{EBD8FB2E-F890-4B7D-8271-E07F10B10363}"/>
              </a:ext>
            </a:extLst>
          </p:cNvPr>
          <p:cNvSpPr/>
          <p:nvPr/>
        </p:nvSpPr>
        <p:spPr>
          <a:xfrm>
            <a:off x="719632" y="3995137"/>
            <a:ext cx="10787739" cy="451447"/>
          </a:xfrm>
          <a:prstGeom prst="roundRect">
            <a:avLst>
              <a:gd name="adj" fmla="val 1506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r>
              <a:rPr lang="en-GB" sz="1400" dirty="0">
                <a:solidFill>
                  <a:schemeClr val="tx1"/>
                </a:solidFill>
              </a:rPr>
              <a:t>Induction of </a:t>
            </a:r>
            <a:r>
              <a:rPr lang="en-GB" sz="1400" i="1" dirty="0">
                <a:solidFill>
                  <a:schemeClr val="tx1"/>
                </a:solidFill>
              </a:rPr>
              <a:t>IL33</a:t>
            </a:r>
            <a:r>
              <a:rPr lang="en-GB" sz="1400" dirty="0">
                <a:solidFill>
                  <a:schemeClr val="tx1"/>
                </a:solidFill>
              </a:rPr>
              <a:t> mRNA </a:t>
            </a:r>
            <a:br>
              <a:rPr lang="en-GB" sz="1400" dirty="0">
                <a:solidFill>
                  <a:schemeClr val="tx1"/>
                </a:solidFill>
              </a:rPr>
            </a:br>
            <a:r>
              <a:rPr lang="en-GB" sz="1400" dirty="0">
                <a:solidFill>
                  <a:schemeClr val="tx1"/>
                </a:solidFill>
              </a:rPr>
              <a:t>expression by IFN-</a:t>
            </a:r>
            <a:r>
              <a:rPr lang="el-GR" sz="1400" dirty="0">
                <a:solidFill>
                  <a:schemeClr val="tx1"/>
                </a:solidFill>
              </a:rPr>
              <a:t>γ</a:t>
            </a:r>
          </a:p>
        </p:txBody>
      </p:sp>
      <p:sp>
        <p:nvSpPr>
          <p:cNvPr id="317" name="Rectangle 19">
            <a:extLst>
              <a:ext uri="{FF2B5EF4-FFF2-40B4-BE49-F238E27FC236}">
                <a16:creationId xmlns:a16="http://schemas.microsoft.com/office/drawing/2014/main" id="{D2D50D8D-E093-4E58-8383-C0E33A7314CC}"/>
              </a:ext>
            </a:extLst>
          </p:cNvPr>
          <p:cNvSpPr/>
          <p:nvPr/>
        </p:nvSpPr>
        <p:spPr>
          <a:xfrm>
            <a:off x="2868261" y="3994386"/>
            <a:ext cx="1520754" cy="450000"/>
          </a:xfrm>
          <a:prstGeom prst="roundRect">
            <a:avLst>
              <a:gd name="adj" fmla="val 14667"/>
            </a:avLst>
          </a:prstGeom>
          <a:solidFill>
            <a:srgbClr val="1883AE"/>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bIns="0" rtlCol="0" anchor="ctr"/>
          <a:lstStyle/>
          <a:p>
            <a:pPr algn="ctr"/>
            <a:r>
              <a:rPr lang="en-GB" sz="1400" dirty="0">
                <a:solidFill>
                  <a:schemeClr val="bg1"/>
                </a:solidFill>
              </a:rPr>
              <a:t>Reduced*</a:t>
            </a:r>
          </a:p>
        </p:txBody>
      </p:sp>
      <p:sp>
        <p:nvSpPr>
          <p:cNvPr id="338" name="Rectangle 19">
            <a:extLst>
              <a:ext uri="{FF2B5EF4-FFF2-40B4-BE49-F238E27FC236}">
                <a16:creationId xmlns:a16="http://schemas.microsoft.com/office/drawing/2014/main" id="{43B9EECA-4141-49CD-A786-DC6D1534EF3D}"/>
              </a:ext>
            </a:extLst>
          </p:cNvPr>
          <p:cNvSpPr/>
          <p:nvPr/>
        </p:nvSpPr>
        <p:spPr>
          <a:xfrm>
            <a:off x="4647850" y="3994386"/>
            <a:ext cx="1520754" cy="450000"/>
          </a:xfrm>
          <a:prstGeom prst="roundRect">
            <a:avLst>
              <a:gd name="adj" fmla="val 14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bIns="0" rtlCol="0" anchor="ctr"/>
          <a:lstStyle/>
          <a:p>
            <a:pPr algn="ctr"/>
            <a:r>
              <a:rPr lang="en-GB" sz="1400" dirty="0">
                <a:solidFill>
                  <a:schemeClr val="bg1"/>
                </a:solidFill>
              </a:rPr>
              <a:t>Reduced</a:t>
            </a:r>
          </a:p>
        </p:txBody>
      </p:sp>
      <p:sp>
        <p:nvSpPr>
          <p:cNvPr id="343" name="Rectangle 19">
            <a:extLst>
              <a:ext uri="{FF2B5EF4-FFF2-40B4-BE49-F238E27FC236}">
                <a16:creationId xmlns:a16="http://schemas.microsoft.com/office/drawing/2014/main" id="{485762B3-08FE-491C-8E78-5E62A587425A}"/>
              </a:ext>
            </a:extLst>
          </p:cNvPr>
          <p:cNvSpPr/>
          <p:nvPr/>
        </p:nvSpPr>
        <p:spPr>
          <a:xfrm>
            <a:off x="6427439" y="3994386"/>
            <a:ext cx="1520754" cy="450000"/>
          </a:xfrm>
          <a:prstGeom prst="roundRect">
            <a:avLst>
              <a:gd name="adj" fmla="val 1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bIns="0" rtlCol="0" anchor="ctr"/>
          <a:lstStyle/>
          <a:p>
            <a:pPr algn="ctr"/>
            <a:r>
              <a:rPr lang="en-GB" sz="1400">
                <a:solidFill>
                  <a:schemeClr val="bg1"/>
                </a:solidFill>
              </a:rPr>
              <a:t>Reduced</a:t>
            </a:r>
            <a:endParaRPr lang="en-GB" sz="1400" dirty="0">
              <a:solidFill>
                <a:schemeClr val="bg1"/>
              </a:solidFill>
            </a:endParaRPr>
          </a:p>
        </p:txBody>
      </p:sp>
      <p:grpSp>
        <p:nvGrpSpPr>
          <p:cNvPr id="13" name="Group 12">
            <a:extLst>
              <a:ext uri="{FF2B5EF4-FFF2-40B4-BE49-F238E27FC236}">
                <a16:creationId xmlns:a16="http://schemas.microsoft.com/office/drawing/2014/main" id="{AC7C4DD2-595E-4A62-A8E4-B61F6E6997CC}"/>
              </a:ext>
            </a:extLst>
          </p:cNvPr>
          <p:cNvGrpSpPr/>
          <p:nvPr/>
        </p:nvGrpSpPr>
        <p:grpSpPr>
          <a:xfrm>
            <a:off x="2868261" y="3379704"/>
            <a:ext cx="8639110" cy="449161"/>
            <a:chOff x="2868261" y="3290694"/>
            <a:chExt cx="8639110" cy="449161"/>
          </a:xfrm>
        </p:grpSpPr>
        <p:sp>
          <p:nvSpPr>
            <p:cNvPr id="330" name="Rectangle 19">
              <a:extLst>
                <a:ext uri="{FF2B5EF4-FFF2-40B4-BE49-F238E27FC236}">
                  <a16:creationId xmlns:a16="http://schemas.microsoft.com/office/drawing/2014/main" id="{2F95F8CE-583A-4279-8971-26828947BFAD}"/>
                </a:ext>
              </a:extLst>
            </p:cNvPr>
            <p:cNvSpPr/>
            <p:nvPr/>
          </p:nvSpPr>
          <p:spPr>
            <a:xfrm>
              <a:off x="2868261" y="3307855"/>
              <a:ext cx="1520754" cy="432000"/>
            </a:xfrm>
            <a:prstGeom prst="roundRect">
              <a:avLst>
                <a:gd name="adj" fmla="val 14636"/>
              </a:avLst>
            </a:prstGeom>
            <a:solidFill>
              <a:schemeClr val="bg1"/>
            </a:solidFill>
            <a:ln w="19050">
              <a:solidFill>
                <a:srgbClr val="1883A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sz="1400" b="1" dirty="0">
                  <a:solidFill>
                    <a:srgbClr val="1883AE"/>
                  </a:solidFill>
                  <a:latin typeface="+mn-lt"/>
                </a:rPr>
                <a:t>FD extract</a:t>
              </a:r>
              <a:endParaRPr lang="en-GB" sz="1400" b="1" dirty="0">
                <a:solidFill>
                  <a:srgbClr val="1883AE"/>
                </a:solidFill>
              </a:endParaRPr>
            </a:p>
          </p:txBody>
        </p:sp>
        <p:sp>
          <p:nvSpPr>
            <p:cNvPr id="341" name="Rectangle 19">
              <a:extLst>
                <a:ext uri="{FF2B5EF4-FFF2-40B4-BE49-F238E27FC236}">
                  <a16:creationId xmlns:a16="http://schemas.microsoft.com/office/drawing/2014/main" id="{18CE8348-19C7-48E2-9EDE-97BCEB4BA03E}"/>
                </a:ext>
              </a:extLst>
            </p:cNvPr>
            <p:cNvSpPr/>
            <p:nvPr/>
          </p:nvSpPr>
          <p:spPr>
            <a:xfrm>
              <a:off x="4647850" y="3302997"/>
              <a:ext cx="1520754" cy="432000"/>
            </a:xfrm>
            <a:prstGeom prst="roundRect">
              <a:avLst>
                <a:gd name="adj" fmla="val 14636"/>
              </a:avLst>
            </a:prstGeom>
            <a:solidFill>
              <a:schemeClr val="bg1"/>
            </a:solidFill>
            <a:ln w="1905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sz="1400" b="1" dirty="0">
                  <a:solidFill>
                    <a:schemeClr val="bg2"/>
                  </a:solidFill>
                  <a:latin typeface="+mn-lt"/>
                </a:rPr>
                <a:t>JAK inhibitor</a:t>
              </a:r>
              <a:endParaRPr lang="en-GB" sz="1400" b="1" dirty="0">
                <a:solidFill>
                  <a:schemeClr val="bg2"/>
                </a:solidFill>
              </a:endParaRPr>
            </a:p>
          </p:txBody>
        </p:sp>
        <p:sp>
          <p:nvSpPr>
            <p:cNvPr id="346" name="Rectangle 19">
              <a:extLst>
                <a:ext uri="{FF2B5EF4-FFF2-40B4-BE49-F238E27FC236}">
                  <a16:creationId xmlns:a16="http://schemas.microsoft.com/office/drawing/2014/main" id="{37C04BEA-4998-4819-BF21-06D2524DAD04}"/>
                </a:ext>
              </a:extLst>
            </p:cNvPr>
            <p:cNvSpPr/>
            <p:nvPr/>
          </p:nvSpPr>
          <p:spPr>
            <a:xfrm>
              <a:off x="6427439" y="3302285"/>
              <a:ext cx="1520754" cy="432000"/>
            </a:xfrm>
            <a:prstGeom prst="roundRect">
              <a:avLst>
                <a:gd name="adj" fmla="val 14636"/>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sz="1400" b="1" dirty="0">
                  <a:solidFill>
                    <a:schemeClr val="accent2"/>
                  </a:solidFill>
                  <a:latin typeface="+mn-lt"/>
                </a:rPr>
                <a:t>p38 MAPK inhibitor</a:t>
              </a:r>
              <a:endParaRPr lang="en-GB" sz="1400" b="1" dirty="0">
                <a:solidFill>
                  <a:schemeClr val="accent2"/>
                </a:solidFill>
              </a:endParaRPr>
            </a:p>
          </p:txBody>
        </p:sp>
        <p:sp>
          <p:nvSpPr>
            <p:cNvPr id="25" name="Rectangle 19">
              <a:extLst>
                <a:ext uri="{FF2B5EF4-FFF2-40B4-BE49-F238E27FC236}">
                  <a16:creationId xmlns:a16="http://schemas.microsoft.com/office/drawing/2014/main" id="{5A63D694-21FC-472D-B7A4-7CB5822D9503}"/>
                </a:ext>
              </a:extLst>
            </p:cNvPr>
            <p:cNvSpPr/>
            <p:nvPr/>
          </p:nvSpPr>
          <p:spPr>
            <a:xfrm>
              <a:off x="9986617" y="3290694"/>
              <a:ext cx="1520754" cy="432000"/>
            </a:xfrm>
            <a:prstGeom prst="roundRect">
              <a:avLst>
                <a:gd name="adj" fmla="val 14636"/>
              </a:avLst>
            </a:prstGeom>
            <a:solidFill>
              <a:schemeClr val="bg1"/>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sz="1400" b="1" dirty="0">
                  <a:solidFill>
                    <a:schemeClr val="accent1"/>
                  </a:solidFill>
                  <a:latin typeface="+mn-lt"/>
                </a:rPr>
                <a:t>NF-</a:t>
              </a:r>
              <a:r>
                <a:rPr lang="el-GR" sz="1400" b="1" dirty="0">
                  <a:solidFill>
                    <a:schemeClr val="accent1"/>
                  </a:solidFill>
                  <a:latin typeface="+mn-lt"/>
                </a:rPr>
                <a:t>κ</a:t>
              </a:r>
              <a:r>
                <a:rPr lang="en-GB" sz="1400" b="1" dirty="0">
                  <a:solidFill>
                    <a:schemeClr val="accent1"/>
                  </a:solidFill>
                  <a:latin typeface="+mn-lt"/>
                </a:rPr>
                <a:t>B inhibitor</a:t>
              </a:r>
              <a:endParaRPr lang="en-GB" sz="1400" b="1" dirty="0">
                <a:solidFill>
                  <a:schemeClr val="accent1"/>
                </a:solidFill>
              </a:endParaRPr>
            </a:p>
          </p:txBody>
        </p:sp>
        <p:sp>
          <p:nvSpPr>
            <p:cNvPr id="28" name="Rectangle 19">
              <a:extLst>
                <a:ext uri="{FF2B5EF4-FFF2-40B4-BE49-F238E27FC236}">
                  <a16:creationId xmlns:a16="http://schemas.microsoft.com/office/drawing/2014/main" id="{7760BBFC-F691-49BB-BBE4-FD7C3EF48A7D}"/>
                </a:ext>
              </a:extLst>
            </p:cNvPr>
            <p:cNvSpPr/>
            <p:nvPr/>
          </p:nvSpPr>
          <p:spPr>
            <a:xfrm>
              <a:off x="8207028" y="3298104"/>
              <a:ext cx="1520754" cy="432000"/>
            </a:xfrm>
            <a:prstGeom prst="roundRect">
              <a:avLst>
                <a:gd name="adj" fmla="val 14636"/>
              </a:avLst>
            </a:prstGeom>
            <a:solidFill>
              <a:schemeClr val="bg1"/>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sz="1400" b="1" dirty="0">
                  <a:solidFill>
                    <a:schemeClr val="accent4">
                      <a:lumMod val="60000"/>
                      <a:lumOff val="40000"/>
                    </a:schemeClr>
                  </a:solidFill>
                  <a:latin typeface="+mn-lt"/>
                </a:rPr>
                <a:t>EGFR inhibitor</a:t>
              </a:r>
              <a:endParaRPr lang="en-GB" sz="1400" b="1" dirty="0">
                <a:solidFill>
                  <a:schemeClr val="accent4">
                    <a:lumMod val="60000"/>
                    <a:lumOff val="40000"/>
                  </a:schemeClr>
                </a:solidFill>
              </a:endParaRPr>
            </a:p>
          </p:txBody>
        </p:sp>
      </p:grpSp>
      <p:sp>
        <p:nvSpPr>
          <p:cNvPr id="30" name="Rectangle 19">
            <a:extLst>
              <a:ext uri="{FF2B5EF4-FFF2-40B4-BE49-F238E27FC236}">
                <a16:creationId xmlns:a16="http://schemas.microsoft.com/office/drawing/2014/main" id="{19709DC4-B072-4EF8-AC25-9EFC99915356}"/>
              </a:ext>
            </a:extLst>
          </p:cNvPr>
          <p:cNvSpPr/>
          <p:nvPr/>
        </p:nvSpPr>
        <p:spPr>
          <a:xfrm>
            <a:off x="9986617" y="3991511"/>
            <a:ext cx="1520754" cy="450000"/>
          </a:xfrm>
          <a:prstGeom prst="roundRect">
            <a:avLst>
              <a:gd name="adj" fmla="val 14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bIns="0" rtlCol="0" anchor="ctr"/>
          <a:lstStyle/>
          <a:p>
            <a:pPr algn="ctr"/>
            <a:r>
              <a:rPr lang="en-GB" sz="1400" dirty="0">
                <a:solidFill>
                  <a:schemeClr val="bg1"/>
                </a:solidFill>
              </a:rPr>
              <a:t>No effect</a:t>
            </a:r>
          </a:p>
        </p:txBody>
      </p:sp>
      <p:sp>
        <p:nvSpPr>
          <p:cNvPr id="31" name="Rectangle 19">
            <a:extLst>
              <a:ext uri="{FF2B5EF4-FFF2-40B4-BE49-F238E27FC236}">
                <a16:creationId xmlns:a16="http://schemas.microsoft.com/office/drawing/2014/main" id="{60BE2ABE-39D2-47B0-86A7-BEB238605589}"/>
              </a:ext>
            </a:extLst>
          </p:cNvPr>
          <p:cNvSpPr/>
          <p:nvPr/>
        </p:nvSpPr>
        <p:spPr>
          <a:xfrm>
            <a:off x="8215348" y="3985386"/>
            <a:ext cx="1520754" cy="450000"/>
          </a:xfrm>
          <a:prstGeom prst="roundRect">
            <a:avLst>
              <a:gd name="adj" fmla="val 14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bIns="0" rtlCol="0" anchor="ctr"/>
          <a:lstStyle/>
          <a:p>
            <a:pPr algn="ctr"/>
            <a:r>
              <a:rPr lang="en-GB" sz="1400" dirty="0">
                <a:solidFill>
                  <a:schemeClr val="bg1"/>
                </a:solidFill>
              </a:rPr>
              <a:t>Reduced</a:t>
            </a:r>
          </a:p>
        </p:txBody>
      </p:sp>
      <p:sp>
        <p:nvSpPr>
          <p:cNvPr id="2" name="Arrow: Down 1">
            <a:extLst>
              <a:ext uri="{FF2B5EF4-FFF2-40B4-BE49-F238E27FC236}">
                <a16:creationId xmlns:a16="http://schemas.microsoft.com/office/drawing/2014/main" id="{AD333C1D-F988-4D80-AEFE-7A594543609C}"/>
              </a:ext>
            </a:extLst>
          </p:cNvPr>
          <p:cNvSpPr/>
          <p:nvPr/>
        </p:nvSpPr>
        <p:spPr>
          <a:xfrm>
            <a:off x="3045655" y="4107800"/>
            <a:ext cx="119576" cy="26144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FA68467-9228-4C6E-801E-3A9CFBECE939}"/>
              </a:ext>
            </a:extLst>
          </p:cNvPr>
          <p:cNvSpPr/>
          <p:nvPr/>
        </p:nvSpPr>
        <p:spPr>
          <a:xfrm>
            <a:off x="4824632" y="4107800"/>
            <a:ext cx="119576" cy="26144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94661016-61DF-415F-ADE7-925784F5859D}"/>
              </a:ext>
            </a:extLst>
          </p:cNvPr>
          <p:cNvSpPr/>
          <p:nvPr/>
        </p:nvSpPr>
        <p:spPr>
          <a:xfrm>
            <a:off x="6603609" y="4107800"/>
            <a:ext cx="119576" cy="26144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4C8A6A12-61C9-4104-B927-674A8692EFB1}"/>
              </a:ext>
            </a:extLst>
          </p:cNvPr>
          <p:cNvSpPr/>
          <p:nvPr/>
        </p:nvSpPr>
        <p:spPr>
          <a:xfrm>
            <a:off x="8382586" y="4107800"/>
            <a:ext cx="119576" cy="26144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615E2D05-D145-41FF-A809-B797437B8841}"/>
              </a:ext>
            </a:extLst>
          </p:cNvPr>
          <p:cNvSpPr/>
          <p:nvPr/>
        </p:nvSpPr>
        <p:spPr>
          <a:xfrm>
            <a:off x="10161563" y="4107800"/>
            <a:ext cx="119576" cy="26144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A4C08E93-2FF3-40DD-A047-DCBA8D44033E}"/>
              </a:ext>
            </a:extLst>
          </p:cNvPr>
          <p:cNvSpPr/>
          <p:nvPr/>
        </p:nvSpPr>
        <p:spPr>
          <a:xfrm>
            <a:off x="3045655" y="4718225"/>
            <a:ext cx="119576" cy="261443"/>
          </a:xfrm>
          <a:prstGeom prst="downArrow">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795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a:xfrm>
            <a:off x="547688" y="6110567"/>
            <a:ext cx="10648950" cy="567433"/>
          </a:xfrm>
        </p:spPr>
        <p:txBody>
          <a:bodyPr/>
          <a:lstStyle/>
          <a:p>
            <a:r>
              <a:rPr lang="en-GB" sz="850" dirty="0"/>
              <a:t>*Gene and protein expression were measured in bronchial epithelial cells from healthy controls (n=7) and patients with severe asthma (pre-BT: n=10; 1 year post-BT: n=6) by qPCR and Western blot and from patients with severe asthma by immunohistochemistry of bronchial biopsies (pre-BT and 1 year post-BT: n=20)</a:t>
            </a:r>
            <a:br>
              <a:rPr lang="en-GB" sz="850" dirty="0"/>
            </a:br>
            <a:r>
              <a:rPr lang="en-GB" sz="850" dirty="0"/>
              <a:t>ACSS, Asthma Control Symptom Score; BT, bronchial </a:t>
            </a:r>
            <a:r>
              <a:rPr lang="en-GB" sz="850" dirty="0" err="1"/>
              <a:t>thermoplasty</a:t>
            </a:r>
            <a:r>
              <a:rPr lang="en-GB" sz="850" dirty="0"/>
              <a:t>; qPCR, quantitative polymerase chain reaction; SA, severe asthma</a:t>
            </a:r>
          </a:p>
          <a:p>
            <a:r>
              <a:rPr lang="en-GB" sz="850" dirty="0"/>
              <a:t>Gagnon PA, </a:t>
            </a:r>
            <a:r>
              <a:rPr lang="en-GB" sz="850" dirty="0" err="1"/>
              <a:t>Assou</a:t>
            </a:r>
            <a:r>
              <a:rPr lang="en-GB" sz="850" dirty="0"/>
              <a:t> S, Salem M, </a:t>
            </a:r>
            <a:r>
              <a:rPr lang="en-GB" sz="850" dirty="0" err="1"/>
              <a:t>Biardel</a:t>
            </a:r>
            <a:r>
              <a:rPr lang="en-GB" sz="850" dirty="0"/>
              <a:t> S, De Vos J, </a:t>
            </a:r>
            <a:r>
              <a:rPr lang="en-GB" sz="850" dirty="0" err="1"/>
              <a:t>Lampron</a:t>
            </a:r>
            <a:r>
              <a:rPr lang="en-GB" sz="850" dirty="0"/>
              <a:t> N, Martel S, Boulet LP, Laviolette M, </a:t>
            </a:r>
            <a:r>
              <a:rPr lang="en-GB" sz="850" dirty="0" err="1"/>
              <a:t>Laprise</a:t>
            </a:r>
            <a:r>
              <a:rPr lang="en-GB" sz="850" dirty="0"/>
              <a:t> C, </a:t>
            </a:r>
            <a:r>
              <a:rPr lang="en-GB" sz="850" dirty="0" err="1"/>
              <a:t>Chakir</a:t>
            </a:r>
            <a:r>
              <a:rPr lang="en-GB" sz="850" dirty="0"/>
              <a:t> J. Poster PA3583 presented at ERS 2022</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a:xfrm>
            <a:off x="548281" y="366572"/>
            <a:ext cx="9233027" cy="720000"/>
          </a:xfrm>
        </p:spPr>
        <p:txBody>
          <a:bodyPr/>
          <a:lstStyle/>
          <a:p>
            <a:r>
              <a:rPr lang="en-GB" sz="2400"/>
              <a:t>Effect of </a:t>
            </a:r>
            <a:r>
              <a:rPr lang="en-GB" sz="2400" dirty="0"/>
              <a:t>bronchial </a:t>
            </a:r>
            <a:r>
              <a:rPr lang="en-GB" sz="2400" dirty="0" err="1"/>
              <a:t>thermoplasty</a:t>
            </a:r>
            <a:r>
              <a:rPr lang="en-GB" sz="2400"/>
              <a:t> on alarmin (S100A7/A8/A9) expression in severe asthma</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a:solidFill>
                  <a:schemeClr val="bg1"/>
                </a:solidFill>
              </a:rPr>
              <a:t>Key takeaways:</a:t>
            </a:r>
            <a:r>
              <a:rPr lang="en-GB" sz="1600">
                <a:solidFill>
                  <a:schemeClr val="bg1"/>
                </a:solidFill>
              </a:rPr>
              <a:t> </a:t>
            </a:r>
            <a:r>
              <a:rPr lang="en-GB" sz="1600" i="1">
                <a:solidFill>
                  <a:schemeClr val="bg1"/>
                </a:solidFill>
              </a:rPr>
              <a:t>Alarmins S100A7/A8/A9 are elevated in the epithelium of patients with severe asthma </a:t>
            </a:r>
            <a:br>
              <a:rPr lang="en-GB" sz="1600" i="1">
                <a:solidFill>
                  <a:schemeClr val="bg1"/>
                </a:solidFill>
              </a:rPr>
            </a:br>
            <a:r>
              <a:rPr lang="en-GB" sz="1600" i="1">
                <a:solidFill>
                  <a:schemeClr val="bg1"/>
                </a:solidFill>
              </a:rPr>
              <a:t>and are associated with poor asthma control; expression of these alarmins is reduced following BT</a:t>
            </a:r>
            <a:endParaRPr lang="en-GB" sz="160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Gagnon PA</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Université Laval, Quebec, Canada </a:t>
            </a:r>
            <a:endParaRPr lang="en-GB" sz="12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693087"/>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a:t>To explore the molecular mechanisms by which BT results in improved asthma control and reduced exacerbations, gene and protein expression were analysed to identify novel markers associated with severe asthma and the response to BT*</a:t>
            </a:r>
          </a:p>
        </p:txBody>
      </p:sp>
      <p:sp>
        <p:nvSpPr>
          <p:cNvPr id="15" name="Content Placeholder 2">
            <a:extLst>
              <a:ext uri="{FF2B5EF4-FFF2-40B4-BE49-F238E27FC236}">
                <a16:creationId xmlns:a16="http://schemas.microsoft.com/office/drawing/2014/main" id="{0ECE649E-B8C0-4F9D-B2F2-DABF0B055DCE}"/>
              </a:ext>
            </a:extLst>
          </p:cNvPr>
          <p:cNvSpPr txBox="1">
            <a:spLocks/>
          </p:cNvSpPr>
          <p:nvPr/>
        </p:nvSpPr>
        <p:spPr>
          <a:xfrm>
            <a:off x="4202518" y="2562000"/>
            <a:ext cx="1738579" cy="732805"/>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100" b="1" dirty="0"/>
              <a:t>Alarmin gene expression in bronchial biopsies taken </a:t>
            </a:r>
            <a:br>
              <a:rPr lang="en-GB" sz="1100" b="1" dirty="0"/>
            </a:br>
            <a:r>
              <a:rPr lang="en-GB" sz="1100" b="1" dirty="0"/>
              <a:t>pre- and 1 year post-BT from patients with severe asthma</a:t>
            </a:r>
          </a:p>
        </p:txBody>
      </p:sp>
      <p:sp>
        <p:nvSpPr>
          <p:cNvPr id="16" name="Content Placeholder 2">
            <a:extLst>
              <a:ext uri="{FF2B5EF4-FFF2-40B4-BE49-F238E27FC236}">
                <a16:creationId xmlns:a16="http://schemas.microsoft.com/office/drawing/2014/main" id="{044F73B7-4E8E-4C88-887C-CA161C80AC8E}"/>
              </a:ext>
            </a:extLst>
          </p:cNvPr>
          <p:cNvSpPr txBox="1">
            <a:spLocks/>
          </p:cNvSpPr>
          <p:nvPr/>
        </p:nvSpPr>
        <p:spPr>
          <a:xfrm>
            <a:off x="4094020" y="4127813"/>
            <a:ext cx="1847077" cy="727667"/>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100" b="1" dirty="0"/>
              <a:t>Correlation of S100A7/A8/A9 expression in pre-BT bronchial biopsies from patients with severe asthma </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214409"/>
            <a:ext cx="11090275" cy="3079880"/>
          </a:xfrm>
          <a:prstGeom prst="roundRect">
            <a:avLst>
              <a:gd name="adj" fmla="val 4371"/>
            </a:avLst>
          </a:prstGeom>
          <a:ln w="19050">
            <a:solidFill>
              <a:schemeClr val="accent4"/>
            </a:solidFill>
          </a:ln>
        </p:spPr>
        <p:txBody>
          <a:bodyPr vert="horz" lIns="0" tIns="0" rIns="7848000" bIns="0" numCol="1"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a:t>Gene and protein expression of S100A7/A8/A9 were elevated in patients with severe asthma compared with healthy controls and were downregulated following BT</a:t>
            </a:r>
          </a:p>
          <a:p>
            <a:pPr>
              <a:spcBef>
                <a:spcPts val="600"/>
              </a:spcBef>
            </a:pPr>
            <a:r>
              <a:rPr lang="en-GB" sz="1400"/>
              <a:t>The change in S100A7/A9 protein expression post-BT negatively correlated with pre-BT expression (P&lt;0.001)</a:t>
            </a:r>
          </a:p>
          <a:p>
            <a:pPr>
              <a:spcBef>
                <a:spcPts val="600"/>
              </a:spcBef>
            </a:pPr>
            <a:r>
              <a:rPr lang="en-GB" sz="1400"/>
              <a:t>Pre-BT expression of S100A7/A8 negatively correlated with scores of asthma control</a:t>
            </a:r>
          </a:p>
        </p:txBody>
      </p:sp>
      <p:sp>
        <p:nvSpPr>
          <p:cNvPr id="4" name="Slide Number Placeholder 3">
            <a:extLst>
              <a:ext uri="{FF2B5EF4-FFF2-40B4-BE49-F238E27FC236}">
                <a16:creationId xmlns:a16="http://schemas.microsoft.com/office/drawing/2014/main" id="{484DE9D9-588F-485B-A3A3-695130D6F736}"/>
              </a:ext>
            </a:extLst>
          </p:cNvPr>
          <p:cNvSpPr>
            <a:spLocks noGrp="1"/>
          </p:cNvSpPr>
          <p:nvPr>
            <p:ph type="sldNum" sz="quarter" idx="12"/>
          </p:nvPr>
        </p:nvSpPr>
        <p:spPr/>
        <p:txBody>
          <a:bodyPr/>
          <a:lstStyle/>
          <a:p>
            <a:fld id="{D38BAEAC-A895-4A01-AB9B-F6141799970D}" type="slidenum">
              <a:rPr lang="en-GB" smtClean="0"/>
              <a:pPr/>
              <a:t>12</a:t>
            </a:fld>
            <a:endParaRPr lang="en-GB"/>
          </a:p>
        </p:txBody>
      </p:sp>
      <p:grpSp>
        <p:nvGrpSpPr>
          <p:cNvPr id="1049" name="Group 1048">
            <a:extLst>
              <a:ext uri="{FF2B5EF4-FFF2-40B4-BE49-F238E27FC236}">
                <a16:creationId xmlns:a16="http://schemas.microsoft.com/office/drawing/2014/main" id="{5FB81F05-AECB-4176-B37D-4E8F97DEBD2C}"/>
              </a:ext>
            </a:extLst>
          </p:cNvPr>
          <p:cNvGrpSpPr/>
          <p:nvPr/>
        </p:nvGrpSpPr>
        <p:grpSpPr>
          <a:xfrm>
            <a:off x="6671719" y="3469506"/>
            <a:ext cx="4714931" cy="212601"/>
            <a:chOff x="6891470" y="3340100"/>
            <a:chExt cx="4714931" cy="212601"/>
          </a:xfrm>
        </p:grpSpPr>
        <p:sp>
          <p:nvSpPr>
            <p:cNvPr id="1322" name="TextBox 1321">
              <a:extLst>
                <a:ext uri="{FF2B5EF4-FFF2-40B4-BE49-F238E27FC236}">
                  <a16:creationId xmlns:a16="http://schemas.microsoft.com/office/drawing/2014/main" id="{8D6B7ADE-A5DA-4070-967A-CD829CBF095E}"/>
                </a:ext>
              </a:extLst>
            </p:cNvPr>
            <p:cNvSpPr txBox="1"/>
            <p:nvPr/>
          </p:nvSpPr>
          <p:spPr>
            <a:xfrm>
              <a:off x="6891470" y="3414202"/>
              <a:ext cx="482600" cy="138499"/>
            </a:xfrm>
            <a:prstGeom prst="rect">
              <a:avLst/>
            </a:prstGeom>
            <a:noFill/>
          </p:spPr>
          <p:txBody>
            <a:bodyPr wrap="square" lIns="0" tIns="0" rIns="0" bIns="0" rtlCol="0">
              <a:spAutoFit/>
            </a:bodyPr>
            <a:lstStyle/>
            <a:p>
              <a:pPr algn="ctr"/>
              <a:r>
                <a:rPr lang="en-GB" sz="900" dirty="0"/>
                <a:t>Pre-BT</a:t>
              </a:r>
            </a:p>
          </p:txBody>
        </p:sp>
        <p:sp>
          <p:nvSpPr>
            <p:cNvPr id="1323" name="TextBox 1322">
              <a:extLst>
                <a:ext uri="{FF2B5EF4-FFF2-40B4-BE49-F238E27FC236}">
                  <a16:creationId xmlns:a16="http://schemas.microsoft.com/office/drawing/2014/main" id="{AEA6F6E0-E07C-4E4B-BCA6-4C1CA800CF37}"/>
                </a:ext>
              </a:extLst>
            </p:cNvPr>
            <p:cNvSpPr txBox="1"/>
            <p:nvPr/>
          </p:nvSpPr>
          <p:spPr>
            <a:xfrm>
              <a:off x="7327720" y="3414202"/>
              <a:ext cx="752151" cy="138499"/>
            </a:xfrm>
            <a:prstGeom prst="rect">
              <a:avLst/>
            </a:prstGeom>
            <a:noFill/>
          </p:spPr>
          <p:txBody>
            <a:bodyPr wrap="square" lIns="0" tIns="0" rIns="0" bIns="0" rtlCol="0">
              <a:spAutoFit/>
            </a:bodyPr>
            <a:lstStyle/>
            <a:p>
              <a:pPr algn="ctr"/>
              <a:r>
                <a:rPr lang="en-GB" sz="900" dirty="0"/>
                <a:t>Post-BT</a:t>
              </a:r>
            </a:p>
          </p:txBody>
        </p:sp>
        <p:grpSp>
          <p:nvGrpSpPr>
            <p:cNvPr id="1324" name="Group 1323">
              <a:extLst>
                <a:ext uri="{FF2B5EF4-FFF2-40B4-BE49-F238E27FC236}">
                  <a16:creationId xmlns:a16="http://schemas.microsoft.com/office/drawing/2014/main" id="{85931D53-7BEF-4EFF-8652-4203DF68AF66}"/>
                </a:ext>
              </a:extLst>
            </p:cNvPr>
            <p:cNvGrpSpPr/>
            <p:nvPr/>
          </p:nvGrpSpPr>
          <p:grpSpPr>
            <a:xfrm>
              <a:off x="7138025" y="3340100"/>
              <a:ext cx="566603" cy="43200"/>
              <a:chOff x="7138025" y="3340100"/>
              <a:chExt cx="566603" cy="43200"/>
            </a:xfrm>
          </p:grpSpPr>
          <p:cxnSp>
            <p:nvCxnSpPr>
              <p:cNvPr id="1325" name="Straight Connector 1324">
                <a:extLst>
                  <a:ext uri="{FF2B5EF4-FFF2-40B4-BE49-F238E27FC236}">
                    <a16:creationId xmlns:a16="http://schemas.microsoft.com/office/drawing/2014/main" id="{DC7C2848-AD3F-4E7D-9A2F-3ED192A1851E}"/>
                  </a:ext>
                </a:extLst>
              </p:cNvPr>
              <p:cNvCxnSpPr>
                <a:cxnSpLocks/>
              </p:cNvCxnSpPr>
              <p:nvPr/>
            </p:nvCxnSpPr>
            <p:spPr>
              <a:xfrm rot="16200000">
                <a:off x="7116425"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a:extLst>
                  <a:ext uri="{FF2B5EF4-FFF2-40B4-BE49-F238E27FC236}">
                    <a16:creationId xmlns:a16="http://schemas.microsoft.com/office/drawing/2014/main" id="{E5C8F657-D674-4058-8029-5A5B3E05A988}"/>
                  </a:ext>
                </a:extLst>
              </p:cNvPr>
              <p:cNvCxnSpPr>
                <a:cxnSpLocks/>
              </p:cNvCxnSpPr>
              <p:nvPr/>
            </p:nvCxnSpPr>
            <p:spPr>
              <a:xfrm rot="16200000">
                <a:off x="7683028"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3" name="TextBox 352">
              <a:extLst>
                <a:ext uri="{FF2B5EF4-FFF2-40B4-BE49-F238E27FC236}">
                  <a16:creationId xmlns:a16="http://schemas.microsoft.com/office/drawing/2014/main" id="{7D05DEF0-DEC6-441C-988D-7A1EB684AD81}"/>
                </a:ext>
              </a:extLst>
            </p:cNvPr>
            <p:cNvSpPr txBox="1"/>
            <p:nvPr/>
          </p:nvSpPr>
          <p:spPr>
            <a:xfrm>
              <a:off x="8641656" y="3414202"/>
              <a:ext cx="482600" cy="138499"/>
            </a:xfrm>
            <a:prstGeom prst="rect">
              <a:avLst/>
            </a:prstGeom>
            <a:noFill/>
          </p:spPr>
          <p:txBody>
            <a:bodyPr wrap="square" lIns="0" tIns="0" rIns="0" bIns="0" rtlCol="0">
              <a:spAutoFit/>
            </a:bodyPr>
            <a:lstStyle/>
            <a:p>
              <a:pPr algn="ctr"/>
              <a:r>
                <a:rPr lang="en-GB" sz="900" dirty="0"/>
                <a:t>Pre-BT</a:t>
              </a:r>
            </a:p>
          </p:txBody>
        </p:sp>
        <p:sp>
          <p:nvSpPr>
            <p:cNvPr id="354" name="TextBox 353">
              <a:extLst>
                <a:ext uri="{FF2B5EF4-FFF2-40B4-BE49-F238E27FC236}">
                  <a16:creationId xmlns:a16="http://schemas.microsoft.com/office/drawing/2014/main" id="{2E01565A-8305-4F20-91B3-C78A4FB2E314}"/>
                </a:ext>
              </a:extLst>
            </p:cNvPr>
            <p:cNvSpPr txBox="1"/>
            <p:nvPr/>
          </p:nvSpPr>
          <p:spPr>
            <a:xfrm>
              <a:off x="9077906" y="3414202"/>
              <a:ext cx="752151" cy="138499"/>
            </a:xfrm>
            <a:prstGeom prst="rect">
              <a:avLst/>
            </a:prstGeom>
            <a:noFill/>
          </p:spPr>
          <p:txBody>
            <a:bodyPr wrap="square" lIns="0" tIns="0" rIns="0" bIns="0" rtlCol="0">
              <a:spAutoFit/>
            </a:bodyPr>
            <a:lstStyle/>
            <a:p>
              <a:pPr algn="ctr"/>
              <a:r>
                <a:rPr lang="en-GB" sz="900" dirty="0"/>
                <a:t>Post-BT</a:t>
              </a:r>
            </a:p>
          </p:txBody>
        </p:sp>
        <p:sp>
          <p:nvSpPr>
            <p:cNvPr id="355" name="TextBox 354">
              <a:extLst>
                <a:ext uri="{FF2B5EF4-FFF2-40B4-BE49-F238E27FC236}">
                  <a16:creationId xmlns:a16="http://schemas.microsoft.com/office/drawing/2014/main" id="{CA82EC38-01A6-41DC-A607-208D7EFDC8A3}"/>
                </a:ext>
              </a:extLst>
            </p:cNvPr>
            <p:cNvSpPr txBox="1"/>
            <p:nvPr/>
          </p:nvSpPr>
          <p:spPr>
            <a:xfrm>
              <a:off x="10418000" y="3414202"/>
              <a:ext cx="482600" cy="138499"/>
            </a:xfrm>
            <a:prstGeom prst="rect">
              <a:avLst/>
            </a:prstGeom>
            <a:noFill/>
          </p:spPr>
          <p:txBody>
            <a:bodyPr wrap="square" lIns="0" tIns="0" rIns="0" bIns="0" rtlCol="0">
              <a:spAutoFit/>
            </a:bodyPr>
            <a:lstStyle/>
            <a:p>
              <a:pPr algn="ctr"/>
              <a:r>
                <a:rPr lang="en-GB" sz="900" dirty="0"/>
                <a:t>Pre-BT</a:t>
              </a:r>
            </a:p>
          </p:txBody>
        </p:sp>
        <p:sp>
          <p:nvSpPr>
            <p:cNvPr id="356" name="TextBox 355">
              <a:extLst>
                <a:ext uri="{FF2B5EF4-FFF2-40B4-BE49-F238E27FC236}">
                  <a16:creationId xmlns:a16="http://schemas.microsoft.com/office/drawing/2014/main" id="{EC23C971-6888-4D07-944C-9CBE27B229D1}"/>
                </a:ext>
              </a:extLst>
            </p:cNvPr>
            <p:cNvSpPr txBox="1"/>
            <p:nvPr/>
          </p:nvSpPr>
          <p:spPr>
            <a:xfrm>
              <a:off x="10854250" y="3414202"/>
              <a:ext cx="752151" cy="138499"/>
            </a:xfrm>
            <a:prstGeom prst="rect">
              <a:avLst/>
            </a:prstGeom>
            <a:noFill/>
          </p:spPr>
          <p:txBody>
            <a:bodyPr wrap="square" lIns="0" tIns="0" rIns="0" bIns="0" rtlCol="0">
              <a:spAutoFit/>
            </a:bodyPr>
            <a:lstStyle/>
            <a:p>
              <a:pPr algn="ctr"/>
              <a:r>
                <a:rPr lang="en-GB" sz="900" dirty="0"/>
                <a:t>Post-BT</a:t>
              </a:r>
            </a:p>
          </p:txBody>
        </p:sp>
      </p:grpSp>
      <p:grpSp>
        <p:nvGrpSpPr>
          <p:cNvPr id="1093" name="Group 1092">
            <a:extLst>
              <a:ext uri="{FF2B5EF4-FFF2-40B4-BE49-F238E27FC236}">
                <a16:creationId xmlns:a16="http://schemas.microsoft.com/office/drawing/2014/main" id="{B0B03B07-31FB-46C8-8948-1CCEA2BD8B2F}"/>
              </a:ext>
            </a:extLst>
          </p:cNvPr>
          <p:cNvGrpSpPr/>
          <p:nvPr/>
        </p:nvGrpSpPr>
        <p:grpSpPr>
          <a:xfrm>
            <a:off x="6235516" y="3853115"/>
            <a:ext cx="1688736" cy="1457499"/>
            <a:chOff x="6250979" y="3983601"/>
            <a:chExt cx="1688736" cy="1457499"/>
          </a:xfrm>
        </p:grpSpPr>
        <p:sp>
          <p:nvSpPr>
            <p:cNvPr id="1198" name="Freeform: Shape 1197">
              <a:extLst>
                <a:ext uri="{FF2B5EF4-FFF2-40B4-BE49-F238E27FC236}">
                  <a16:creationId xmlns:a16="http://schemas.microsoft.com/office/drawing/2014/main" id="{1ACFF3BE-3BF4-4633-8FB6-A0B31DBBEF21}"/>
                </a:ext>
              </a:extLst>
            </p:cNvPr>
            <p:cNvSpPr/>
            <p:nvPr/>
          </p:nvSpPr>
          <p:spPr>
            <a:xfrm>
              <a:off x="6553200" y="4162425"/>
              <a:ext cx="1323975" cy="878681"/>
            </a:xfrm>
            <a:custGeom>
              <a:avLst/>
              <a:gdLst>
                <a:gd name="connsiteX0" fmla="*/ 0 w 1323975"/>
                <a:gd name="connsiteY0" fmla="*/ 0 h 878681"/>
                <a:gd name="connsiteX1" fmla="*/ 0 w 1323975"/>
                <a:gd name="connsiteY1" fmla="*/ 878681 h 878681"/>
                <a:gd name="connsiteX2" fmla="*/ 1323975 w 1323975"/>
                <a:gd name="connsiteY2" fmla="*/ 878681 h 878681"/>
              </a:gdLst>
              <a:ahLst/>
              <a:cxnLst>
                <a:cxn ang="0">
                  <a:pos x="connsiteX0" y="connsiteY0"/>
                </a:cxn>
                <a:cxn ang="0">
                  <a:pos x="connsiteX1" y="connsiteY1"/>
                </a:cxn>
                <a:cxn ang="0">
                  <a:pos x="connsiteX2" y="connsiteY2"/>
                </a:cxn>
              </a:cxnLst>
              <a:rect l="l" t="t" r="r" b="b"/>
              <a:pathLst>
                <a:path w="1323975" h="878681">
                  <a:moveTo>
                    <a:pt x="0" y="0"/>
                  </a:moveTo>
                  <a:lnTo>
                    <a:pt x="0" y="878681"/>
                  </a:lnTo>
                  <a:lnTo>
                    <a:pt x="1323975" y="878681"/>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99" name="Group 1198">
              <a:extLst>
                <a:ext uri="{FF2B5EF4-FFF2-40B4-BE49-F238E27FC236}">
                  <a16:creationId xmlns:a16="http://schemas.microsoft.com/office/drawing/2014/main" id="{DB10A711-4A4B-445F-9FD9-C49138F41E98}"/>
                </a:ext>
              </a:extLst>
            </p:cNvPr>
            <p:cNvGrpSpPr/>
            <p:nvPr/>
          </p:nvGrpSpPr>
          <p:grpSpPr>
            <a:xfrm>
              <a:off x="6512381" y="4162425"/>
              <a:ext cx="43200" cy="878680"/>
              <a:chOff x="6512381" y="4162425"/>
              <a:chExt cx="43200" cy="878680"/>
            </a:xfrm>
          </p:grpSpPr>
          <p:cxnSp>
            <p:nvCxnSpPr>
              <p:cNvPr id="1239" name="Straight Connector 1238">
                <a:extLst>
                  <a:ext uri="{FF2B5EF4-FFF2-40B4-BE49-F238E27FC236}">
                    <a16:creationId xmlns:a16="http://schemas.microsoft.com/office/drawing/2014/main" id="{F679010A-0C34-459D-A39D-FA42E3CC777A}"/>
                  </a:ext>
                </a:extLst>
              </p:cNvPr>
              <p:cNvCxnSpPr/>
              <p:nvPr/>
            </p:nvCxnSpPr>
            <p:spPr>
              <a:xfrm>
                <a:off x="6512381" y="416242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a:extLst>
                  <a:ext uri="{FF2B5EF4-FFF2-40B4-BE49-F238E27FC236}">
                    <a16:creationId xmlns:a16="http://schemas.microsoft.com/office/drawing/2014/main" id="{44961C56-29D4-46B3-A95C-3F03A8E1A914}"/>
                  </a:ext>
                </a:extLst>
              </p:cNvPr>
              <p:cNvCxnSpPr/>
              <p:nvPr/>
            </p:nvCxnSpPr>
            <p:spPr>
              <a:xfrm>
                <a:off x="6512381" y="433863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1" name="Straight Connector 1240">
                <a:extLst>
                  <a:ext uri="{FF2B5EF4-FFF2-40B4-BE49-F238E27FC236}">
                    <a16:creationId xmlns:a16="http://schemas.microsoft.com/office/drawing/2014/main" id="{5AEBEB11-103E-4F75-B485-A868EF83EFE0}"/>
                  </a:ext>
                </a:extLst>
              </p:cNvPr>
              <p:cNvCxnSpPr/>
              <p:nvPr/>
            </p:nvCxnSpPr>
            <p:spPr>
              <a:xfrm>
                <a:off x="6512381" y="451246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2" name="Straight Connector 1241">
                <a:extLst>
                  <a:ext uri="{FF2B5EF4-FFF2-40B4-BE49-F238E27FC236}">
                    <a16:creationId xmlns:a16="http://schemas.microsoft.com/office/drawing/2014/main" id="{36F82F06-7ACC-4F7C-8D98-EB2394D4F6EC}"/>
                  </a:ext>
                </a:extLst>
              </p:cNvPr>
              <p:cNvCxnSpPr/>
              <p:nvPr/>
            </p:nvCxnSpPr>
            <p:spPr>
              <a:xfrm>
                <a:off x="6512381" y="468868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3" name="Straight Connector 1242">
                <a:extLst>
                  <a:ext uri="{FF2B5EF4-FFF2-40B4-BE49-F238E27FC236}">
                    <a16:creationId xmlns:a16="http://schemas.microsoft.com/office/drawing/2014/main" id="{F70C6876-EBB9-4094-9C26-6C511D56409E}"/>
                  </a:ext>
                </a:extLst>
              </p:cNvPr>
              <p:cNvCxnSpPr/>
              <p:nvPr/>
            </p:nvCxnSpPr>
            <p:spPr>
              <a:xfrm>
                <a:off x="6512381" y="486489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a:extLst>
                  <a:ext uri="{FF2B5EF4-FFF2-40B4-BE49-F238E27FC236}">
                    <a16:creationId xmlns:a16="http://schemas.microsoft.com/office/drawing/2014/main" id="{D99F5B77-F0E0-4B88-AB0A-C078CDCD1593}"/>
                  </a:ext>
                </a:extLst>
              </p:cNvPr>
              <p:cNvCxnSpPr/>
              <p:nvPr/>
            </p:nvCxnSpPr>
            <p:spPr>
              <a:xfrm>
                <a:off x="6512381" y="50411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0" name="Group 1199">
              <a:extLst>
                <a:ext uri="{FF2B5EF4-FFF2-40B4-BE49-F238E27FC236}">
                  <a16:creationId xmlns:a16="http://schemas.microsoft.com/office/drawing/2014/main" id="{BAEBBBEC-2F09-4605-815A-74A1B2EF5930}"/>
                </a:ext>
              </a:extLst>
            </p:cNvPr>
            <p:cNvGrpSpPr/>
            <p:nvPr/>
          </p:nvGrpSpPr>
          <p:grpSpPr>
            <a:xfrm>
              <a:off x="6332869" y="4107286"/>
              <a:ext cx="171450" cy="1007943"/>
              <a:chOff x="6332869" y="4107286"/>
              <a:chExt cx="171450" cy="1007943"/>
            </a:xfrm>
          </p:grpSpPr>
          <p:sp>
            <p:nvSpPr>
              <p:cNvPr id="1233" name="TextBox 1232">
                <a:extLst>
                  <a:ext uri="{FF2B5EF4-FFF2-40B4-BE49-F238E27FC236}">
                    <a16:creationId xmlns:a16="http://schemas.microsoft.com/office/drawing/2014/main" id="{6E8DCF3A-9D67-40F1-B499-676EF210A0EC}"/>
                  </a:ext>
                </a:extLst>
              </p:cNvPr>
              <p:cNvSpPr txBox="1"/>
              <p:nvPr/>
            </p:nvSpPr>
            <p:spPr>
              <a:xfrm>
                <a:off x="6332869" y="4107286"/>
                <a:ext cx="171450" cy="138499"/>
              </a:xfrm>
              <a:prstGeom prst="rect">
                <a:avLst/>
              </a:prstGeom>
              <a:noFill/>
            </p:spPr>
            <p:txBody>
              <a:bodyPr wrap="square" lIns="0" tIns="0" rIns="0" bIns="0" rtlCol="0">
                <a:spAutoFit/>
              </a:bodyPr>
              <a:lstStyle/>
              <a:p>
                <a:pPr algn="r"/>
                <a:r>
                  <a:rPr lang="en-GB" sz="900" dirty="0"/>
                  <a:t>100</a:t>
                </a:r>
              </a:p>
            </p:txBody>
          </p:sp>
          <p:sp>
            <p:nvSpPr>
              <p:cNvPr id="1234" name="TextBox 1233">
                <a:extLst>
                  <a:ext uri="{FF2B5EF4-FFF2-40B4-BE49-F238E27FC236}">
                    <a16:creationId xmlns:a16="http://schemas.microsoft.com/office/drawing/2014/main" id="{6F3B002A-8350-40D2-9500-66827781A63D}"/>
                  </a:ext>
                </a:extLst>
              </p:cNvPr>
              <p:cNvSpPr txBox="1"/>
              <p:nvPr/>
            </p:nvSpPr>
            <p:spPr>
              <a:xfrm>
                <a:off x="6332869" y="4283499"/>
                <a:ext cx="171450" cy="138499"/>
              </a:xfrm>
              <a:prstGeom prst="rect">
                <a:avLst/>
              </a:prstGeom>
              <a:noFill/>
            </p:spPr>
            <p:txBody>
              <a:bodyPr wrap="square" lIns="0" tIns="0" rIns="0" bIns="0" rtlCol="0">
                <a:spAutoFit/>
              </a:bodyPr>
              <a:lstStyle/>
              <a:p>
                <a:pPr algn="r"/>
                <a:r>
                  <a:rPr lang="en-GB" sz="900" dirty="0"/>
                  <a:t>80</a:t>
                </a:r>
              </a:p>
            </p:txBody>
          </p:sp>
          <p:sp>
            <p:nvSpPr>
              <p:cNvPr id="1235" name="TextBox 1234">
                <a:extLst>
                  <a:ext uri="{FF2B5EF4-FFF2-40B4-BE49-F238E27FC236}">
                    <a16:creationId xmlns:a16="http://schemas.microsoft.com/office/drawing/2014/main" id="{1A23711D-3422-4D60-90A3-1C55655CE95E}"/>
                  </a:ext>
                </a:extLst>
              </p:cNvPr>
              <p:cNvSpPr txBox="1"/>
              <p:nvPr/>
            </p:nvSpPr>
            <p:spPr>
              <a:xfrm>
                <a:off x="6332869" y="4448094"/>
                <a:ext cx="171450" cy="138499"/>
              </a:xfrm>
              <a:prstGeom prst="rect">
                <a:avLst/>
              </a:prstGeom>
              <a:noFill/>
            </p:spPr>
            <p:txBody>
              <a:bodyPr wrap="square" lIns="0" tIns="0" rIns="0" bIns="0" rtlCol="0">
                <a:spAutoFit/>
              </a:bodyPr>
              <a:lstStyle/>
              <a:p>
                <a:pPr algn="r"/>
                <a:r>
                  <a:rPr lang="en-GB" sz="900" dirty="0"/>
                  <a:t>60</a:t>
                </a:r>
              </a:p>
            </p:txBody>
          </p:sp>
          <p:sp>
            <p:nvSpPr>
              <p:cNvPr id="1236" name="TextBox 1235">
                <a:extLst>
                  <a:ext uri="{FF2B5EF4-FFF2-40B4-BE49-F238E27FC236}">
                    <a16:creationId xmlns:a16="http://schemas.microsoft.com/office/drawing/2014/main" id="{6F890158-76FE-4F84-8032-73AF0103DFB0}"/>
                  </a:ext>
                </a:extLst>
              </p:cNvPr>
              <p:cNvSpPr txBox="1"/>
              <p:nvPr/>
            </p:nvSpPr>
            <p:spPr>
              <a:xfrm>
                <a:off x="6332869" y="4624306"/>
                <a:ext cx="171450" cy="138499"/>
              </a:xfrm>
              <a:prstGeom prst="rect">
                <a:avLst/>
              </a:prstGeom>
              <a:noFill/>
            </p:spPr>
            <p:txBody>
              <a:bodyPr wrap="square" lIns="0" tIns="0" rIns="0" bIns="0" rtlCol="0">
                <a:spAutoFit/>
              </a:bodyPr>
              <a:lstStyle/>
              <a:p>
                <a:pPr algn="r"/>
                <a:r>
                  <a:rPr lang="en-GB" sz="900" dirty="0"/>
                  <a:t>40</a:t>
                </a:r>
              </a:p>
            </p:txBody>
          </p:sp>
          <p:sp>
            <p:nvSpPr>
              <p:cNvPr id="1237" name="TextBox 1236">
                <a:extLst>
                  <a:ext uri="{FF2B5EF4-FFF2-40B4-BE49-F238E27FC236}">
                    <a16:creationId xmlns:a16="http://schemas.microsoft.com/office/drawing/2014/main" id="{040AA670-511E-4A5D-BDFA-BF2A331DD819}"/>
                  </a:ext>
                </a:extLst>
              </p:cNvPr>
              <p:cNvSpPr txBox="1"/>
              <p:nvPr/>
            </p:nvSpPr>
            <p:spPr>
              <a:xfrm>
                <a:off x="6332869" y="4800518"/>
                <a:ext cx="171450" cy="138499"/>
              </a:xfrm>
              <a:prstGeom prst="rect">
                <a:avLst/>
              </a:prstGeom>
              <a:noFill/>
            </p:spPr>
            <p:txBody>
              <a:bodyPr wrap="square" lIns="0" tIns="0" rIns="0" bIns="0" rtlCol="0">
                <a:spAutoFit/>
              </a:bodyPr>
              <a:lstStyle/>
              <a:p>
                <a:pPr algn="r"/>
                <a:r>
                  <a:rPr lang="en-GB" sz="900" dirty="0"/>
                  <a:t>20</a:t>
                </a:r>
              </a:p>
            </p:txBody>
          </p:sp>
          <p:sp>
            <p:nvSpPr>
              <p:cNvPr id="1238" name="TextBox 1237">
                <a:extLst>
                  <a:ext uri="{FF2B5EF4-FFF2-40B4-BE49-F238E27FC236}">
                    <a16:creationId xmlns:a16="http://schemas.microsoft.com/office/drawing/2014/main" id="{FCE94A78-F6BE-4E33-AC83-EC72AE674726}"/>
                  </a:ext>
                </a:extLst>
              </p:cNvPr>
              <p:cNvSpPr txBox="1"/>
              <p:nvPr/>
            </p:nvSpPr>
            <p:spPr>
              <a:xfrm>
                <a:off x="6332869" y="4976730"/>
                <a:ext cx="171450" cy="138499"/>
              </a:xfrm>
              <a:prstGeom prst="rect">
                <a:avLst/>
              </a:prstGeom>
              <a:noFill/>
            </p:spPr>
            <p:txBody>
              <a:bodyPr wrap="square" lIns="0" tIns="0" rIns="0" bIns="0" rtlCol="0">
                <a:spAutoFit/>
              </a:bodyPr>
              <a:lstStyle/>
              <a:p>
                <a:pPr algn="r"/>
                <a:r>
                  <a:rPr lang="en-GB" sz="900" dirty="0"/>
                  <a:t>0</a:t>
                </a:r>
              </a:p>
            </p:txBody>
          </p:sp>
        </p:grpSp>
        <p:grpSp>
          <p:nvGrpSpPr>
            <p:cNvPr id="1201" name="Group 1200">
              <a:extLst>
                <a:ext uri="{FF2B5EF4-FFF2-40B4-BE49-F238E27FC236}">
                  <a16:creationId xmlns:a16="http://schemas.microsoft.com/office/drawing/2014/main" id="{75EB2DC7-6FF4-4878-9468-7D3A1BF560B9}"/>
                </a:ext>
              </a:extLst>
            </p:cNvPr>
            <p:cNvGrpSpPr/>
            <p:nvPr/>
          </p:nvGrpSpPr>
          <p:grpSpPr>
            <a:xfrm>
              <a:off x="6553200" y="5041105"/>
              <a:ext cx="1319213" cy="43200"/>
              <a:chOff x="6553200" y="5041105"/>
              <a:chExt cx="1319213" cy="43200"/>
            </a:xfrm>
          </p:grpSpPr>
          <p:cxnSp>
            <p:nvCxnSpPr>
              <p:cNvPr id="1227" name="Straight Connector 1226">
                <a:extLst>
                  <a:ext uri="{FF2B5EF4-FFF2-40B4-BE49-F238E27FC236}">
                    <a16:creationId xmlns:a16="http://schemas.microsoft.com/office/drawing/2014/main" id="{1A60D63A-5F97-4AC0-88E9-A4723B43C91B}"/>
                  </a:ext>
                </a:extLst>
              </p:cNvPr>
              <p:cNvCxnSpPr>
                <a:cxnSpLocks/>
              </p:cNvCxnSpPr>
              <p:nvPr/>
            </p:nvCxnSpPr>
            <p:spPr>
              <a:xfrm rot="16200000">
                <a:off x="6531600"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a:extLst>
                  <a:ext uri="{FF2B5EF4-FFF2-40B4-BE49-F238E27FC236}">
                    <a16:creationId xmlns:a16="http://schemas.microsoft.com/office/drawing/2014/main" id="{C899A7B1-EAC6-4AD3-94A8-DE28A64288ED}"/>
                  </a:ext>
                </a:extLst>
              </p:cNvPr>
              <p:cNvCxnSpPr>
                <a:cxnSpLocks/>
              </p:cNvCxnSpPr>
              <p:nvPr/>
            </p:nvCxnSpPr>
            <p:spPr>
              <a:xfrm rot="16200000">
                <a:off x="6798300"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a:extLst>
                  <a:ext uri="{FF2B5EF4-FFF2-40B4-BE49-F238E27FC236}">
                    <a16:creationId xmlns:a16="http://schemas.microsoft.com/office/drawing/2014/main" id="{D09E9B1B-166D-4D8E-90DE-0B91940993C3}"/>
                  </a:ext>
                </a:extLst>
              </p:cNvPr>
              <p:cNvCxnSpPr>
                <a:cxnSpLocks/>
              </p:cNvCxnSpPr>
              <p:nvPr/>
            </p:nvCxnSpPr>
            <p:spPr>
              <a:xfrm rot="16200000">
                <a:off x="7057856"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a:extLst>
                  <a:ext uri="{FF2B5EF4-FFF2-40B4-BE49-F238E27FC236}">
                    <a16:creationId xmlns:a16="http://schemas.microsoft.com/office/drawing/2014/main" id="{2844542C-FCD6-4EB8-866D-AFED3B5F6184}"/>
                  </a:ext>
                </a:extLst>
              </p:cNvPr>
              <p:cNvCxnSpPr>
                <a:cxnSpLocks/>
              </p:cNvCxnSpPr>
              <p:nvPr/>
            </p:nvCxnSpPr>
            <p:spPr>
              <a:xfrm rot="16200000">
                <a:off x="7324556"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a:extLst>
                  <a:ext uri="{FF2B5EF4-FFF2-40B4-BE49-F238E27FC236}">
                    <a16:creationId xmlns:a16="http://schemas.microsoft.com/office/drawing/2014/main" id="{E4A2CF4C-5DFF-4A7D-8D8D-AB75C6D94029}"/>
                  </a:ext>
                </a:extLst>
              </p:cNvPr>
              <p:cNvCxnSpPr>
                <a:cxnSpLocks/>
              </p:cNvCxnSpPr>
              <p:nvPr/>
            </p:nvCxnSpPr>
            <p:spPr>
              <a:xfrm rot="16200000">
                <a:off x="7588875"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a:extLst>
                  <a:ext uri="{FF2B5EF4-FFF2-40B4-BE49-F238E27FC236}">
                    <a16:creationId xmlns:a16="http://schemas.microsoft.com/office/drawing/2014/main" id="{EE04E305-A9EB-41C8-9E5F-27EBAA984B5D}"/>
                  </a:ext>
                </a:extLst>
              </p:cNvPr>
              <p:cNvCxnSpPr>
                <a:cxnSpLocks/>
              </p:cNvCxnSpPr>
              <p:nvPr/>
            </p:nvCxnSpPr>
            <p:spPr>
              <a:xfrm rot="16200000">
                <a:off x="7850813"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2" name="Group 1201">
              <a:extLst>
                <a:ext uri="{FF2B5EF4-FFF2-40B4-BE49-F238E27FC236}">
                  <a16:creationId xmlns:a16="http://schemas.microsoft.com/office/drawing/2014/main" id="{FA0819E9-4797-433E-AD47-DDAFABFD8FA5}"/>
                </a:ext>
              </a:extLst>
            </p:cNvPr>
            <p:cNvGrpSpPr/>
            <p:nvPr/>
          </p:nvGrpSpPr>
          <p:grpSpPr>
            <a:xfrm>
              <a:off x="6485897" y="5076396"/>
              <a:ext cx="1453818" cy="138499"/>
              <a:chOff x="6485897" y="5076396"/>
              <a:chExt cx="1453818" cy="138499"/>
            </a:xfrm>
          </p:grpSpPr>
          <p:sp>
            <p:nvSpPr>
              <p:cNvPr id="1221" name="TextBox 1220">
                <a:extLst>
                  <a:ext uri="{FF2B5EF4-FFF2-40B4-BE49-F238E27FC236}">
                    <a16:creationId xmlns:a16="http://schemas.microsoft.com/office/drawing/2014/main" id="{9D0FD06D-7FFD-467E-B564-A2EF94A8B1E9}"/>
                  </a:ext>
                </a:extLst>
              </p:cNvPr>
              <p:cNvSpPr txBox="1"/>
              <p:nvPr/>
            </p:nvSpPr>
            <p:spPr>
              <a:xfrm>
                <a:off x="6485897" y="5076396"/>
                <a:ext cx="134605" cy="138499"/>
              </a:xfrm>
              <a:prstGeom prst="rect">
                <a:avLst/>
              </a:prstGeom>
              <a:noFill/>
            </p:spPr>
            <p:txBody>
              <a:bodyPr wrap="square" lIns="0" tIns="0" rIns="0" bIns="0" rtlCol="0">
                <a:spAutoFit/>
              </a:bodyPr>
              <a:lstStyle/>
              <a:p>
                <a:pPr algn="ctr"/>
                <a:r>
                  <a:rPr lang="en-GB" sz="900" dirty="0"/>
                  <a:t>0</a:t>
                </a:r>
              </a:p>
            </p:txBody>
          </p:sp>
          <p:sp>
            <p:nvSpPr>
              <p:cNvPr id="1222" name="TextBox 1221">
                <a:extLst>
                  <a:ext uri="{FF2B5EF4-FFF2-40B4-BE49-F238E27FC236}">
                    <a16:creationId xmlns:a16="http://schemas.microsoft.com/office/drawing/2014/main" id="{4E35BA7C-09F6-4363-AA12-48FE68BC163D}"/>
                  </a:ext>
                </a:extLst>
              </p:cNvPr>
              <p:cNvSpPr txBox="1"/>
              <p:nvPr/>
            </p:nvSpPr>
            <p:spPr>
              <a:xfrm>
                <a:off x="6752597" y="5076396"/>
                <a:ext cx="134605" cy="138499"/>
              </a:xfrm>
              <a:prstGeom prst="rect">
                <a:avLst/>
              </a:prstGeom>
              <a:noFill/>
            </p:spPr>
            <p:txBody>
              <a:bodyPr wrap="square" lIns="0" tIns="0" rIns="0" bIns="0" rtlCol="0">
                <a:spAutoFit/>
              </a:bodyPr>
              <a:lstStyle/>
              <a:p>
                <a:pPr algn="ctr"/>
                <a:r>
                  <a:rPr lang="en-GB" sz="900" dirty="0"/>
                  <a:t>10</a:t>
                </a:r>
              </a:p>
            </p:txBody>
          </p:sp>
          <p:sp>
            <p:nvSpPr>
              <p:cNvPr id="1223" name="TextBox 1222">
                <a:extLst>
                  <a:ext uri="{FF2B5EF4-FFF2-40B4-BE49-F238E27FC236}">
                    <a16:creationId xmlns:a16="http://schemas.microsoft.com/office/drawing/2014/main" id="{858C8C10-C7B9-45A0-A8B6-5E871308AD5A}"/>
                  </a:ext>
                </a:extLst>
              </p:cNvPr>
              <p:cNvSpPr txBox="1"/>
              <p:nvPr/>
            </p:nvSpPr>
            <p:spPr>
              <a:xfrm>
                <a:off x="7012153" y="5076396"/>
                <a:ext cx="134605" cy="138499"/>
              </a:xfrm>
              <a:prstGeom prst="rect">
                <a:avLst/>
              </a:prstGeom>
              <a:noFill/>
            </p:spPr>
            <p:txBody>
              <a:bodyPr wrap="square" lIns="0" tIns="0" rIns="0" bIns="0" rtlCol="0">
                <a:spAutoFit/>
              </a:bodyPr>
              <a:lstStyle/>
              <a:p>
                <a:pPr algn="ctr"/>
                <a:r>
                  <a:rPr lang="en-GB" sz="900" dirty="0"/>
                  <a:t>20</a:t>
                </a:r>
              </a:p>
            </p:txBody>
          </p:sp>
          <p:sp>
            <p:nvSpPr>
              <p:cNvPr id="1224" name="TextBox 1223">
                <a:extLst>
                  <a:ext uri="{FF2B5EF4-FFF2-40B4-BE49-F238E27FC236}">
                    <a16:creationId xmlns:a16="http://schemas.microsoft.com/office/drawing/2014/main" id="{C706F29B-FC8A-4C98-B84B-A55A842973D5}"/>
                  </a:ext>
                </a:extLst>
              </p:cNvPr>
              <p:cNvSpPr txBox="1"/>
              <p:nvPr/>
            </p:nvSpPr>
            <p:spPr>
              <a:xfrm>
                <a:off x="7278853" y="5076396"/>
                <a:ext cx="134605" cy="138499"/>
              </a:xfrm>
              <a:prstGeom prst="rect">
                <a:avLst/>
              </a:prstGeom>
              <a:noFill/>
            </p:spPr>
            <p:txBody>
              <a:bodyPr wrap="square" lIns="0" tIns="0" rIns="0" bIns="0" rtlCol="0">
                <a:spAutoFit/>
              </a:bodyPr>
              <a:lstStyle/>
              <a:p>
                <a:pPr algn="ctr"/>
                <a:r>
                  <a:rPr lang="en-GB" sz="900" dirty="0"/>
                  <a:t>30</a:t>
                </a:r>
              </a:p>
            </p:txBody>
          </p:sp>
          <p:sp>
            <p:nvSpPr>
              <p:cNvPr id="1225" name="TextBox 1224">
                <a:extLst>
                  <a:ext uri="{FF2B5EF4-FFF2-40B4-BE49-F238E27FC236}">
                    <a16:creationId xmlns:a16="http://schemas.microsoft.com/office/drawing/2014/main" id="{738AEB98-F54D-45F4-8C28-70E5E7E2CFE2}"/>
                  </a:ext>
                </a:extLst>
              </p:cNvPr>
              <p:cNvSpPr txBox="1"/>
              <p:nvPr/>
            </p:nvSpPr>
            <p:spPr>
              <a:xfrm>
                <a:off x="7543172" y="5076396"/>
                <a:ext cx="134605" cy="138499"/>
              </a:xfrm>
              <a:prstGeom prst="rect">
                <a:avLst/>
              </a:prstGeom>
              <a:noFill/>
            </p:spPr>
            <p:txBody>
              <a:bodyPr wrap="square" lIns="0" tIns="0" rIns="0" bIns="0" rtlCol="0">
                <a:spAutoFit/>
              </a:bodyPr>
              <a:lstStyle/>
              <a:p>
                <a:pPr algn="ctr"/>
                <a:r>
                  <a:rPr lang="en-GB" sz="900" dirty="0"/>
                  <a:t>40</a:t>
                </a:r>
              </a:p>
            </p:txBody>
          </p:sp>
          <p:sp>
            <p:nvSpPr>
              <p:cNvPr id="1226" name="TextBox 1225">
                <a:extLst>
                  <a:ext uri="{FF2B5EF4-FFF2-40B4-BE49-F238E27FC236}">
                    <a16:creationId xmlns:a16="http://schemas.microsoft.com/office/drawing/2014/main" id="{3334018B-50BE-4176-B7E5-479170447F89}"/>
                  </a:ext>
                </a:extLst>
              </p:cNvPr>
              <p:cNvSpPr txBox="1"/>
              <p:nvPr/>
            </p:nvSpPr>
            <p:spPr>
              <a:xfrm>
                <a:off x="7805110" y="5076396"/>
                <a:ext cx="134605" cy="138499"/>
              </a:xfrm>
              <a:prstGeom prst="rect">
                <a:avLst/>
              </a:prstGeom>
              <a:noFill/>
            </p:spPr>
            <p:txBody>
              <a:bodyPr wrap="square" lIns="0" tIns="0" rIns="0" bIns="0" rtlCol="0">
                <a:spAutoFit/>
              </a:bodyPr>
              <a:lstStyle/>
              <a:p>
                <a:pPr algn="ctr"/>
                <a:r>
                  <a:rPr lang="en-GB" sz="900" dirty="0"/>
                  <a:t>50</a:t>
                </a:r>
              </a:p>
            </p:txBody>
          </p:sp>
        </p:grpSp>
        <p:sp>
          <p:nvSpPr>
            <p:cNvPr id="1203" name="TextBox 1202">
              <a:extLst>
                <a:ext uri="{FF2B5EF4-FFF2-40B4-BE49-F238E27FC236}">
                  <a16:creationId xmlns:a16="http://schemas.microsoft.com/office/drawing/2014/main" id="{26EDA6DD-B207-40DC-A1AD-339DBD97B67A}"/>
                </a:ext>
              </a:extLst>
            </p:cNvPr>
            <p:cNvSpPr txBox="1"/>
            <p:nvPr/>
          </p:nvSpPr>
          <p:spPr>
            <a:xfrm rot="16200000">
              <a:off x="5880890" y="4532515"/>
              <a:ext cx="878678" cy="138499"/>
            </a:xfrm>
            <a:prstGeom prst="rect">
              <a:avLst/>
            </a:prstGeom>
            <a:noFill/>
          </p:spPr>
          <p:txBody>
            <a:bodyPr wrap="square" lIns="0" tIns="0" rIns="0" bIns="0" rtlCol="0">
              <a:spAutoFit/>
            </a:bodyPr>
            <a:lstStyle/>
            <a:p>
              <a:pPr algn="ctr"/>
              <a:r>
                <a:rPr lang="en-GB" sz="900" dirty="0"/>
                <a:t>ACSS score</a:t>
              </a:r>
            </a:p>
          </p:txBody>
        </p:sp>
        <p:sp>
          <p:nvSpPr>
            <p:cNvPr id="1204" name="Oval 1203">
              <a:extLst>
                <a:ext uri="{FF2B5EF4-FFF2-40B4-BE49-F238E27FC236}">
                  <a16:creationId xmlns:a16="http://schemas.microsoft.com/office/drawing/2014/main" id="{69489A0F-DA8D-4E1C-A88C-DE12C4492BF8}"/>
                </a:ext>
              </a:extLst>
            </p:cNvPr>
            <p:cNvSpPr/>
            <p:nvPr/>
          </p:nvSpPr>
          <p:spPr>
            <a:xfrm>
              <a:off x="6660130" y="419402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a:extLst>
                <a:ext uri="{FF2B5EF4-FFF2-40B4-BE49-F238E27FC236}">
                  <a16:creationId xmlns:a16="http://schemas.microsoft.com/office/drawing/2014/main" id="{F1E3E737-EFD8-47B5-AC17-22B77950F328}"/>
                </a:ext>
              </a:extLst>
            </p:cNvPr>
            <p:cNvSpPr/>
            <p:nvPr/>
          </p:nvSpPr>
          <p:spPr>
            <a:xfrm>
              <a:off x="6593455" y="42368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a:extLst>
                <a:ext uri="{FF2B5EF4-FFF2-40B4-BE49-F238E27FC236}">
                  <a16:creationId xmlns:a16="http://schemas.microsoft.com/office/drawing/2014/main" id="{1C8B7797-E021-4221-9B9D-B489B8B0635F}"/>
                </a:ext>
              </a:extLst>
            </p:cNvPr>
            <p:cNvSpPr/>
            <p:nvPr/>
          </p:nvSpPr>
          <p:spPr>
            <a:xfrm>
              <a:off x="6672036" y="423927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a:extLst>
                <a:ext uri="{FF2B5EF4-FFF2-40B4-BE49-F238E27FC236}">
                  <a16:creationId xmlns:a16="http://schemas.microsoft.com/office/drawing/2014/main" id="{32A1D077-0E23-4FB7-84D2-3B1E250CE6D5}"/>
                </a:ext>
              </a:extLst>
            </p:cNvPr>
            <p:cNvSpPr/>
            <p:nvPr/>
          </p:nvSpPr>
          <p:spPr>
            <a:xfrm>
              <a:off x="6719661" y="42368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a:extLst>
                <a:ext uri="{FF2B5EF4-FFF2-40B4-BE49-F238E27FC236}">
                  <a16:creationId xmlns:a16="http://schemas.microsoft.com/office/drawing/2014/main" id="{6FB061F5-3374-455D-8914-F3E85BFD414D}"/>
                </a:ext>
              </a:extLst>
            </p:cNvPr>
            <p:cNvSpPr/>
            <p:nvPr/>
          </p:nvSpPr>
          <p:spPr>
            <a:xfrm>
              <a:off x="7022080" y="432737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a:extLst>
                <a:ext uri="{FF2B5EF4-FFF2-40B4-BE49-F238E27FC236}">
                  <a16:creationId xmlns:a16="http://schemas.microsoft.com/office/drawing/2014/main" id="{656E7B66-7C0B-40FE-A8ED-D137D82DD6D7}"/>
                </a:ext>
              </a:extLst>
            </p:cNvPr>
            <p:cNvSpPr/>
            <p:nvPr/>
          </p:nvSpPr>
          <p:spPr>
            <a:xfrm>
              <a:off x="6972073" y="437023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a:extLst>
                <a:ext uri="{FF2B5EF4-FFF2-40B4-BE49-F238E27FC236}">
                  <a16:creationId xmlns:a16="http://schemas.microsoft.com/office/drawing/2014/main" id="{22AFEAC3-8072-41F2-A7B5-0E25AD153C97}"/>
                </a:ext>
              </a:extLst>
            </p:cNvPr>
            <p:cNvSpPr/>
            <p:nvPr/>
          </p:nvSpPr>
          <p:spPr>
            <a:xfrm>
              <a:off x="7081611" y="450120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Oval 1210">
              <a:extLst>
                <a:ext uri="{FF2B5EF4-FFF2-40B4-BE49-F238E27FC236}">
                  <a16:creationId xmlns:a16="http://schemas.microsoft.com/office/drawing/2014/main" id="{A9B9C51F-7AA2-4E53-86D9-EF4A29B478DA}"/>
                </a:ext>
              </a:extLst>
            </p:cNvPr>
            <p:cNvSpPr/>
            <p:nvPr/>
          </p:nvSpPr>
          <p:spPr>
            <a:xfrm>
              <a:off x="7362598" y="437023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Oval 1211">
              <a:extLst>
                <a:ext uri="{FF2B5EF4-FFF2-40B4-BE49-F238E27FC236}">
                  <a16:creationId xmlns:a16="http://schemas.microsoft.com/office/drawing/2014/main" id="{49FEB75F-84D0-4720-AD68-DE4418C34AC7}"/>
                </a:ext>
              </a:extLst>
            </p:cNvPr>
            <p:cNvSpPr/>
            <p:nvPr/>
          </p:nvSpPr>
          <p:spPr>
            <a:xfrm>
              <a:off x="7414985" y="432499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Oval 1212">
              <a:extLst>
                <a:ext uri="{FF2B5EF4-FFF2-40B4-BE49-F238E27FC236}">
                  <a16:creationId xmlns:a16="http://schemas.microsoft.com/office/drawing/2014/main" id="{A15881CB-ADA0-487A-A242-826F4FB4B010}"/>
                </a:ext>
              </a:extLst>
            </p:cNvPr>
            <p:cNvSpPr/>
            <p:nvPr/>
          </p:nvSpPr>
          <p:spPr>
            <a:xfrm>
              <a:off x="7555479" y="432499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Oval 1213">
              <a:extLst>
                <a:ext uri="{FF2B5EF4-FFF2-40B4-BE49-F238E27FC236}">
                  <a16:creationId xmlns:a16="http://schemas.microsoft.com/office/drawing/2014/main" id="{23BCB79E-F957-40A2-AA20-4369AF9F9352}"/>
                </a:ext>
              </a:extLst>
            </p:cNvPr>
            <p:cNvSpPr/>
            <p:nvPr/>
          </p:nvSpPr>
          <p:spPr>
            <a:xfrm>
              <a:off x="7498329" y="454645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Oval 1214">
              <a:extLst>
                <a:ext uri="{FF2B5EF4-FFF2-40B4-BE49-F238E27FC236}">
                  <a16:creationId xmlns:a16="http://schemas.microsoft.com/office/drawing/2014/main" id="{76461E04-7DEB-45AE-86B4-2E6798EAA4D4}"/>
                </a:ext>
              </a:extLst>
            </p:cNvPr>
            <p:cNvSpPr/>
            <p:nvPr/>
          </p:nvSpPr>
          <p:spPr>
            <a:xfrm>
              <a:off x="7153048" y="48083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Oval 1215">
              <a:extLst>
                <a:ext uri="{FF2B5EF4-FFF2-40B4-BE49-F238E27FC236}">
                  <a16:creationId xmlns:a16="http://schemas.microsoft.com/office/drawing/2014/main" id="{7BE620C7-7DBC-4A04-B9BC-10A9343421C8}"/>
                </a:ext>
              </a:extLst>
            </p:cNvPr>
            <p:cNvSpPr/>
            <p:nvPr/>
          </p:nvSpPr>
          <p:spPr>
            <a:xfrm>
              <a:off x="7193529" y="48083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Freeform: Shape 1216">
              <a:extLst>
                <a:ext uri="{FF2B5EF4-FFF2-40B4-BE49-F238E27FC236}">
                  <a16:creationId xmlns:a16="http://schemas.microsoft.com/office/drawing/2014/main" id="{78AB63A7-E241-4F86-A26F-341668DF9E25}"/>
                </a:ext>
              </a:extLst>
            </p:cNvPr>
            <p:cNvSpPr/>
            <p:nvPr/>
          </p:nvSpPr>
          <p:spPr>
            <a:xfrm>
              <a:off x="6603206" y="4286250"/>
              <a:ext cx="964407" cy="266700"/>
            </a:xfrm>
            <a:custGeom>
              <a:avLst/>
              <a:gdLst>
                <a:gd name="connsiteX0" fmla="*/ 0 w 964407"/>
                <a:gd name="connsiteY0" fmla="*/ 0 h 266700"/>
                <a:gd name="connsiteX1" fmla="*/ 964407 w 964407"/>
                <a:gd name="connsiteY1" fmla="*/ 266700 h 266700"/>
              </a:gdLst>
              <a:ahLst/>
              <a:cxnLst>
                <a:cxn ang="0">
                  <a:pos x="connsiteX0" y="connsiteY0"/>
                </a:cxn>
                <a:cxn ang="0">
                  <a:pos x="connsiteX1" y="connsiteY1"/>
                </a:cxn>
              </a:cxnLst>
              <a:rect l="l" t="t" r="r" b="b"/>
              <a:pathLst>
                <a:path w="964407" h="266700">
                  <a:moveTo>
                    <a:pt x="0" y="0"/>
                  </a:moveTo>
                  <a:lnTo>
                    <a:pt x="964407" y="266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TextBox 1217">
              <a:extLst>
                <a:ext uri="{FF2B5EF4-FFF2-40B4-BE49-F238E27FC236}">
                  <a16:creationId xmlns:a16="http://schemas.microsoft.com/office/drawing/2014/main" id="{46D47DBA-6AFC-4FA7-9D0E-03ACA47919CC}"/>
                </a:ext>
              </a:extLst>
            </p:cNvPr>
            <p:cNvSpPr txBox="1"/>
            <p:nvPr/>
          </p:nvSpPr>
          <p:spPr>
            <a:xfrm>
              <a:off x="7315091" y="4763934"/>
              <a:ext cx="591114" cy="276999"/>
            </a:xfrm>
            <a:prstGeom prst="rect">
              <a:avLst/>
            </a:prstGeom>
            <a:noFill/>
          </p:spPr>
          <p:txBody>
            <a:bodyPr wrap="square" lIns="0" tIns="0" rIns="0" bIns="0" rtlCol="0">
              <a:spAutoFit/>
            </a:bodyPr>
            <a:lstStyle/>
            <a:p>
              <a:r>
                <a:rPr lang="en-GB" sz="900" dirty="0"/>
                <a:t>r=−0.6184</a:t>
              </a:r>
              <a:br>
                <a:rPr lang="en-GB" sz="900" dirty="0"/>
              </a:br>
              <a:r>
                <a:rPr lang="en-GB" sz="900" dirty="0"/>
                <a:t>P=0.0272</a:t>
              </a:r>
            </a:p>
          </p:txBody>
        </p:sp>
        <p:sp>
          <p:nvSpPr>
            <p:cNvPr id="1219" name="TextBox 1218">
              <a:extLst>
                <a:ext uri="{FF2B5EF4-FFF2-40B4-BE49-F238E27FC236}">
                  <a16:creationId xmlns:a16="http://schemas.microsoft.com/office/drawing/2014/main" id="{93A1815D-6AB4-43D4-AD9C-B1F851DB1048}"/>
                </a:ext>
              </a:extLst>
            </p:cNvPr>
            <p:cNvSpPr txBox="1"/>
            <p:nvPr/>
          </p:nvSpPr>
          <p:spPr>
            <a:xfrm>
              <a:off x="6512381" y="5164101"/>
              <a:ext cx="1394529" cy="276999"/>
            </a:xfrm>
            <a:prstGeom prst="rect">
              <a:avLst/>
            </a:prstGeom>
            <a:noFill/>
          </p:spPr>
          <p:txBody>
            <a:bodyPr wrap="square" lIns="0" tIns="0" rIns="0" bIns="0" rtlCol="0">
              <a:spAutoFit/>
            </a:bodyPr>
            <a:lstStyle/>
            <a:p>
              <a:pPr algn="ctr"/>
              <a:r>
                <a:rPr lang="en-GB" sz="900" dirty="0"/>
                <a:t>S100A7+ epithelial area before BT (%)</a:t>
              </a:r>
            </a:p>
          </p:txBody>
        </p:sp>
        <p:sp>
          <p:nvSpPr>
            <p:cNvPr id="1220" name="TextBox 1219">
              <a:extLst>
                <a:ext uri="{FF2B5EF4-FFF2-40B4-BE49-F238E27FC236}">
                  <a16:creationId xmlns:a16="http://schemas.microsoft.com/office/drawing/2014/main" id="{3308F8BB-D987-442F-9D39-A97CB0078D26}"/>
                </a:ext>
              </a:extLst>
            </p:cNvPr>
            <p:cNvSpPr txBox="1"/>
            <p:nvPr/>
          </p:nvSpPr>
          <p:spPr>
            <a:xfrm>
              <a:off x="6553201" y="3983601"/>
              <a:ext cx="1319212" cy="153888"/>
            </a:xfrm>
            <a:prstGeom prst="rect">
              <a:avLst/>
            </a:prstGeom>
            <a:noFill/>
          </p:spPr>
          <p:txBody>
            <a:bodyPr wrap="square" lIns="0" tIns="0" rIns="0" bIns="0" rtlCol="0">
              <a:spAutoFit/>
            </a:bodyPr>
            <a:lstStyle/>
            <a:p>
              <a:pPr algn="ctr"/>
              <a:r>
                <a:rPr lang="en-GB" sz="1000" dirty="0"/>
                <a:t>S100A7</a:t>
              </a:r>
            </a:p>
          </p:txBody>
        </p:sp>
      </p:grpSp>
      <p:grpSp>
        <p:nvGrpSpPr>
          <p:cNvPr id="1094" name="Group 1093">
            <a:extLst>
              <a:ext uri="{FF2B5EF4-FFF2-40B4-BE49-F238E27FC236}">
                <a16:creationId xmlns:a16="http://schemas.microsoft.com/office/drawing/2014/main" id="{78100D7E-3314-4D6A-A579-E6741048DDF9}"/>
              </a:ext>
            </a:extLst>
          </p:cNvPr>
          <p:cNvGrpSpPr/>
          <p:nvPr/>
        </p:nvGrpSpPr>
        <p:grpSpPr>
          <a:xfrm>
            <a:off x="7992877" y="3853115"/>
            <a:ext cx="1688736" cy="1457499"/>
            <a:chOff x="8008340" y="3983601"/>
            <a:chExt cx="1688736" cy="1457499"/>
          </a:xfrm>
        </p:grpSpPr>
        <p:sp>
          <p:nvSpPr>
            <p:cNvPr id="1154" name="Freeform: Shape 1153">
              <a:extLst>
                <a:ext uri="{FF2B5EF4-FFF2-40B4-BE49-F238E27FC236}">
                  <a16:creationId xmlns:a16="http://schemas.microsoft.com/office/drawing/2014/main" id="{101E934B-B338-4F41-9833-0971A5AC2465}"/>
                </a:ext>
              </a:extLst>
            </p:cNvPr>
            <p:cNvSpPr/>
            <p:nvPr/>
          </p:nvSpPr>
          <p:spPr>
            <a:xfrm>
              <a:off x="8310561" y="4162425"/>
              <a:ext cx="1323975" cy="878681"/>
            </a:xfrm>
            <a:custGeom>
              <a:avLst/>
              <a:gdLst>
                <a:gd name="connsiteX0" fmla="*/ 0 w 1323975"/>
                <a:gd name="connsiteY0" fmla="*/ 0 h 878681"/>
                <a:gd name="connsiteX1" fmla="*/ 0 w 1323975"/>
                <a:gd name="connsiteY1" fmla="*/ 878681 h 878681"/>
                <a:gd name="connsiteX2" fmla="*/ 1323975 w 1323975"/>
                <a:gd name="connsiteY2" fmla="*/ 878681 h 878681"/>
              </a:gdLst>
              <a:ahLst/>
              <a:cxnLst>
                <a:cxn ang="0">
                  <a:pos x="connsiteX0" y="connsiteY0"/>
                </a:cxn>
                <a:cxn ang="0">
                  <a:pos x="connsiteX1" y="connsiteY1"/>
                </a:cxn>
                <a:cxn ang="0">
                  <a:pos x="connsiteX2" y="connsiteY2"/>
                </a:cxn>
              </a:cxnLst>
              <a:rect l="l" t="t" r="r" b="b"/>
              <a:pathLst>
                <a:path w="1323975" h="878681">
                  <a:moveTo>
                    <a:pt x="0" y="0"/>
                  </a:moveTo>
                  <a:lnTo>
                    <a:pt x="0" y="878681"/>
                  </a:lnTo>
                  <a:lnTo>
                    <a:pt x="1323975" y="878681"/>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5" name="Group 1154">
              <a:extLst>
                <a:ext uri="{FF2B5EF4-FFF2-40B4-BE49-F238E27FC236}">
                  <a16:creationId xmlns:a16="http://schemas.microsoft.com/office/drawing/2014/main" id="{69884193-3217-479F-8F52-0F5C56A93135}"/>
                </a:ext>
              </a:extLst>
            </p:cNvPr>
            <p:cNvGrpSpPr/>
            <p:nvPr/>
          </p:nvGrpSpPr>
          <p:grpSpPr>
            <a:xfrm>
              <a:off x="8269742" y="4162425"/>
              <a:ext cx="43200" cy="878680"/>
              <a:chOff x="6512381" y="4162425"/>
              <a:chExt cx="43200" cy="878680"/>
            </a:xfrm>
          </p:grpSpPr>
          <p:cxnSp>
            <p:nvCxnSpPr>
              <p:cNvPr id="1192" name="Straight Connector 1191">
                <a:extLst>
                  <a:ext uri="{FF2B5EF4-FFF2-40B4-BE49-F238E27FC236}">
                    <a16:creationId xmlns:a16="http://schemas.microsoft.com/office/drawing/2014/main" id="{BF9646EA-6974-446C-90F0-74986BCCD935}"/>
                  </a:ext>
                </a:extLst>
              </p:cNvPr>
              <p:cNvCxnSpPr/>
              <p:nvPr/>
            </p:nvCxnSpPr>
            <p:spPr>
              <a:xfrm>
                <a:off x="6512381" y="416242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a:extLst>
                  <a:ext uri="{FF2B5EF4-FFF2-40B4-BE49-F238E27FC236}">
                    <a16:creationId xmlns:a16="http://schemas.microsoft.com/office/drawing/2014/main" id="{5BD49B2F-AC9D-4E2A-937C-C7544D6CCB65}"/>
                  </a:ext>
                </a:extLst>
              </p:cNvPr>
              <p:cNvCxnSpPr/>
              <p:nvPr/>
            </p:nvCxnSpPr>
            <p:spPr>
              <a:xfrm>
                <a:off x="6512381" y="433863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a:extLst>
                  <a:ext uri="{FF2B5EF4-FFF2-40B4-BE49-F238E27FC236}">
                    <a16:creationId xmlns:a16="http://schemas.microsoft.com/office/drawing/2014/main" id="{0982B8AC-1296-454E-8EA0-B04B02F7A498}"/>
                  </a:ext>
                </a:extLst>
              </p:cNvPr>
              <p:cNvCxnSpPr/>
              <p:nvPr/>
            </p:nvCxnSpPr>
            <p:spPr>
              <a:xfrm>
                <a:off x="6512381" y="451246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a:extLst>
                  <a:ext uri="{FF2B5EF4-FFF2-40B4-BE49-F238E27FC236}">
                    <a16:creationId xmlns:a16="http://schemas.microsoft.com/office/drawing/2014/main" id="{540A831D-4972-44F9-BA4A-C6FA4D22274A}"/>
                  </a:ext>
                </a:extLst>
              </p:cNvPr>
              <p:cNvCxnSpPr/>
              <p:nvPr/>
            </p:nvCxnSpPr>
            <p:spPr>
              <a:xfrm>
                <a:off x="6512381" y="468868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a:extLst>
                  <a:ext uri="{FF2B5EF4-FFF2-40B4-BE49-F238E27FC236}">
                    <a16:creationId xmlns:a16="http://schemas.microsoft.com/office/drawing/2014/main" id="{73F15A57-97F8-4BF9-ADA4-F59729D9528F}"/>
                  </a:ext>
                </a:extLst>
              </p:cNvPr>
              <p:cNvCxnSpPr/>
              <p:nvPr/>
            </p:nvCxnSpPr>
            <p:spPr>
              <a:xfrm>
                <a:off x="6512381" y="486489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a:extLst>
                  <a:ext uri="{FF2B5EF4-FFF2-40B4-BE49-F238E27FC236}">
                    <a16:creationId xmlns:a16="http://schemas.microsoft.com/office/drawing/2014/main" id="{D112D98C-3F1D-4E0F-A970-007D2604812D}"/>
                  </a:ext>
                </a:extLst>
              </p:cNvPr>
              <p:cNvCxnSpPr/>
              <p:nvPr/>
            </p:nvCxnSpPr>
            <p:spPr>
              <a:xfrm>
                <a:off x="6512381" y="50411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6" name="Group 1155">
              <a:extLst>
                <a:ext uri="{FF2B5EF4-FFF2-40B4-BE49-F238E27FC236}">
                  <a16:creationId xmlns:a16="http://schemas.microsoft.com/office/drawing/2014/main" id="{4260E79D-DBB8-4BE5-973D-1DC35F05822B}"/>
                </a:ext>
              </a:extLst>
            </p:cNvPr>
            <p:cNvGrpSpPr/>
            <p:nvPr/>
          </p:nvGrpSpPr>
          <p:grpSpPr>
            <a:xfrm>
              <a:off x="8090230" y="4107286"/>
              <a:ext cx="171450" cy="1007943"/>
              <a:chOff x="6332869" y="4107286"/>
              <a:chExt cx="171450" cy="1007943"/>
            </a:xfrm>
          </p:grpSpPr>
          <p:sp>
            <p:nvSpPr>
              <p:cNvPr id="1186" name="TextBox 1185">
                <a:extLst>
                  <a:ext uri="{FF2B5EF4-FFF2-40B4-BE49-F238E27FC236}">
                    <a16:creationId xmlns:a16="http://schemas.microsoft.com/office/drawing/2014/main" id="{42E70F4D-4554-4E76-ACDB-ADA82C71D6F8}"/>
                  </a:ext>
                </a:extLst>
              </p:cNvPr>
              <p:cNvSpPr txBox="1"/>
              <p:nvPr/>
            </p:nvSpPr>
            <p:spPr>
              <a:xfrm>
                <a:off x="6332869" y="4107286"/>
                <a:ext cx="171450" cy="138499"/>
              </a:xfrm>
              <a:prstGeom prst="rect">
                <a:avLst/>
              </a:prstGeom>
              <a:noFill/>
            </p:spPr>
            <p:txBody>
              <a:bodyPr wrap="square" lIns="0" tIns="0" rIns="0" bIns="0" rtlCol="0">
                <a:spAutoFit/>
              </a:bodyPr>
              <a:lstStyle/>
              <a:p>
                <a:pPr algn="r"/>
                <a:r>
                  <a:rPr lang="en-GB" sz="900" dirty="0"/>
                  <a:t>100</a:t>
                </a:r>
              </a:p>
            </p:txBody>
          </p:sp>
          <p:sp>
            <p:nvSpPr>
              <p:cNvPr id="1187" name="TextBox 1186">
                <a:extLst>
                  <a:ext uri="{FF2B5EF4-FFF2-40B4-BE49-F238E27FC236}">
                    <a16:creationId xmlns:a16="http://schemas.microsoft.com/office/drawing/2014/main" id="{DF3DB004-E658-44D2-BE38-55530440B1A5}"/>
                  </a:ext>
                </a:extLst>
              </p:cNvPr>
              <p:cNvSpPr txBox="1"/>
              <p:nvPr/>
            </p:nvSpPr>
            <p:spPr>
              <a:xfrm>
                <a:off x="6332869" y="4274263"/>
                <a:ext cx="171450" cy="138499"/>
              </a:xfrm>
              <a:prstGeom prst="rect">
                <a:avLst/>
              </a:prstGeom>
              <a:noFill/>
            </p:spPr>
            <p:txBody>
              <a:bodyPr wrap="square" lIns="0" tIns="0" rIns="0" bIns="0" rtlCol="0">
                <a:spAutoFit/>
              </a:bodyPr>
              <a:lstStyle/>
              <a:p>
                <a:pPr algn="r"/>
                <a:r>
                  <a:rPr lang="en-GB" sz="900" dirty="0"/>
                  <a:t>80</a:t>
                </a:r>
              </a:p>
            </p:txBody>
          </p:sp>
          <p:sp>
            <p:nvSpPr>
              <p:cNvPr id="1188" name="TextBox 1187">
                <a:extLst>
                  <a:ext uri="{FF2B5EF4-FFF2-40B4-BE49-F238E27FC236}">
                    <a16:creationId xmlns:a16="http://schemas.microsoft.com/office/drawing/2014/main" id="{EDF172A1-6480-4CF9-A156-4FA8614917DD}"/>
                  </a:ext>
                </a:extLst>
              </p:cNvPr>
              <p:cNvSpPr txBox="1"/>
              <p:nvPr/>
            </p:nvSpPr>
            <p:spPr>
              <a:xfrm>
                <a:off x="6332869" y="4448094"/>
                <a:ext cx="171450" cy="138499"/>
              </a:xfrm>
              <a:prstGeom prst="rect">
                <a:avLst/>
              </a:prstGeom>
              <a:noFill/>
            </p:spPr>
            <p:txBody>
              <a:bodyPr wrap="square" lIns="0" tIns="0" rIns="0" bIns="0" rtlCol="0">
                <a:spAutoFit/>
              </a:bodyPr>
              <a:lstStyle/>
              <a:p>
                <a:pPr algn="r"/>
                <a:r>
                  <a:rPr lang="en-GB" sz="900" dirty="0"/>
                  <a:t>60</a:t>
                </a:r>
              </a:p>
            </p:txBody>
          </p:sp>
          <p:sp>
            <p:nvSpPr>
              <p:cNvPr id="1189" name="TextBox 1188">
                <a:extLst>
                  <a:ext uri="{FF2B5EF4-FFF2-40B4-BE49-F238E27FC236}">
                    <a16:creationId xmlns:a16="http://schemas.microsoft.com/office/drawing/2014/main" id="{E37DBC60-E5CD-4203-BA5B-8A77603ECFD0}"/>
                  </a:ext>
                </a:extLst>
              </p:cNvPr>
              <p:cNvSpPr txBox="1"/>
              <p:nvPr/>
            </p:nvSpPr>
            <p:spPr>
              <a:xfrm>
                <a:off x="6332869" y="4624306"/>
                <a:ext cx="171450" cy="138499"/>
              </a:xfrm>
              <a:prstGeom prst="rect">
                <a:avLst/>
              </a:prstGeom>
              <a:noFill/>
            </p:spPr>
            <p:txBody>
              <a:bodyPr wrap="square" lIns="0" tIns="0" rIns="0" bIns="0" rtlCol="0">
                <a:spAutoFit/>
              </a:bodyPr>
              <a:lstStyle/>
              <a:p>
                <a:pPr algn="r"/>
                <a:r>
                  <a:rPr lang="en-GB" sz="900" dirty="0"/>
                  <a:t>40</a:t>
                </a:r>
              </a:p>
            </p:txBody>
          </p:sp>
          <p:sp>
            <p:nvSpPr>
              <p:cNvPr id="1190" name="TextBox 1189">
                <a:extLst>
                  <a:ext uri="{FF2B5EF4-FFF2-40B4-BE49-F238E27FC236}">
                    <a16:creationId xmlns:a16="http://schemas.microsoft.com/office/drawing/2014/main" id="{DA217B83-F259-4BBE-AC42-B5FDB06F9703}"/>
                  </a:ext>
                </a:extLst>
              </p:cNvPr>
              <p:cNvSpPr txBox="1"/>
              <p:nvPr/>
            </p:nvSpPr>
            <p:spPr>
              <a:xfrm>
                <a:off x="6332869" y="4800518"/>
                <a:ext cx="171450" cy="138499"/>
              </a:xfrm>
              <a:prstGeom prst="rect">
                <a:avLst/>
              </a:prstGeom>
              <a:noFill/>
            </p:spPr>
            <p:txBody>
              <a:bodyPr wrap="square" lIns="0" tIns="0" rIns="0" bIns="0" rtlCol="0">
                <a:spAutoFit/>
              </a:bodyPr>
              <a:lstStyle/>
              <a:p>
                <a:pPr algn="r"/>
                <a:r>
                  <a:rPr lang="en-GB" sz="900"/>
                  <a:t>20</a:t>
                </a:r>
              </a:p>
            </p:txBody>
          </p:sp>
          <p:sp>
            <p:nvSpPr>
              <p:cNvPr id="1191" name="TextBox 1190">
                <a:extLst>
                  <a:ext uri="{FF2B5EF4-FFF2-40B4-BE49-F238E27FC236}">
                    <a16:creationId xmlns:a16="http://schemas.microsoft.com/office/drawing/2014/main" id="{630371BE-2EF0-4633-961E-195B775C97EB}"/>
                  </a:ext>
                </a:extLst>
              </p:cNvPr>
              <p:cNvSpPr txBox="1"/>
              <p:nvPr/>
            </p:nvSpPr>
            <p:spPr>
              <a:xfrm>
                <a:off x="6332869" y="4976730"/>
                <a:ext cx="171450" cy="138499"/>
              </a:xfrm>
              <a:prstGeom prst="rect">
                <a:avLst/>
              </a:prstGeom>
              <a:noFill/>
            </p:spPr>
            <p:txBody>
              <a:bodyPr wrap="square" lIns="0" tIns="0" rIns="0" bIns="0" rtlCol="0">
                <a:spAutoFit/>
              </a:bodyPr>
              <a:lstStyle/>
              <a:p>
                <a:pPr algn="r"/>
                <a:r>
                  <a:rPr lang="en-GB" sz="900" dirty="0"/>
                  <a:t>0</a:t>
                </a:r>
              </a:p>
            </p:txBody>
          </p:sp>
        </p:grpSp>
        <p:grpSp>
          <p:nvGrpSpPr>
            <p:cNvPr id="1157" name="Group 1156">
              <a:extLst>
                <a:ext uri="{FF2B5EF4-FFF2-40B4-BE49-F238E27FC236}">
                  <a16:creationId xmlns:a16="http://schemas.microsoft.com/office/drawing/2014/main" id="{8095057F-2231-49E0-8B98-88F30EC74D3B}"/>
                </a:ext>
              </a:extLst>
            </p:cNvPr>
            <p:cNvGrpSpPr/>
            <p:nvPr/>
          </p:nvGrpSpPr>
          <p:grpSpPr>
            <a:xfrm>
              <a:off x="8310561" y="5041105"/>
              <a:ext cx="1319213" cy="43200"/>
              <a:chOff x="8310561" y="5041105"/>
              <a:chExt cx="1319213" cy="43200"/>
            </a:xfrm>
          </p:grpSpPr>
          <p:cxnSp>
            <p:nvCxnSpPr>
              <p:cNvPr id="1182" name="Straight Connector 1181">
                <a:extLst>
                  <a:ext uri="{FF2B5EF4-FFF2-40B4-BE49-F238E27FC236}">
                    <a16:creationId xmlns:a16="http://schemas.microsoft.com/office/drawing/2014/main" id="{51DA3830-67A9-4A3E-BD22-E9B3F2070F13}"/>
                  </a:ext>
                </a:extLst>
              </p:cNvPr>
              <p:cNvCxnSpPr>
                <a:cxnSpLocks/>
              </p:cNvCxnSpPr>
              <p:nvPr/>
            </p:nvCxnSpPr>
            <p:spPr>
              <a:xfrm rot="16200000">
                <a:off x="8288961"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a:extLst>
                  <a:ext uri="{FF2B5EF4-FFF2-40B4-BE49-F238E27FC236}">
                    <a16:creationId xmlns:a16="http://schemas.microsoft.com/office/drawing/2014/main" id="{EDD8BAB4-CDEC-4968-9181-602C83D036ED}"/>
                  </a:ext>
                </a:extLst>
              </p:cNvPr>
              <p:cNvCxnSpPr>
                <a:cxnSpLocks/>
              </p:cNvCxnSpPr>
              <p:nvPr/>
            </p:nvCxnSpPr>
            <p:spPr>
              <a:xfrm rot="16200000">
                <a:off x="8727131"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a:extLst>
                  <a:ext uri="{FF2B5EF4-FFF2-40B4-BE49-F238E27FC236}">
                    <a16:creationId xmlns:a16="http://schemas.microsoft.com/office/drawing/2014/main" id="{E0D66A11-5A3E-483C-BB4C-A1B8DFA51352}"/>
                  </a:ext>
                </a:extLst>
              </p:cNvPr>
              <p:cNvCxnSpPr>
                <a:cxnSpLocks/>
              </p:cNvCxnSpPr>
              <p:nvPr/>
            </p:nvCxnSpPr>
            <p:spPr>
              <a:xfrm rot="16200000">
                <a:off x="9170003"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a:extLst>
                  <a:ext uri="{FF2B5EF4-FFF2-40B4-BE49-F238E27FC236}">
                    <a16:creationId xmlns:a16="http://schemas.microsoft.com/office/drawing/2014/main" id="{A5A00263-EDF1-41A1-8669-03321321D713}"/>
                  </a:ext>
                </a:extLst>
              </p:cNvPr>
              <p:cNvCxnSpPr>
                <a:cxnSpLocks/>
              </p:cNvCxnSpPr>
              <p:nvPr/>
            </p:nvCxnSpPr>
            <p:spPr>
              <a:xfrm rot="16200000">
                <a:off x="9608174"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8" name="Group 1157">
              <a:extLst>
                <a:ext uri="{FF2B5EF4-FFF2-40B4-BE49-F238E27FC236}">
                  <a16:creationId xmlns:a16="http://schemas.microsoft.com/office/drawing/2014/main" id="{B26A9232-4823-48BB-9523-E71D77C7E55C}"/>
                </a:ext>
              </a:extLst>
            </p:cNvPr>
            <p:cNvGrpSpPr/>
            <p:nvPr/>
          </p:nvGrpSpPr>
          <p:grpSpPr>
            <a:xfrm>
              <a:off x="8243258" y="5076396"/>
              <a:ext cx="1453818" cy="138499"/>
              <a:chOff x="8243258" y="5076396"/>
              <a:chExt cx="1453818" cy="138499"/>
            </a:xfrm>
          </p:grpSpPr>
          <p:sp>
            <p:nvSpPr>
              <p:cNvPr id="1178" name="TextBox 1177">
                <a:extLst>
                  <a:ext uri="{FF2B5EF4-FFF2-40B4-BE49-F238E27FC236}">
                    <a16:creationId xmlns:a16="http://schemas.microsoft.com/office/drawing/2014/main" id="{3E67E687-5761-42E0-8517-278F36E39068}"/>
                  </a:ext>
                </a:extLst>
              </p:cNvPr>
              <p:cNvSpPr txBox="1"/>
              <p:nvPr/>
            </p:nvSpPr>
            <p:spPr>
              <a:xfrm>
                <a:off x="8243258" y="5076396"/>
                <a:ext cx="134605" cy="138499"/>
              </a:xfrm>
              <a:prstGeom prst="rect">
                <a:avLst/>
              </a:prstGeom>
              <a:noFill/>
            </p:spPr>
            <p:txBody>
              <a:bodyPr wrap="square" lIns="0" tIns="0" rIns="0" bIns="0" rtlCol="0">
                <a:spAutoFit/>
              </a:bodyPr>
              <a:lstStyle/>
              <a:p>
                <a:pPr algn="ctr"/>
                <a:r>
                  <a:rPr lang="en-GB" sz="900" dirty="0"/>
                  <a:t>0</a:t>
                </a:r>
              </a:p>
            </p:txBody>
          </p:sp>
          <p:sp>
            <p:nvSpPr>
              <p:cNvPr id="1179" name="TextBox 1178">
                <a:extLst>
                  <a:ext uri="{FF2B5EF4-FFF2-40B4-BE49-F238E27FC236}">
                    <a16:creationId xmlns:a16="http://schemas.microsoft.com/office/drawing/2014/main" id="{93BD56CB-0766-4EE3-98CA-057FB02C647B}"/>
                  </a:ext>
                </a:extLst>
              </p:cNvPr>
              <p:cNvSpPr txBox="1"/>
              <p:nvPr/>
            </p:nvSpPr>
            <p:spPr>
              <a:xfrm>
                <a:off x="8681428" y="5076396"/>
                <a:ext cx="134605" cy="138499"/>
              </a:xfrm>
              <a:prstGeom prst="rect">
                <a:avLst/>
              </a:prstGeom>
              <a:noFill/>
            </p:spPr>
            <p:txBody>
              <a:bodyPr wrap="square" lIns="0" tIns="0" rIns="0" bIns="0" rtlCol="0">
                <a:spAutoFit/>
              </a:bodyPr>
              <a:lstStyle/>
              <a:p>
                <a:pPr algn="ctr"/>
                <a:r>
                  <a:rPr lang="en-GB" sz="900" dirty="0"/>
                  <a:t>10</a:t>
                </a:r>
              </a:p>
            </p:txBody>
          </p:sp>
          <p:sp>
            <p:nvSpPr>
              <p:cNvPr id="1180" name="TextBox 1179">
                <a:extLst>
                  <a:ext uri="{FF2B5EF4-FFF2-40B4-BE49-F238E27FC236}">
                    <a16:creationId xmlns:a16="http://schemas.microsoft.com/office/drawing/2014/main" id="{D0CB5B8F-C7D8-42B9-8A54-65F8514C36FB}"/>
                  </a:ext>
                </a:extLst>
              </p:cNvPr>
              <p:cNvSpPr txBox="1"/>
              <p:nvPr/>
            </p:nvSpPr>
            <p:spPr>
              <a:xfrm>
                <a:off x="9124300" y="5076396"/>
                <a:ext cx="134605" cy="138499"/>
              </a:xfrm>
              <a:prstGeom prst="rect">
                <a:avLst/>
              </a:prstGeom>
              <a:noFill/>
            </p:spPr>
            <p:txBody>
              <a:bodyPr wrap="square" lIns="0" tIns="0" rIns="0" bIns="0" rtlCol="0">
                <a:spAutoFit/>
              </a:bodyPr>
              <a:lstStyle/>
              <a:p>
                <a:pPr algn="ctr"/>
                <a:r>
                  <a:rPr lang="en-GB" sz="900"/>
                  <a:t>20</a:t>
                </a:r>
              </a:p>
            </p:txBody>
          </p:sp>
          <p:sp>
            <p:nvSpPr>
              <p:cNvPr id="1181" name="TextBox 1180">
                <a:extLst>
                  <a:ext uri="{FF2B5EF4-FFF2-40B4-BE49-F238E27FC236}">
                    <a16:creationId xmlns:a16="http://schemas.microsoft.com/office/drawing/2014/main" id="{8C06D7C0-97CF-4186-925C-0FC3940FD447}"/>
                  </a:ext>
                </a:extLst>
              </p:cNvPr>
              <p:cNvSpPr txBox="1"/>
              <p:nvPr/>
            </p:nvSpPr>
            <p:spPr>
              <a:xfrm>
                <a:off x="9562471" y="5076396"/>
                <a:ext cx="134605" cy="138499"/>
              </a:xfrm>
              <a:prstGeom prst="rect">
                <a:avLst/>
              </a:prstGeom>
              <a:noFill/>
            </p:spPr>
            <p:txBody>
              <a:bodyPr wrap="square" lIns="0" tIns="0" rIns="0" bIns="0" rtlCol="0">
                <a:spAutoFit/>
              </a:bodyPr>
              <a:lstStyle/>
              <a:p>
                <a:pPr algn="ctr"/>
                <a:r>
                  <a:rPr lang="en-GB" sz="900" dirty="0"/>
                  <a:t>30</a:t>
                </a:r>
              </a:p>
            </p:txBody>
          </p:sp>
        </p:grpSp>
        <p:sp>
          <p:nvSpPr>
            <p:cNvPr id="1159" name="TextBox 1158">
              <a:extLst>
                <a:ext uri="{FF2B5EF4-FFF2-40B4-BE49-F238E27FC236}">
                  <a16:creationId xmlns:a16="http://schemas.microsoft.com/office/drawing/2014/main" id="{B1A32EDE-0509-463E-AD3B-994D5CF560B5}"/>
                </a:ext>
              </a:extLst>
            </p:cNvPr>
            <p:cNvSpPr txBox="1"/>
            <p:nvPr/>
          </p:nvSpPr>
          <p:spPr>
            <a:xfrm rot="16200000">
              <a:off x="7638251" y="4532515"/>
              <a:ext cx="878678" cy="138499"/>
            </a:xfrm>
            <a:prstGeom prst="rect">
              <a:avLst/>
            </a:prstGeom>
            <a:noFill/>
          </p:spPr>
          <p:txBody>
            <a:bodyPr wrap="square" lIns="0" tIns="0" rIns="0" bIns="0" rtlCol="0">
              <a:spAutoFit/>
            </a:bodyPr>
            <a:lstStyle/>
            <a:p>
              <a:pPr algn="ctr"/>
              <a:r>
                <a:rPr lang="en-GB" sz="900" dirty="0"/>
                <a:t>ACSS score</a:t>
              </a:r>
            </a:p>
          </p:txBody>
        </p:sp>
        <p:sp>
          <p:nvSpPr>
            <p:cNvPr id="1160" name="TextBox 1159">
              <a:extLst>
                <a:ext uri="{FF2B5EF4-FFF2-40B4-BE49-F238E27FC236}">
                  <a16:creationId xmlns:a16="http://schemas.microsoft.com/office/drawing/2014/main" id="{84198D44-BA2A-4AFD-9445-4D0FC19A9418}"/>
                </a:ext>
              </a:extLst>
            </p:cNvPr>
            <p:cNvSpPr txBox="1"/>
            <p:nvPr/>
          </p:nvSpPr>
          <p:spPr>
            <a:xfrm>
              <a:off x="8269742" y="5164101"/>
              <a:ext cx="1394529" cy="276999"/>
            </a:xfrm>
            <a:prstGeom prst="rect">
              <a:avLst/>
            </a:prstGeom>
            <a:noFill/>
          </p:spPr>
          <p:txBody>
            <a:bodyPr wrap="square" lIns="0" tIns="0" rIns="0" bIns="0" rtlCol="0">
              <a:spAutoFit/>
            </a:bodyPr>
            <a:lstStyle/>
            <a:p>
              <a:pPr algn="ctr"/>
              <a:r>
                <a:rPr lang="en-GB" sz="900" dirty="0"/>
                <a:t>S100A8+ epithelial area before BT (%)</a:t>
              </a:r>
            </a:p>
          </p:txBody>
        </p:sp>
        <p:sp>
          <p:nvSpPr>
            <p:cNvPr id="1161" name="TextBox 1160">
              <a:extLst>
                <a:ext uri="{FF2B5EF4-FFF2-40B4-BE49-F238E27FC236}">
                  <a16:creationId xmlns:a16="http://schemas.microsoft.com/office/drawing/2014/main" id="{59A2A3A0-F36F-4822-B7A2-2684BF89B934}"/>
                </a:ext>
              </a:extLst>
            </p:cNvPr>
            <p:cNvSpPr txBox="1"/>
            <p:nvPr/>
          </p:nvSpPr>
          <p:spPr>
            <a:xfrm>
              <a:off x="8306558" y="3983601"/>
              <a:ext cx="1319211" cy="153888"/>
            </a:xfrm>
            <a:prstGeom prst="rect">
              <a:avLst/>
            </a:prstGeom>
            <a:noFill/>
          </p:spPr>
          <p:txBody>
            <a:bodyPr wrap="square" lIns="0" tIns="0" rIns="0" bIns="0" rtlCol="0">
              <a:spAutoFit/>
            </a:bodyPr>
            <a:lstStyle/>
            <a:p>
              <a:pPr algn="ctr"/>
              <a:r>
                <a:rPr lang="en-GB" sz="1000"/>
                <a:t>S100A8</a:t>
              </a:r>
            </a:p>
          </p:txBody>
        </p:sp>
        <p:sp>
          <p:nvSpPr>
            <p:cNvPr id="1162" name="Oval 1161">
              <a:extLst>
                <a:ext uri="{FF2B5EF4-FFF2-40B4-BE49-F238E27FC236}">
                  <a16:creationId xmlns:a16="http://schemas.microsoft.com/office/drawing/2014/main" id="{CE37F079-21F1-4805-A4A2-911A42D57BD9}"/>
                </a:ext>
              </a:extLst>
            </p:cNvPr>
            <p:cNvSpPr/>
            <p:nvPr/>
          </p:nvSpPr>
          <p:spPr>
            <a:xfrm>
              <a:off x="8321191" y="424095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a:extLst>
                <a:ext uri="{FF2B5EF4-FFF2-40B4-BE49-F238E27FC236}">
                  <a16:creationId xmlns:a16="http://schemas.microsoft.com/office/drawing/2014/main" id="{C50E1F62-630F-4C83-94B6-5AD1F45E4812}"/>
                </a:ext>
              </a:extLst>
            </p:cNvPr>
            <p:cNvSpPr/>
            <p:nvPr/>
          </p:nvSpPr>
          <p:spPr>
            <a:xfrm>
              <a:off x="8364053" y="424095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a:extLst>
                <a:ext uri="{FF2B5EF4-FFF2-40B4-BE49-F238E27FC236}">
                  <a16:creationId xmlns:a16="http://schemas.microsoft.com/office/drawing/2014/main" id="{E24053A6-A7F2-43B7-8902-9137401C5081}"/>
                </a:ext>
              </a:extLst>
            </p:cNvPr>
            <p:cNvSpPr/>
            <p:nvPr/>
          </p:nvSpPr>
          <p:spPr>
            <a:xfrm>
              <a:off x="8387866" y="424095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5" name="Oval 1164">
              <a:extLst>
                <a:ext uri="{FF2B5EF4-FFF2-40B4-BE49-F238E27FC236}">
                  <a16:creationId xmlns:a16="http://schemas.microsoft.com/office/drawing/2014/main" id="{53029C47-597A-4DDE-B6FF-FB72D9081B72}"/>
                </a:ext>
              </a:extLst>
            </p:cNvPr>
            <p:cNvSpPr/>
            <p:nvPr/>
          </p:nvSpPr>
          <p:spPr>
            <a:xfrm>
              <a:off x="8659328" y="424095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Oval 1165">
              <a:extLst>
                <a:ext uri="{FF2B5EF4-FFF2-40B4-BE49-F238E27FC236}">
                  <a16:creationId xmlns:a16="http://schemas.microsoft.com/office/drawing/2014/main" id="{680CDA41-885C-4CA1-BB6C-3B548F1D156D}"/>
                </a:ext>
              </a:extLst>
            </p:cNvPr>
            <p:cNvSpPr/>
            <p:nvPr/>
          </p:nvSpPr>
          <p:spPr>
            <a:xfrm>
              <a:off x="8523597" y="437192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a:extLst>
                <a:ext uri="{FF2B5EF4-FFF2-40B4-BE49-F238E27FC236}">
                  <a16:creationId xmlns:a16="http://schemas.microsoft.com/office/drawing/2014/main" id="{CF953BCA-F666-494B-A1EC-586D21D41527}"/>
                </a:ext>
              </a:extLst>
            </p:cNvPr>
            <p:cNvSpPr/>
            <p:nvPr/>
          </p:nvSpPr>
          <p:spPr>
            <a:xfrm>
              <a:off x="8545028" y="437192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a:extLst>
                <a:ext uri="{FF2B5EF4-FFF2-40B4-BE49-F238E27FC236}">
                  <a16:creationId xmlns:a16="http://schemas.microsoft.com/office/drawing/2014/main" id="{B1E60EA8-0478-4E81-B23F-EECFD8399AAE}"/>
                </a:ext>
              </a:extLst>
            </p:cNvPr>
            <p:cNvSpPr/>
            <p:nvPr/>
          </p:nvSpPr>
          <p:spPr>
            <a:xfrm>
              <a:off x="8768865" y="427905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a:extLst>
                <a:ext uri="{FF2B5EF4-FFF2-40B4-BE49-F238E27FC236}">
                  <a16:creationId xmlns:a16="http://schemas.microsoft.com/office/drawing/2014/main" id="{106B87E2-7884-431B-8184-9B53A54AD535}"/>
                </a:ext>
              </a:extLst>
            </p:cNvPr>
            <p:cNvSpPr/>
            <p:nvPr/>
          </p:nvSpPr>
          <p:spPr>
            <a:xfrm>
              <a:off x="8749815" y="432905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 1169">
              <a:extLst>
                <a:ext uri="{FF2B5EF4-FFF2-40B4-BE49-F238E27FC236}">
                  <a16:creationId xmlns:a16="http://schemas.microsoft.com/office/drawing/2014/main" id="{D96818E4-3088-4B3F-B906-9CCB6EA0FFFA}"/>
                </a:ext>
              </a:extLst>
            </p:cNvPr>
            <p:cNvSpPr/>
            <p:nvPr/>
          </p:nvSpPr>
          <p:spPr>
            <a:xfrm>
              <a:off x="8797440" y="432905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a:extLst>
                <a:ext uri="{FF2B5EF4-FFF2-40B4-BE49-F238E27FC236}">
                  <a16:creationId xmlns:a16="http://schemas.microsoft.com/office/drawing/2014/main" id="{BB022AAE-35D9-483D-99CD-C881B8015237}"/>
                </a:ext>
              </a:extLst>
            </p:cNvPr>
            <p:cNvSpPr/>
            <p:nvPr/>
          </p:nvSpPr>
          <p:spPr>
            <a:xfrm>
              <a:off x="9466572" y="432667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a:extLst>
                <a:ext uri="{FF2B5EF4-FFF2-40B4-BE49-F238E27FC236}">
                  <a16:creationId xmlns:a16="http://schemas.microsoft.com/office/drawing/2014/main" id="{D08B37E9-FDD1-427D-8892-4003FD21BFF7}"/>
                </a:ext>
              </a:extLst>
            </p:cNvPr>
            <p:cNvSpPr/>
            <p:nvPr/>
          </p:nvSpPr>
          <p:spPr>
            <a:xfrm>
              <a:off x="8816490" y="446002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a:extLst>
                <a:ext uri="{FF2B5EF4-FFF2-40B4-BE49-F238E27FC236}">
                  <a16:creationId xmlns:a16="http://schemas.microsoft.com/office/drawing/2014/main" id="{123E118E-0C24-4749-B62F-85FA235E3E72}"/>
                </a:ext>
              </a:extLst>
            </p:cNvPr>
            <p:cNvSpPr/>
            <p:nvPr/>
          </p:nvSpPr>
          <p:spPr>
            <a:xfrm>
              <a:off x="8828397" y="454813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a:extLst>
                <a:ext uri="{FF2B5EF4-FFF2-40B4-BE49-F238E27FC236}">
                  <a16:creationId xmlns:a16="http://schemas.microsoft.com/office/drawing/2014/main" id="{D3B1013A-FB20-4E5D-9578-994BBC24DF46}"/>
                </a:ext>
              </a:extLst>
            </p:cNvPr>
            <p:cNvSpPr/>
            <p:nvPr/>
          </p:nvSpPr>
          <p:spPr>
            <a:xfrm>
              <a:off x="8866497" y="481007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a:extLst>
                <a:ext uri="{FF2B5EF4-FFF2-40B4-BE49-F238E27FC236}">
                  <a16:creationId xmlns:a16="http://schemas.microsoft.com/office/drawing/2014/main" id="{D53086A8-F801-41FE-A82D-627DE981154A}"/>
                </a:ext>
              </a:extLst>
            </p:cNvPr>
            <p:cNvSpPr/>
            <p:nvPr/>
          </p:nvSpPr>
          <p:spPr>
            <a:xfrm>
              <a:off x="9104621" y="481007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Freeform: Shape 1175">
              <a:extLst>
                <a:ext uri="{FF2B5EF4-FFF2-40B4-BE49-F238E27FC236}">
                  <a16:creationId xmlns:a16="http://schemas.microsoft.com/office/drawing/2014/main" id="{BF79D59B-A02F-4B3A-B8DF-4BEC09955222}"/>
                </a:ext>
              </a:extLst>
            </p:cNvPr>
            <p:cNvSpPr/>
            <p:nvPr/>
          </p:nvSpPr>
          <p:spPr>
            <a:xfrm>
              <a:off x="8327231" y="4288631"/>
              <a:ext cx="1152525" cy="342900"/>
            </a:xfrm>
            <a:custGeom>
              <a:avLst/>
              <a:gdLst>
                <a:gd name="connsiteX0" fmla="*/ 0 w 1152525"/>
                <a:gd name="connsiteY0" fmla="*/ 0 h 342900"/>
                <a:gd name="connsiteX1" fmla="*/ 1152525 w 1152525"/>
                <a:gd name="connsiteY1" fmla="*/ 342900 h 342900"/>
              </a:gdLst>
              <a:ahLst/>
              <a:cxnLst>
                <a:cxn ang="0">
                  <a:pos x="connsiteX0" y="connsiteY0"/>
                </a:cxn>
                <a:cxn ang="0">
                  <a:pos x="connsiteX1" y="connsiteY1"/>
                </a:cxn>
              </a:cxnLst>
              <a:rect l="l" t="t" r="r" b="b"/>
              <a:pathLst>
                <a:path w="1152525" h="342900">
                  <a:moveTo>
                    <a:pt x="0" y="0"/>
                  </a:moveTo>
                  <a:lnTo>
                    <a:pt x="1152525" y="3429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TextBox 1176">
              <a:extLst>
                <a:ext uri="{FF2B5EF4-FFF2-40B4-BE49-F238E27FC236}">
                  <a16:creationId xmlns:a16="http://schemas.microsoft.com/office/drawing/2014/main" id="{708C9EA1-D4BB-4CB2-9A76-17159D4A2F8C}"/>
                </a:ext>
              </a:extLst>
            </p:cNvPr>
            <p:cNvSpPr txBox="1"/>
            <p:nvPr/>
          </p:nvSpPr>
          <p:spPr>
            <a:xfrm>
              <a:off x="9071898" y="4788042"/>
              <a:ext cx="591114" cy="276999"/>
            </a:xfrm>
            <a:prstGeom prst="rect">
              <a:avLst/>
            </a:prstGeom>
            <a:noFill/>
          </p:spPr>
          <p:txBody>
            <a:bodyPr wrap="square" lIns="0" tIns="0" rIns="0" bIns="0" rtlCol="0">
              <a:spAutoFit/>
            </a:bodyPr>
            <a:lstStyle/>
            <a:p>
              <a:r>
                <a:rPr lang="en-GB" sz="900" dirty="0"/>
                <a:t>r=−0.7048</a:t>
              </a:r>
              <a:br>
                <a:rPr lang="en-GB" sz="900" dirty="0"/>
              </a:br>
              <a:r>
                <a:rPr lang="en-GB" sz="900" dirty="0"/>
                <a:t>P=0.0064</a:t>
              </a:r>
            </a:p>
          </p:txBody>
        </p:sp>
      </p:grpSp>
      <p:grpSp>
        <p:nvGrpSpPr>
          <p:cNvPr id="1095" name="Group 1094">
            <a:extLst>
              <a:ext uri="{FF2B5EF4-FFF2-40B4-BE49-F238E27FC236}">
                <a16:creationId xmlns:a16="http://schemas.microsoft.com/office/drawing/2014/main" id="{8FBF76F2-32C6-40C7-B58B-D0C9A9A6E986}"/>
              </a:ext>
            </a:extLst>
          </p:cNvPr>
          <p:cNvGrpSpPr/>
          <p:nvPr/>
        </p:nvGrpSpPr>
        <p:grpSpPr>
          <a:xfrm>
            <a:off x="9776510" y="3853115"/>
            <a:ext cx="1683778" cy="1457499"/>
            <a:chOff x="9791973" y="3983601"/>
            <a:chExt cx="1683778" cy="1457499"/>
          </a:xfrm>
        </p:grpSpPr>
        <p:sp>
          <p:nvSpPr>
            <p:cNvPr id="1108" name="Freeform: Shape 1107">
              <a:extLst>
                <a:ext uri="{FF2B5EF4-FFF2-40B4-BE49-F238E27FC236}">
                  <a16:creationId xmlns:a16="http://schemas.microsoft.com/office/drawing/2014/main" id="{936AC71A-DCC2-4D63-A2EB-45E027404CCB}"/>
                </a:ext>
              </a:extLst>
            </p:cNvPr>
            <p:cNvSpPr/>
            <p:nvPr/>
          </p:nvSpPr>
          <p:spPr>
            <a:xfrm>
              <a:off x="10089236" y="4162425"/>
              <a:ext cx="1323975" cy="878681"/>
            </a:xfrm>
            <a:custGeom>
              <a:avLst/>
              <a:gdLst>
                <a:gd name="connsiteX0" fmla="*/ 0 w 1323975"/>
                <a:gd name="connsiteY0" fmla="*/ 0 h 878681"/>
                <a:gd name="connsiteX1" fmla="*/ 0 w 1323975"/>
                <a:gd name="connsiteY1" fmla="*/ 878681 h 878681"/>
                <a:gd name="connsiteX2" fmla="*/ 1323975 w 1323975"/>
                <a:gd name="connsiteY2" fmla="*/ 878681 h 878681"/>
              </a:gdLst>
              <a:ahLst/>
              <a:cxnLst>
                <a:cxn ang="0">
                  <a:pos x="connsiteX0" y="connsiteY0"/>
                </a:cxn>
                <a:cxn ang="0">
                  <a:pos x="connsiteX1" y="connsiteY1"/>
                </a:cxn>
                <a:cxn ang="0">
                  <a:pos x="connsiteX2" y="connsiteY2"/>
                </a:cxn>
              </a:cxnLst>
              <a:rect l="l" t="t" r="r" b="b"/>
              <a:pathLst>
                <a:path w="1323975" h="878681">
                  <a:moveTo>
                    <a:pt x="0" y="0"/>
                  </a:moveTo>
                  <a:lnTo>
                    <a:pt x="0" y="878681"/>
                  </a:lnTo>
                  <a:lnTo>
                    <a:pt x="1323975" y="878681"/>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9" name="Group 1108">
              <a:extLst>
                <a:ext uri="{FF2B5EF4-FFF2-40B4-BE49-F238E27FC236}">
                  <a16:creationId xmlns:a16="http://schemas.microsoft.com/office/drawing/2014/main" id="{3A24AB69-0BF8-47FD-A66B-EF7E70FBAA75}"/>
                </a:ext>
              </a:extLst>
            </p:cNvPr>
            <p:cNvGrpSpPr/>
            <p:nvPr/>
          </p:nvGrpSpPr>
          <p:grpSpPr>
            <a:xfrm>
              <a:off x="10048417" y="4162425"/>
              <a:ext cx="43200" cy="878680"/>
              <a:chOff x="6512381" y="4162425"/>
              <a:chExt cx="43200" cy="878680"/>
            </a:xfrm>
          </p:grpSpPr>
          <p:cxnSp>
            <p:nvCxnSpPr>
              <p:cNvPr id="1148" name="Straight Connector 1147">
                <a:extLst>
                  <a:ext uri="{FF2B5EF4-FFF2-40B4-BE49-F238E27FC236}">
                    <a16:creationId xmlns:a16="http://schemas.microsoft.com/office/drawing/2014/main" id="{EB9ED9B8-F3C5-486D-9590-A99B6E999891}"/>
                  </a:ext>
                </a:extLst>
              </p:cNvPr>
              <p:cNvCxnSpPr/>
              <p:nvPr/>
            </p:nvCxnSpPr>
            <p:spPr>
              <a:xfrm>
                <a:off x="6512381" y="416242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233D0A05-CB3F-419F-9A61-BEDABD21C089}"/>
                  </a:ext>
                </a:extLst>
              </p:cNvPr>
              <p:cNvCxnSpPr/>
              <p:nvPr/>
            </p:nvCxnSpPr>
            <p:spPr>
              <a:xfrm>
                <a:off x="6512381" y="433863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E050A652-5E69-4AC9-B9A3-DD7F7DC4BD76}"/>
                  </a:ext>
                </a:extLst>
              </p:cNvPr>
              <p:cNvCxnSpPr/>
              <p:nvPr/>
            </p:nvCxnSpPr>
            <p:spPr>
              <a:xfrm>
                <a:off x="6512381" y="451246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0D4A23F3-E756-429A-AC1D-9294BF48D455}"/>
                  </a:ext>
                </a:extLst>
              </p:cNvPr>
              <p:cNvCxnSpPr/>
              <p:nvPr/>
            </p:nvCxnSpPr>
            <p:spPr>
              <a:xfrm>
                <a:off x="6512381" y="468868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A515A341-DFE6-4061-A64E-70517C0A3DE2}"/>
                  </a:ext>
                </a:extLst>
              </p:cNvPr>
              <p:cNvCxnSpPr/>
              <p:nvPr/>
            </p:nvCxnSpPr>
            <p:spPr>
              <a:xfrm>
                <a:off x="6512381" y="486489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6E96075B-2F17-4360-ADCC-1F52706D970E}"/>
                  </a:ext>
                </a:extLst>
              </p:cNvPr>
              <p:cNvCxnSpPr/>
              <p:nvPr/>
            </p:nvCxnSpPr>
            <p:spPr>
              <a:xfrm>
                <a:off x="6512381" y="50411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0" name="Group 1109">
              <a:extLst>
                <a:ext uri="{FF2B5EF4-FFF2-40B4-BE49-F238E27FC236}">
                  <a16:creationId xmlns:a16="http://schemas.microsoft.com/office/drawing/2014/main" id="{9AC14F0B-6E70-4075-9B49-D1D6C6E2FC60}"/>
                </a:ext>
              </a:extLst>
            </p:cNvPr>
            <p:cNvGrpSpPr/>
            <p:nvPr/>
          </p:nvGrpSpPr>
          <p:grpSpPr>
            <a:xfrm>
              <a:off x="9868905" y="4107286"/>
              <a:ext cx="171450" cy="1017179"/>
              <a:chOff x="6332869" y="4107286"/>
              <a:chExt cx="171450" cy="1017179"/>
            </a:xfrm>
          </p:grpSpPr>
          <p:sp>
            <p:nvSpPr>
              <p:cNvPr id="1142" name="TextBox 1141">
                <a:extLst>
                  <a:ext uri="{FF2B5EF4-FFF2-40B4-BE49-F238E27FC236}">
                    <a16:creationId xmlns:a16="http://schemas.microsoft.com/office/drawing/2014/main" id="{4A2AB0A0-FD70-4637-B58B-314C00C38340}"/>
                  </a:ext>
                </a:extLst>
              </p:cNvPr>
              <p:cNvSpPr txBox="1"/>
              <p:nvPr/>
            </p:nvSpPr>
            <p:spPr>
              <a:xfrm>
                <a:off x="6332869" y="4107286"/>
                <a:ext cx="171450" cy="138499"/>
              </a:xfrm>
              <a:prstGeom prst="rect">
                <a:avLst/>
              </a:prstGeom>
              <a:noFill/>
            </p:spPr>
            <p:txBody>
              <a:bodyPr wrap="square" lIns="0" tIns="0" rIns="0" bIns="0" rtlCol="0">
                <a:spAutoFit/>
              </a:bodyPr>
              <a:lstStyle/>
              <a:p>
                <a:pPr algn="r"/>
                <a:r>
                  <a:rPr lang="en-GB" sz="900" dirty="0"/>
                  <a:t>100</a:t>
                </a:r>
              </a:p>
            </p:txBody>
          </p:sp>
          <p:sp>
            <p:nvSpPr>
              <p:cNvPr id="1143" name="TextBox 1142">
                <a:extLst>
                  <a:ext uri="{FF2B5EF4-FFF2-40B4-BE49-F238E27FC236}">
                    <a16:creationId xmlns:a16="http://schemas.microsoft.com/office/drawing/2014/main" id="{F8CC089F-3A9A-42D4-8DF6-0357DD000819}"/>
                  </a:ext>
                </a:extLst>
              </p:cNvPr>
              <p:cNvSpPr txBox="1"/>
              <p:nvPr/>
            </p:nvSpPr>
            <p:spPr>
              <a:xfrm>
                <a:off x="6332869" y="4283499"/>
                <a:ext cx="171450" cy="138499"/>
              </a:xfrm>
              <a:prstGeom prst="rect">
                <a:avLst/>
              </a:prstGeom>
              <a:noFill/>
            </p:spPr>
            <p:txBody>
              <a:bodyPr wrap="square" lIns="0" tIns="0" rIns="0" bIns="0" rtlCol="0">
                <a:spAutoFit/>
              </a:bodyPr>
              <a:lstStyle/>
              <a:p>
                <a:pPr algn="r"/>
                <a:r>
                  <a:rPr lang="en-GB" sz="900" dirty="0"/>
                  <a:t>80</a:t>
                </a:r>
              </a:p>
            </p:txBody>
          </p:sp>
          <p:sp>
            <p:nvSpPr>
              <p:cNvPr id="1144" name="TextBox 1143">
                <a:extLst>
                  <a:ext uri="{FF2B5EF4-FFF2-40B4-BE49-F238E27FC236}">
                    <a16:creationId xmlns:a16="http://schemas.microsoft.com/office/drawing/2014/main" id="{F2B49DF1-6A41-4DE3-9FFC-79D945721F8B}"/>
                  </a:ext>
                </a:extLst>
              </p:cNvPr>
              <p:cNvSpPr txBox="1"/>
              <p:nvPr/>
            </p:nvSpPr>
            <p:spPr>
              <a:xfrm>
                <a:off x="6332869" y="4457330"/>
                <a:ext cx="171450" cy="138499"/>
              </a:xfrm>
              <a:prstGeom prst="rect">
                <a:avLst/>
              </a:prstGeom>
              <a:noFill/>
            </p:spPr>
            <p:txBody>
              <a:bodyPr wrap="square" lIns="0" tIns="0" rIns="0" bIns="0" rtlCol="0">
                <a:spAutoFit/>
              </a:bodyPr>
              <a:lstStyle/>
              <a:p>
                <a:pPr algn="r"/>
                <a:r>
                  <a:rPr lang="en-GB" sz="900" dirty="0"/>
                  <a:t>60</a:t>
                </a:r>
              </a:p>
            </p:txBody>
          </p:sp>
          <p:sp>
            <p:nvSpPr>
              <p:cNvPr id="1145" name="TextBox 1144">
                <a:extLst>
                  <a:ext uri="{FF2B5EF4-FFF2-40B4-BE49-F238E27FC236}">
                    <a16:creationId xmlns:a16="http://schemas.microsoft.com/office/drawing/2014/main" id="{9A8B68C1-839E-4E78-B47B-D48B7301C5BC}"/>
                  </a:ext>
                </a:extLst>
              </p:cNvPr>
              <p:cNvSpPr txBox="1"/>
              <p:nvPr/>
            </p:nvSpPr>
            <p:spPr>
              <a:xfrm>
                <a:off x="6332869" y="4633542"/>
                <a:ext cx="171450" cy="138499"/>
              </a:xfrm>
              <a:prstGeom prst="rect">
                <a:avLst/>
              </a:prstGeom>
              <a:noFill/>
            </p:spPr>
            <p:txBody>
              <a:bodyPr wrap="square" lIns="0" tIns="0" rIns="0" bIns="0" rtlCol="0">
                <a:spAutoFit/>
              </a:bodyPr>
              <a:lstStyle/>
              <a:p>
                <a:pPr algn="r"/>
                <a:r>
                  <a:rPr lang="en-GB" sz="900" dirty="0"/>
                  <a:t>40</a:t>
                </a:r>
              </a:p>
            </p:txBody>
          </p:sp>
          <p:sp>
            <p:nvSpPr>
              <p:cNvPr id="1146" name="TextBox 1145">
                <a:extLst>
                  <a:ext uri="{FF2B5EF4-FFF2-40B4-BE49-F238E27FC236}">
                    <a16:creationId xmlns:a16="http://schemas.microsoft.com/office/drawing/2014/main" id="{A8FCC868-9135-4ABE-86FC-C861466D9EAC}"/>
                  </a:ext>
                </a:extLst>
              </p:cNvPr>
              <p:cNvSpPr txBox="1"/>
              <p:nvPr/>
            </p:nvSpPr>
            <p:spPr>
              <a:xfrm>
                <a:off x="6332869" y="4809754"/>
                <a:ext cx="171450" cy="138499"/>
              </a:xfrm>
              <a:prstGeom prst="rect">
                <a:avLst/>
              </a:prstGeom>
              <a:noFill/>
            </p:spPr>
            <p:txBody>
              <a:bodyPr wrap="square" lIns="0" tIns="0" rIns="0" bIns="0" rtlCol="0">
                <a:spAutoFit/>
              </a:bodyPr>
              <a:lstStyle/>
              <a:p>
                <a:pPr algn="r"/>
                <a:r>
                  <a:rPr lang="en-GB" sz="900" dirty="0"/>
                  <a:t>20</a:t>
                </a:r>
              </a:p>
            </p:txBody>
          </p:sp>
          <p:sp>
            <p:nvSpPr>
              <p:cNvPr id="1147" name="TextBox 1146">
                <a:extLst>
                  <a:ext uri="{FF2B5EF4-FFF2-40B4-BE49-F238E27FC236}">
                    <a16:creationId xmlns:a16="http://schemas.microsoft.com/office/drawing/2014/main" id="{0DD8BF7A-4E3E-46C3-87BE-C25D8F4AF19D}"/>
                  </a:ext>
                </a:extLst>
              </p:cNvPr>
              <p:cNvSpPr txBox="1"/>
              <p:nvPr/>
            </p:nvSpPr>
            <p:spPr>
              <a:xfrm>
                <a:off x="6332869" y="4985966"/>
                <a:ext cx="171450" cy="138499"/>
              </a:xfrm>
              <a:prstGeom prst="rect">
                <a:avLst/>
              </a:prstGeom>
              <a:noFill/>
            </p:spPr>
            <p:txBody>
              <a:bodyPr wrap="square" lIns="0" tIns="0" rIns="0" bIns="0" rtlCol="0">
                <a:spAutoFit/>
              </a:bodyPr>
              <a:lstStyle/>
              <a:p>
                <a:pPr algn="r"/>
                <a:r>
                  <a:rPr lang="en-GB" sz="900" dirty="0"/>
                  <a:t>0</a:t>
                </a:r>
              </a:p>
            </p:txBody>
          </p:sp>
        </p:grpSp>
        <p:cxnSp>
          <p:nvCxnSpPr>
            <p:cNvPr id="1111" name="Straight Connector 1110">
              <a:extLst>
                <a:ext uri="{FF2B5EF4-FFF2-40B4-BE49-F238E27FC236}">
                  <a16:creationId xmlns:a16="http://schemas.microsoft.com/office/drawing/2014/main" id="{117DB74E-A2F6-4D3D-9F00-D572085F4344}"/>
                </a:ext>
              </a:extLst>
            </p:cNvPr>
            <p:cNvCxnSpPr>
              <a:cxnSpLocks/>
            </p:cNvCxnSpPr>
            <p:nvPr/>
          </p:nvCxnSpPr>
          <p:spPr>
            <a:xfrm rot="16200000">
              <a:off x="10067636"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E0378FC5-A2FA-4107-98F5-E6459994731D}"/>
                </a:ext>
              </a:extLst>
            </p:cNvPr>
            <p:cNvCxnSpPr>
              <a:cxnSpLocks/>
            </p:cNvCxnSpPr>
            <p:nvPr/>
          </p:nvCxnSpPr>
          <p:spPr>
            <a:xfrm rot="16200000">
              <a:off x="10596088"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8DAB2099-515C-4047-81CC-05627803EC17}"/>
                </a:ext>
              </a:extLst>
            </p:cNvPr>
            <p:cNvCxnSpPr>
              <a:cxnSpLocks/>
            </p:cNvCxnSpPr>
            <p:nvPr/>
          </p:nvCxnSpPr>
          <p:spPr>
            <a:xfrm rot="16200000">
              <a:off x="11121392"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57B9CD8D-9CED-42D0-9BE2-8E88A50FEB6E}"/>
                </a:ext>
              </a:extLst>
            </p:cNvPr>
            <p:cNvCxnSpPr>
              <a:cxnSpLocks/>
            </p:cNvCxnSpPr>
            <p:nvPr/>
          </p:nvCxnSpPr>
          <p:spPr>
            <a:xfrm rot="16200000">
              <a:off x="11384468"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15" name="TextBox 1114">
              <a:extLst>
                <a:ext uri="{FF2B5EF4-FFF2-40B4-BE49-F238E27FC236}">
                  <a16:creationId xmlns:a16="http://schemas.microsoft.com/office/drawing/2014/main" id="{904594CE-3373-4AE6-A1BA-847246A494F5}"/>
                </a:ext>
              </a:extLst>
            </p:cNvPr>
            <p:cNvSpPr txBox="1"/>
            <p:nvPr/>
          </p:nvSpPr>
          <p:spPr>
            <a:xfrm>
              <a:off x="10021933" y="5076396"/>
              <a:ext cx="134605" cy="138499"/>
            </a:xfrm>
            <a:prstGeom prst="rect">
              <a:avLst/>
            </a:prstGeom>
            <a:noFill/>
          </p:spPr>
          <p:txBody>
            <a:bodyPr wrap="square" lIns="0" tIns="0" rIns="0" bIns="0" rtlCol="0">
              <a:spAutoFit/>
            </a:bodyPr>
            <a:lstStyle/>
            <a:p>
              <a:pPr algn="ctr"/>
              <a:r>
                <a:rPr lang="en-GB" sz="900" dirty="0"/>
                <a:t>0</a:t>
              </a:r>
            </a:p>
          </p:txBody>
        </p:sp>
        <p:sp>
          <p:nvSpPr>
            <p:cNvPr id="1116" name="TextBox 1115">
              <a:extLst>
                <a:ext uri="{FF2B5EF4-FFF2-40B4-BE49-F238E27FC236}">
                  <a16:creationId xmlns:a16="http://schemas.microsoft.com/office/drawing/2014/main" id="{582A920B-3764-491D-8E82-1E9989FAF6BF}"/>
                </a:ext>
              </a:extLst>
            </p:cNvPr>
            <p:cNvSpPr txBox="1"/>
            <p:nvPr/>
          </p:nvSpPr>
          <p:spPr>
            <a:xfrm>
              <a:off x="10550385" y="5076396"/>
              <a:ext cx="134605" cy="138499"/>
            </a:xfrm>
            <a:prstGeom prst="rect">
              <a:avLst/>
            </a:prstGeom>
            <a:noFill/>
          </p:spPr>
          <p:txBody>
            <a:bodyPr wrap="square" lIns="0" tIns="0" rIns="0" bIns="0" rtlCol="0">
              <a:spAutoFit/>
            </a:bodyPr>
            <a:lstStyle/>
            <a:p>
              <a:pPr algn="ctr"/>
              <a:r>
                <a:rPr lang="en-GB" sz="900" dirty="0"/>
                <a:t>20</a:t>
              </a:r>
            </a:p>
          </p:txBody>
        </p:sp>
        <p:sp>
          <p:nvSpPr>
            <p:cNvPr id="1117" name="TextBox 1116">
              <a:extLst>
                <a:ext uri="{FF2B5EF4-FFF2-40B4-BE49-F238E27FC236}">
                  <a16:creationId xmlns:a16="http://schemas.microsoft.com/office/drawing/2014/main" id="{BCB13BD4-357C-4D39-8B60-100A830618D7}"/>
                </a:ext>
              </a:extLst>
            </p:cNvPr>
            <p:cNvSpPr txBox="1"/>
            <p:nvPr/>
          </p:nvSpPr>
          <p:spPr>
            <a:xfrm>
              <a:off x="11075689" y="5076396"/>
              <a:ext cx="134605" cy="138499"/>
            </a:xfrm>
            <a:prstGeom prst="rect">
              <a:avLst/>
            </a:prstGeom>
            <a:noFill/>
          </p:spPr>
          <p:txBody>
            <a:bodyPr wrap="square" lIns="0" tIns="0" rIns="0" bIns="0" rtlCol="0">
              <a:spAutoFit/>
            </a:bodyPr>
            <a:lstStyle/>
            <a:p>
              <a:pPr algn="ctr"/>
              <a:r>
                <a:rPr lang="en-GB" sz="900" dirty="0"/>
                <a:t>40</a:t>
              </a:r>
            </a:p>
          </p:txBody>
        </p:sp>
        <p:sp>
          <p:nvSpPr>
            <p:cNvPr id="1118" name="TextBox 1117">
              <a:extLst>
                <a:ext uri="{FF2B5EF4-FFF2-40B4-BE49-F238E27FC236}">
                  <a16:creationId xmlns:a16="http://schemas.microsoft.com/office/drawing/2014/main" id="{A9F229C1-0509-46C1-A089-3309CBA752AF}"/>
                </a:ext>
              </a:extLst>
            </p:cNvPr>
            <p:cNvSpPr txBox="1"/>
            <p:nvPr/>
          </p:nvSpPr>
          <p:spPr>
            <a:xfrm>
              <a:off x="11341146" y="5076396"/>
              <a:ext cx="134605" cy="138499"/>
            </a:xfrm>
            <a:prstGeom prst="rect">
              <a:avLst/>
            </a:prstGeom>
            <a:noFill/>
          </p:spPr>
          <p:txBody>
            <a:bodyPr wrap="square" lIns="0" tIns="0" rIns="0" bIns="0" rtlCol="0">
              <a:spAutoFit/>
            </a:bodyPr>
            <a:lstStyle/>
            <a:p>
              <a:pPr algn="ctr"/>
              <a:r>
                <a:rPr lang="en-GB" sz="900"/>
                <a:t>50</a:t>
              </a:r>
            </a:p>
          </p:txBody>
        </p:sp>
        <p:sp>
          <p:nvSpPr>
            <p:cNvPr id="1119" name="TextBox 1118">
              <a:extLst>
                <a:ext uri="{FF2B5EF4-FFF2-40B4-BE49-F238E27FC236}">
                  <a16:creationId xmlns:a16="http://schemas.microsoft.com/office/drawing/2014/main" id="{3E37969A-F337-4219-A253-820EE7FFE386}"/>
                </a:ext>
              </a:extLst>
            </p:cNvPr>
            <p:cNvSpPr txBox="1"/>
            <p:nvPr/>
          </p:nvSpPr>
          <p:spPr>
            <a:xfrm>
              <a:off x="10048417" y="5164101"/>
              <a:ext cx="1394529" cy="276999"/>
            </a:xfrm>
            <a:prstGeom prst="rect">
              <a:avLst/>
            </a:prstGeom>
            <a:noFill/>
          </p:spPr>
          <p:txBody>
            <a:bodyPr wrap="square" lIns="0" tIns="0" rIns="0" bIns="0" rtlCol="0">
              <a:spAutoFit/>
            </a:bodyPr>
            <a:lstStyle/>
            <a:p>
              <a:pPr algn="ctr"/>
              <a:r>
                <a:rPr lang="en-GB" sz="900" dirty="0"/>
                <a:t>S100A9+ epithelial area before BT (%)</a:t>
              </a:r>
            </a:p>
          </p:txBody>
        </p:sp>
        <p:sp>
          <p:nvSpPr>
            <p:cNvPr id="1120" name="TextBox 1119">
              <a:extLst>
                <a:ext uri="{FF2B5EF4-FFF2-40B4-BE49-F238E27FC236}">
                  <a16:creationId xmlns:a16="http://schemas.microsoft.com/office/drawing/2014/main" id="{7DC839D7-E3B9-4BCE-9FDE-8A9C9DADA996}"/>
                </a:ext>
              </a:extLst>
            </p:cNvPr>
            <p:cNvSpPr txBox="1"/>
            <p:nvPr/>
          </p:nvSpPr>
          <p:spPr>
            <a:xfrm>
              <a:off x="10082902" y="3983601"/>
              <a:ext cx="1319211" cy="153888"/>
            </a:xfrm>
            <a:prstGeom prst="rect">
              <a:avLst/>
            </a:prstGeom>
            <a:noFill/>
          </p:spPr>
          <p:txBody>
            <a:bodyPr wrap="square" lIns="0" tIns="0" rIns="0" bIns="0" rtlCol="0">
              <a:spAutoFit/>
            </a:bodyPr>
            <a:lstStyle/>
            <a:p>
              <a:pPr algn="ctr"/>
              <a:r>
                <a:rPr lang="en-GB" sz="1000" dirty="0"/>
                <a:t>S100A9</a:t>
              </a:r>
            </a:p>
          </p:txBody>
        </p:sp>
        <p:cxnSp>
          <p:nvCxnSpPr>
            <p:cNvPr id="1121" name="Straight Connector 1120">
              <a:extLst>
                <a:ext uri="{FF2B5EF4-FFF2-40B4-BE49-F238E27FC236}">
                  <a16:creationId xmlns:a16="http://schemas.microsoft.com/office/drawing/2014/main" id="{314132C3-9D98-4870-BE2A-7B745910E8F0}"/>
                </a:ext>
              </a:extLst>
            </p:cNvPr>
            <p:cNvCxnSpPr>
              <a:cxnSpLocks/>
            </p:cNvCxnSpPr>
            <p:nvPr/>
          </p:nvCxnSpPr>
          <p:spPr>
            <a:xfrm rot="16200000">
              <a:off x="10331862"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2" name="TextBox 1121">
              <a:extLst>
                <a:ext uri="{FF2B5EF4-FFF2-40B4-BE49-F238E27FC236}">
                  <a16:creationId xmlns:a16="http://schemas.microsoft.com/office/drawing/2014/main" id="{FCA6E0BE-78FB-4D4C-84A2-17204132AF55}"/>
                </a:ext>
              </a:extLst>
            </p:cNvPr>
            <p:cNvSpPr txBox="1"/>
            <p:nvPr/>
          </p:nvSpPr>
          <p:spPr>
            <a:xfrm>
              <a:off x="10286159" y="5076396"/>
              <a:ext cx="134605" cy="138499"/>
            </a:xfrm>
            <a:prstGeom prst="rect">
              <a:avLst/>
            </a:prstGeom>
            <a:noFill/>
          </p:spPr>
          <p:txBody>
            <a:bodyPr wrap="square" lIns="0" tIns="0" rIns="0" bIns="0" rtlCol="0">
              <a:spAutoFit/>
            </a:bodyPr>
            <a:lstStyle/>
            <a:p>
              <a:pPr algn="ctr"/>
              <a:r>
                <a:rPr lang="en-GB" sz="900" dirty="0"/>
                <a:t>10</a:t>
              </a:r>
            </a:p>
          </p:txBody>
        </p:sp>
        <p:cxnSp>
          <p:nvCxnSpPr>
            <p:cNvPr id="1123" name="Straight Connector 1122">
              <a:extLst>
                <a:ext uri="{FF2B5EF4-FFF2-40B4-BE49-F238E27FC236}">
                  <a16:creationId xmlns:a16="http://schemas.microsoft.com/office/drawing/2014/main" id="{04D09B4B-20FA-491B-90D7-0B531EE87541}"/>
                </a:ext>
              </a:extLst>
            </p:cNvPr>
            <p:cNvCxnSpPr>
              <a:cxnSpLocks/>
            </p:cNvCxnSpPr>
            <p:nvPr/>
          </p:nvCxnSpPr>
          <p:spPr>
            <a:xfrm rot="16200000">
              <a:off x="10860610" y="506270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4" name="TextBox 1123">
              <a:extLst>
                <a:ext uri="{FF2B5EF4-FFF2-40B4-BE49-F238E27FC236}">
                  <a16:creationId xmlns:a16="http://schemas.microsoft.com/office/drawing/2014/main" id="{87AB5C3B-2E99-4AC6-954F-F08DD4CC5131}"/>
                </a:ext>
              </a:extLst>
            </p:cNvPr>
            <p:cNvSpPr txBox="1"/>
            <p:nvPr/>
          </p:nvSpPr>
          <p:spPr>
            <a:xfrm>
              <a:off x="10814907" y="5076396"/>
              <a:ext cx="134605" cy="138499"/>
            </a:xfrm>
            <a:prstGeom prst="rect">
              <a:avLst/>
            </a:prstGeom>
            <a:noFill/>
          </p:spPr>
          <p:txBody>
            <a:bodyPr wrap="square" lIns="0" tIns="0" rIns="0" bIns="0" rtlCol="0">
              <a:spAutoFit/>
            </a:bodyPr>
            <a:lstStyle/>
            <a:p>
              <a:pPr algn="ctr"/>
              <a:r>
                <a:rPr lang="en-GB" sz="900" dirty="0"/>
                <a:t>30</a:t>
              </a:r>
            </a:p>
          </p:txBody>
        </p:sp>
        <p:sp>
          <p:nvSpPr>
            <p:cNvPr id="1125" name="TextBox 1124">
              <a:extLst>
                <a:ext uri="{FF2B5EF4-FFF2-40B4-BE49-F238E27FC236}">
                  <a16:creationId xmlns:a16="http://schemas.microsoft.com/office/drawing/2014/main" id="{C6531ECF-88C1-4933-BEED-956508DA81BC}"/>
                </a:ext>
              </a:extLst>
            </p:cNvPr>
            <p:cNvSpPr txBox="1"/>
            <p:nvPr/>
          </p:nvSpPr>
          <p:spPr>
            <a:xfrm rot="16200000">
              <a:off x="9421884" y="4532515"/>
              <a:ext cx="878678" cy="138499"/>
            </a:xfrm>
            <a:prstGeom prst="rect">
              <a:avLst/>
            </a:prstGeom>
            <a:noFill/>
          </p:spPr>
          <p:txBody>
            <a:bodyPr wrap="square" lIns="0" tIns="0" rIns="0" bIns="0" rtlCol="0">
              <a:spAutoFit/>
            </a:bodyPr>
            <a:lstStyle/>
            <a:p>
              <a:pPr algn="ctr"/>
              <a:r>
                <a:rPr lang="en-GB" sz="900" dirty="0"/>
                <a:t>ACSS score</a:t>
              </a:r>
            </a:p>
          </p:txBody>
        </p:sp>
        <p:sp>
          <p:nvSpPr>
            <p:cNvPr id="1126" name="Oval 1125">
              <a:extLst>
                <a:ext uri="{FF2B5EF4-FFF2-40B4-BE49-F238E27FC236}">
                  <a16:creationId xmlns:a16="http://schemas.microsoft.com/office/drawing/2014/main" id="{625E15BF-7A7B-400C-A83E-24640039D8FF}"/>
                </a:ext>
              </a:extLst>
            </p:cNvPr>
            <p:cNvSpPr/>
            <p:nvPr/>
          </p:nvSpPr>
          <p:spPr>
            <a:xfrm>
              <a:off x="10082902" y="423679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 1126">
              <a:extLst>
                <a:ext uri="{FF2B5EF4-FFF2-40B4-BE49-F238E27FC236}">
                  <a16:creationId xmlns:a16="http://schemas.microsoft.com/office/drawing/2014/main" id="{6D74808C-D439-4423-BA91-DBBD409B3A7B}"/>
                </a:ext>
              </a:extLst>
            </p:cNvPr>
            <p:cNvSpPr/>
            <p:nvPr/>
          </p:nvSpPr>
          <p:spPr>
            <a:xfrm>
              <a:off x="10125765" y="419393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 1127">
              <a:extLst>
                <a:ext uri="{FF2B5EF4-FFF2-40B4-BE49-F238E27FC236}">
                  <a16:creationId xmlns:a16="http://schemas.microsoft.com/office/drawing/2014/main" id="{F9EE5C2A-B2D7-4A3E-85C3-74F46ACD3D00}"/>
                </a:ext>
              </a:extLst>
            </p:cNvPr>
            <p:cNvSpPr/>
            <p:nvPr/>
          </p:nvSpPr>
          <p:spPr>
            <a:xfrm>
              <a:off x="10209108" y="423679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Freeform: Shape 1128">
              <a:extLst>
                <a:ext uri="{FF2B5EF4-FFF2-40B4-BE49-F238E27FC236}">
                  <a16:creationId xmlns:a16="http://schemas.microsoft.com/office/drawing/2014/main" id="{4017620A-FFC7-4957-9ECF-48F34E8558CE}"/>
                </a:ext>
              </a:extLst>
            </p:cNvPr>
            <p:cNvSpPr/>
            <p:nvPr/>
          </p:nvSpPr>
          <p:spPr>
            <a:xfrm>
              <a:off x="10096500" y="4376738"/>
              <a:ext cx="1145381" cy="80962"/>
            </a:xfrm>
            <a:custGeom>
              <a:avLst/>
              <a:gdLst>
                <a:gd name="connsiteX0" fmla="*/ 0 w 1145381"/>
                <a:gd name="connsiteY0" fmla="*/ 0 h 80962"/>
                <a:gd name="connsiteX1" fmla="*/ 1145381 w 1145381"/>
                <a:gd name="connsiteY1" fmla="*/ 80962 h 80962"/>
              </a:gdLst>
              <a:ahLst/>
              <a:cxnLst>
                <a:cxn ang="0">
                  <a:pos x="connsiteX0" y="connsiteY0"/>
                </a:cxn>
                <a:cxn ang="0">
                  <a:pos x="connsiteX1" y="connsiteY1"/>
                </a:cxn>
              </a:cxnLst>
              <a:rect l="l" t="t" r="r" b="b"/>
              <a:pathLst>
                <a:path w="1145381" h="80962">
                  <a:moveTo>
                    <a:pt x="0" y="0"/>
                  </a:moveTo>
                  <a:lnTo>
                    <a:pt x="1145381" y="8096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Oval 1129">
              <a:extLst>
                <a:ext uri="{FF2B5EF4-FFF2-40B4-BE49-F238E27FC236}">
                  <a16:creationId xmlns:a16="http://schemas.microsoft.com/office/drawing/2014/main" id="{9823BA79-9F68-4DFB-991D-D903AC231BED}"/>
                </a:ext>
              </a:extLst>
            </p:cNvPr>
            <p:cNvSpPr/>
            <p:nvPr/>
          </p:nvSpPr>
          <p:spPr>
            <a:xfrm>
              <a:off x="10121002" y="432252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 1130">
              <a:extLst>
                <a:ext uri="{FF2B5EF4-FFF2-40B4-BE49-F238E27FC236}">
                  <a16:creationId xmlns:a16="http://schemas.microsoft.com/office/drawing/2014/main" id="{70367577-E28A-4F39-8C56-91FF829B39ED}"/>
                </a:ext>
              </a:extLst>
            </p:cNvPr>
            <p:cNvSpPr/>
            <p:nvPr/>
          </p:nvSpPr>
          <p:spPr>
            <a:xfrm>
              <a:off x="10173390" y="436776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 1131">
              <a:extLst>
                <a:ext uri="{FF2B5EF4-FFF2-40B4-BE49-F238E27FC236}">
                  <a16:creationId xmlns:a16="http://schemas.microsoft.com/office/drawing/2014/main" id="{A72712B7-1010-4B27-901C-2D9103EA1DE2}"/>
                </a:ext>
              </a:extLst>
            </p:cNvPr>
            <p:cNvSpPr/>
            <p:nvPr/>
          </p:nvSpPr>
          <p:spPr>
            <a:xfrm>
              <a:off x="10099571" y="436538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 1132">
              <a:extLst>
                <a:ext uri="{FF2B5EF4-FFF2-40B4-BE49-F238E27FC236}">
                  <a16:creationId xmlns:a16="http://schemas.microsoft.com/office/drawing/2014/main" id="{E901D334-A172-4357-B22C-7198A41CD8CF}"/>
                </a:ext>
              </a:extLst>
            </p:cNvPr>
            <p:cNvSpPr/>
            <p:nvPr/>
          </p:nvSpPr>
          <p:spPr>
            <a:xfrm>
              <a:off x="10085283" y="441301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 1133">
              <a:extLst>
                <a:ext uri="{FF2B5EF4-FFF2-40B4-BE49-F238E27FC236}">
                  <a16:creationId xmlns:a16="http://schemas.microsoft.com/office/drawing/2014/main" id="{A84FB266-562B-4EDC-82AD-57112434FA20}"/>
                </a:ext>
              </a:extLst>
            </p:cNvPr>
            <p:cNvSpPr/>
            <p:nvPr/>
          </p:nvSpPr>
          <p:spPr>
            <a:xfrm>
              <a:off x="10232921" y="480591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 1134">
              <a:extLst>
                <a:ext uri="{FF2B5EF4-FFF2-40B4-BE49-F238E27FC236}">
                  <a16:creationId xmlns:a16="http://schemas.microsoft.com/office/drawing/2014/main" id="{30666838-4F34-41CE-8368-205D7E5FB133}"/>
                </a:ext>
              </a:extLst>
            </p:cNvPr>
            <p:cNvSpPr/>
            <p:nvPr/>
          </p:nvSpPr>
          <p:spPr>
            <a:xfrm>
              <a:off x="10323408" y="480591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 1135">
              <a:extLst>
                <a:ext uri="{FF2B5EF4-FFF2-40B4-BE49-F238E27FC236}">
                  <a16:creationId xmlns:a16="http://schemas.microsoft.com/office/drawing/2014/main" id="{A884979F-68A5-4CA6-98C9-ACE951B917D5}"/>
                </a:ext>
              </a:extLst>
            </p:cNvPr>
            <p:cNvSpPr/>
            <p:nvPr/>
          </p:nvSpPr>
          <p:spPr>
            <a:xfrm>
              <a:off x="10371033" y="432252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 1136">
              <a:extLst>
                <a:ext uri="{FF2B5EF4-FFF2-40B4-BE49-F238E27FC236}">
                  <a16:creationId xmlns:a16="http://schemas.microsoft.com/office/drawing/2014/main" id="{E3B46B5B-6629-4045-8A92-90EF1475DA72}"/>
                </a:ext>
              </a:extLst>
            </p:cNvPr>
            <p:cNvSpPr/>
            <p:nvPr/>
          </p:nvSpPr>
          <p:spPr>
            <a:xfrm>
              <a:off x="10554389" y="423679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 1137">
              <a:extLst>
                <a:ext uri="{FF2B5EF4-FFF2-40B4-BE49-F238E27FC236}">
                  <a16:creationId xmlns:a16="http://schemas.microsoft.com/office/drawing/2014/main" id="{464B593B-0393-45DB-B77C-EFA74B7BD7B0}"/>
                </a:ext>
              </a:extLst>
            </p:cNvPr>
            <p:cNvSpPr/>
            <p:nvPr/>
          </p:nvSpPr>
          <p:spPr>
            <a:xfrm>
              <a:off x="10832996" y="423679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 1138">
              <a:extLst>
                <a:ext uri="{FF2B5EF4-FFF2-40B4-BE49-F238E27FC236}">
                  <a16:creationId xmlns:a16="http://schemas.microsoft.com/office/drawing/2014/main" id="{E9119F4D-36A7-4473-9623-FF9FD2515649}"/>
                </a:ext>
              </a:extLst>
            </p:cNvPr>
            <p:cNvSpPr/>
            <p:nvPr/>
          </p:nvSpPr>
          <p:spPr>
            <a:xfrm>
              <a:off x="10304358" y="427966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 1139">
              <a:extLst>
                <a:ext uri="{FF2B5EF4-FFF2-40B4-BE49-F238E27FC236}">
                  <a16:creationId xmlns:a16="http://schemas.microsoft.com/office/drawing/2014/main" id="{8A82A624-8167-40F7-9E14-BF289161BFD2}"/>
                </a:ext>
              </a:extLst>
            </p:cNvPr>
            <p:cNvSpPr/>
            <p:nvPr/>
          </p:nvSpPr>
          <p:spPr>
            <a:xfrm>
              <a:off x="11233045" y="454398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TextBox 1140">
              <a:extLst>
                <a:ext uri="{FF2B5EF4-FFF2-40B4-BE49-F238E27FC236}">
                  <a16:creationId xmlns:a16="http://schemas.microsoft.com/office/drawing/2014/main" id="{FEAEB1F2-BEDD-4345-AA67-B6ACCD1AC0E5}"/>
                </a:ext>
              </a:extLst>
            </p:cNvPr>
            <p:cNvSpPr txBox="1"/>
            <p:nvPr/>
          </p:nvSpPr>
          <p:spPr>
            <a:xfrm>
              <a:off x="10852438" y="4778807"/>
              <a:ext cx="591114" cy="276999"/>
            </a:xfrm>
            <a:prstGeom prst="rect">
              <a:avLst/>
            </a:prstGeom>
            <a:noFill/>
          </p:spPr>
          <p:txBody>
            <a:bodyPr wrap="square" lIns="0" tIns="0" rIns="0" bIns="0" rtlCol="0">
              <a:spAutoFit/>
            </a:bodyPr>
            <a:lstStyle/>
            <a:p>
              <a:pPr>
                <a:spcAft>
                  <a:spcPts val="600"/>
                </a:spcAft>
              </a:pPr>
              <a:r>
                <a:rPr lang="en-GB" sz="900" dirty="0"/>
                <a:t>r=−0.08028</a:t>
              </a:r>
              <a:br>
                <a:rPr lang="en-GB" sz="900" dirty="0"/>
              </a:br>
              <a:r>
                <a:rPr lang="en-GB" sz="900" dirty="0"/>
                <a:t>P=0.7847</a:t>
              </a:r>
            </a:p>
          </p:txBody>
        </p:sp>
      </p:grpSp>
      <p:grpSp>
        <p:nvGrpSpPr>
          <p:cNvPr id="13" name="Group 12">
            <a:extLst>
              <a:ext uri="{FF2B5EF4-FFF2-40B4-BE49-F238E27FC236}">
                <a16:creationId xmlns:a16="http://schemas.microsoft.com/office/drawing/2014/main" id="{71B4EA3D-C33A-490A-89DB-D0F4D17017E8}"/>
              </a:ext>
            </a:extLst>
          </p:cNvPr>
          <p:cNvGrpSpPr/>
          <p:nvPr/>
        </p:nvGrpSpPr>
        <p:grpSpPr>
          <a:xfrm>
            <a:off x="6244282" y="2334038"/>
            <a:ext cx="1581417" cy="1298535"/>
            <a:chOff x="6244282" y="2280698"/>
            <a:chExt cx="1581417" cy="1298535"/>
          </a:xfrm>
        </p:grpSpPr>
        <p:sp>
          <p:nvSpPr>
            <p:cNvPr id="1026" name="TextBox 1025">
              <a:extLst>
                <a:ext uri="{FF2B5EF4-FFF2-40B4-BE49-F238E27FC236}">
                  <a16:creationId xmlns:a16="http://schemas.microsoft.com/office/drawing/2014/main" id="{5855946F-2D71-41AE-BA49-21CE00E56347}"/>
                </a:ext>
              </a:extLst>
            </p:cNvPr>
            <p:cNvSpPr txBox="1"/>
            <p:nvPr/>
          </p:nvSpPr>
          <p:spPr>
            <a:xfrm>
              <a:off x="6537737" y="2280699"/>
              <a:ext cx="1282700" cy="153888"/>
            </a:xfrm>
            <a:prstGeom prst="rect">
              <a:avLst/>
            </a:prstGeom>
            <a:noFill/>
          </p:spPr>
          <p:txBody>
            <a:bodyPr wrap="square" lIns="0" tIns="0" rIns="0" bIns="0" rtlCol="0">
              <a:spAutoFit/>
            </a:bodyPr>
            <a:lstStyle/>
            <a:p>
              <a:pPr algn="ctr"/>
              <a:r>
                <a:rPr lang="en-GB" sz="1000" dirty="0"/>
                <a:t>S100A7</a:t>
              </a:r>
            </a:p>
          </p:txBody>
        </p:sp>
        <p:sp>
          <p:nvSpPr>
            <p:cNvPr id="1030" name="TextBox 1029">
              <a:extLst>
                <a:ext uri="{FF2B5EF4-FFF2-40B4-BE49-F238E27FC236}">
                  <a16:creationId xmlns:a16="http://schemas.microsoft.com/office/drawing/2014/main" id="{26743301-4D58-4956-BE44-3EFF097B1455}"/>
                </a:ext>
              </a:extLst>
            </p:cNvPr>
            <p:cNvSpPr txBox="1"/>
            <p:nvPr/>
          </p:nvSpPr>
          <p:spPr>
            <a:xfrm rot="16200000">
              <a:off x="5664264" y="2860716"/>
              <a:ext cx="1298535" cy="138499"/>
            </a:xfrm>
            <a:prstGeom prst="rect">
              <a:avLst/>
            </a:prstGeom>
            <a:noFill/>
          </p:spPr>
          <p:txBody>
            <a:bodyPr wrap="square" lIns="0" tIns="0" rIns="0" bIns="0" rtlCol="0">
              <a:spAutoFit/>
            </a:bodyPr>
            <a:lstStyle/>
            <a:p>
              <a:pPr algn="r"/>
              <a:r>
                <a:rPr lang="en-GB" sz="900" dirty="0"/>
                <a:t>S100A7+ epithelial area (%)</a:t>
              </a:r>
            </a:p>
          </p:txBody>
        </p:sp>
        <p:sp>
          <p:nvSpPr>
            <p:cNvPr id="1031" name="Freeform: Shape 1030">
              <a:extLst>
                <a:ext uri="{FF2B5EF4-FFF2-40B4-BE49-F238E27FC236}">
                  <a16:creationId xmlns:a16="http://schemas.microsoft.com/office/drawing/2014/main" id="{E6259EC8-9B51-4840-9CDC-CC6EF5405810}"/>
                </a:ext>
              </a:extLst>
            </p:cNvPr>
            <p:cNvSpPr/>
            <p:nvPr/>
          </p:nvSpPr>
          <p:spPr>
            <a:xfrm>
              <a:off x="6916855" y="2731160"/>
              <a:ext cx="569119" cy="366712"/>
            </a:xfrm>
            <a:custGeom>
              <a:avLst/>
              <a:gdLst>
                <a:gd name="connsiteX0" fmla="*/ 0 w 569119"/>
                <a:gd name="connsiteY0" fmla="*/ 0 h 366712"/>
                <a:gd name="connsiteX1" fmla="*/ 569119 w 569119"/>
                <a:gd name="connsiteY1" fmla="*/ 366712 h 366712"/>
              </a:gdLst>
              <a:ahLst/>
              <a:cxnLst>
                <a:cxn ang="0">
                  <a:pos x="connsiteX0" y="connsiteY0"/>
                </a:cxn>
                <a:cxn ang="0">
                  <a:pos x="connsiteX1" y="connsiteY1"/>
                </a:cxn>
              </a:cxnLst>
              <a:rect l="l" t="t" r="r" b="b"/>
              <a:pathLst>
                <a:path w="569119" h="366712">
                  <a:moveTo>
                    <a:pt x="0" y="0"/>
                  </a:moveTo>
                  <a:lnTo>
                    <a:pt x="569119" y="36671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2" name="Freeform: Shape 1031">
              <a:extLst>
                <a:ext uri="{FF2B5EF4-FFF2-40B4-BE49-F238E27FC236}">
                  <a16:creationId xmlns:a16="http://schemas.microsoft.com/office/drawing/2014/main" id="{0A66796F-FDEA-436C-BD2B-5A3461CEC069}"/>
                </a:ext>
              </a:extLst>
            </p:cNvPr>
            <p:cNvSpPr/>
            <p:nvPr/>
          </p:nvSpPr>
          <p:spPr>
            <a:xfrm>
              <a:off x="6919237" y="2774022"/>
              <a:ext cx="571500" cy="445294"/>
            </a:xfrm>
            <a:custGeom>
              <a:avLst/>
              <a:gdLst>
                <a:gd name="connsiteX0" fmla="*/ 0 w 571500"/>
                <a:gd name="connsiteY0" fmla="*/ 0 h 445294"/>
                <a:gd name="connsiteX1" fmla="*/ 571500 w 571500"/>
                <a:gd name="connsiteY1" fmla="*/ 445294 h 445294"/>
              </a:gdLst>
              <a:ahLst/>
              <a:cxnLst>
                <a:cxn ang="0">
                  <a:pos x="connsiteX0" y="connsiteY0"/>
                </a:cxn>
                <a:cxn ang="0">
                  <a:pos x="connsiteX1" y="connsiteY1"/>
                </a:cxn>
              </a:cxnLst>
              <a:rect l="l" t="t" r="r" b="b"/>
              <a:pathLst>
                <a:path w="571500" h="445294">
                  <a:moveTo>
                    <a:pt x="0" y="0"/>
                  </a:moveTo>
                  <a:lnTo>
                    <a:pt x="571500" y="44529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480BAE9F-EF3D-4972-8806-BC54CD93BBFC}"/>
                </a:ext>
              </a:extLst>
            </p:cNvPr>
            <p:cNvSpPr/>
            <p:nvPr/>
          </p:nvSpPr>
          <p:spPr>
            <a:xfrm>
              <a:off x="6916855" y="2831172"/>
              <a:ext cx="573882" cy="321469"/>
            </a:xfrm>
            <a:custGeom>
              <a:avLst/>
              <a:gdLst>
                <a:gd name="connsiteX0" fmla="*/ 0 w 573882"/>
                <a:gd name="connsiteY0" fmla="*/ 0 h 321469"/>
                <a:gd name="connsiteX1" fmla="*/ 573882 w 573882"/>
                <a:gd name="connsiteY1" fmla="*/ 321469 h 321469"/>
              </a:gdLst>
              <a:ahLst/>
              <a:cxnLst>
                <a:cxn ang="0">
                  <a:pos x="connsiteX0" y="connsiteY0"/>
                </a:cxn>
                <a:cxn ang="0">
                  <a:pos x="connsiteX1" y="connsiteY1"/>
                </a:cxn>
              </a:cxnLst>
              <a:rect l="l" t="t" r="r" b="b"/>
              <a:pathLst>
                <a:path w="573882" h="321469">
                  <a:moveTo>
                    <a:pt x="0" y="0"/>
                  </a:moveTo>
                  <a:lnTo>
                    <a:pt x="573882" y="3214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BFFB860C-5DA9-4455-BCC5-CD947F1CA4B9}"/>
                </a:ext>
              </a:extLst>
            </p:cNvPr>
            <p:cNvSpPr/>
            <p:nvPr/>
          </p:nvSpPr>
          <p:spPr>
            <a:xfrm>
              <a:off x="6916855" y="2869272"/>
              <a:ext cx="571500" cy="302419"/>
            </a:xfrm>
            <a:custGeom>
              <a:avLst/>
              <a:gdLst>
                <a:gd name="connsiteX0" fmla="*/ 0 w 571500"/>
                <a:gd name="connsiteY0" fmla="*/ 0 h 302419"/>
                <a:gd name="connsiteX1" fmla="*/ 571500 w 571500"/>
                <a:gd name="connsiteY1" fmla="*/ 302419 h 302419"/>
              </a:gdLst>
              <a:ahLst/>
              <a:cxnLst>
                <a:cxn ang="0">
                  <a:pos x="connsiteX0" y="connsiteY0"/>
                </a:cxn>
                <a:cxn ang="0">
                  <a:pos x="connsiteX1" y="connsiteY1"/>
                </a:cxn>
              </a:cxnLst>
              <a:rect l="l" t="t" r="r" b="b"/>
              <a:pathLst>
                <a:path w="571500" h="302419">
                  <a:moveTo>
                    <a:pt x="0" y="0"/>
                  </a:moveTo>
                  <a:lnTo>
                    <a:pt x="571500" y="30241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FA46072A-018E-47F2-BB78-DF4AA2552343}"/>
                </a:ext>
              </a:extLst>
            </p:cNvPr>
            <p:cNvSpPr/>
            <p:nvPr/>
          </p:nvSpPr>
          <p:spPr>
            <a:xfrm>
              <a:off x="6919237" y="2974047"/>
              <a:ext cx="569118" cy="71438"/>
            </a:xfrm>
            <a:custGeom>
              <a:avLst/>
              <a:gdLst>
                <a:gd name="connsiteX0" fmla="*/ 0 w 569118"/>
                <a:gd name="connsiteY0" fmla="*/ 0 h 71438"/>
                <a:gd name="connsiteX1" fmla="*/ 569118 w 569118"/>
                <a:gd name="connsiteY1" fmla="*/ 71438 h 71438"/>
              </a:gdLst>
              <a:ahLst/>
              <a:cxnLst>
                <a:cxn ang="0">
                  <a:pos x="connsiteX0" y="connsiteY0"/>
                </a:cxn>
                <a:cxn ang="0">
                  <a:pos x="connsiteX1" y="connsiteY1"/>
                </a:cxn>
              </a:cxnLst>
              <a:rect l="l" t="t" r="r" b="b"/>
              <a:pathLst>
                <a:path w="569118" h="71438">
                  <a:moveTo>
                    <a:pt x="0" y="0"/>
                  </a:moveTo>
                  <a:lnTo>
                    <a:pt x="569118"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1913EB3B-6F98-4BEB-AD1C-9963B7F71FDA}"/>
                </a:ext>
              </a:extLst>
            </p:cNvPr>
            <p:cNvSpPr/>
            <p:nvPr/>
          </p:nvSpPr>
          <p:spPr>
            <a:xfrm>
              <a:off x="6919237" y="3050247"/>
              <a:ext cx="569118" cy="109538"/>
            </a:xfrm>
            <a:custGeom>
              <a:avLst/>
              <a:gdLst>
                <a:gd name="connsiteX0" fmla="*/ 0 w 569118"/>
                <a:gd name="connsiteY0" fmla="*/ 0 h 109538"/>
                <a:gd name="connsiteX1" fmla="*/ 569118 w 569118"/>
                <a:gd name="connsiteY1" fmla="*/ 109538 h 109538"/>
              </a:gdLst>
              <a:ahLst/>
              <a:cxnLst>
                <a:cxn ang="0">
                  <a:pos x="connsiteX0" y="connsiteY0"/>
                </a:cxn>
                <a:cxn ang="0">
                  <a:pos x="connsiteX1" y="connsiteY1"/>
                </a:cxn>
              </a:cxnLst>
              <a:rect l="l" t="t" r="r" b="b"/>
              <a:pathLst>
                <a:path w="569118" h="109538">
                  <a:moveTo>
                    <a:pt x="0" y="0"/>
                  </a:moveTo>
                  <a:lnTo>
                    <a:pt x="569118" y="1095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EB265D47-6EA5-4F30-B383-05C4C173F89C}"/>
                </a:ext>
              </a:extLst>
            </p:cNvPr>
            <p:cNvSpPr/>
            <p:nvPr/>
          </p:nvSpPr>
          <p:spPr>
            <a:xfrm>
              <a:off x="6919237" y="3009766"/>
              <a:ext cx="573881" cy="383381"/>
            </a:xfrm>
            <a:custGeom>
              <a:avLst/>
              <a:gdLst>
                <a:gd name="connsiteX0" fmla="*/ 0 w 573881"/>
                <a:gd name="connsiteY0" fmla="*/ 0 h 383381"/>
                <a:gd name="connsiteX1" fmla="*/ 573881 w 573881"/>
                <a:gd name="connsiteY1" fmla="*/ 383381 h 383381"/>
              </a:gdLst>
              <a:ahLst/>
              <a:cxnLst>
                <a:cxn ang="0">
                  <a:pos x="connsiteX0" y="connsiteY0"/>
                </a:cxn>
                <a:cxn ang="0">
                  <a:pos x="connsiteX1" y="connsiteY1"/>
                </a:cxn>
              </a:cxnLst>
              <a:rect l="l" t="t" r="r" b="b"/>
              <a:pathLst>
                <a:path w="573881" h="383381">
                  <a:moveTo>
                    <a:pt x="0" y="0"/>
                  </a:moveTo>
                  <a:lnTo>
                    <a:pt x="573881" y="3833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Freeform: Shape 1037">
              <a:extLst>
                <a:ext uri="{FF2B5EF4-FFF2-40B4-BE49-F238E27FC236}">
                  <a16:creationId xmlns:a16="http://schemas.microsoft.com/office/drawing/2014/main" id="{FD42CECA-8F5A-4369-B045-7A55C17D45D7}"/>
                </a:ext>
              </a:extLst>
            </p:cNvPr>
            <p:cNvSpPr/>
            <p:nvPr/>
          </p:nvSpPr>
          <p:spPr>
            <a:xfrm>
              <a:off x="6916855" y="2971666"/>
              <a:ext cx="573882" cy="157163"/>
            </a:xfrm>
            <a:custGeom>
              <a:avLst/>
              <a:gdLst>
                <a:gd name="connsiteX0" fmla="*/ 0 w 573882"/>
                <a:gd name="connsiteY0" fmla="*/ 157163 h 157163"/>
                <a:gd name="connsiteX1" fmla="*/ 573882 w 573882"/>
                <a:gd name="connsiteY1" fmla="*/ 0 h 157163"/>
              </a:gdLst>
              <a:ahLst/>
              <a:cxnLst>
                <a:cxn ang="0">
                  <a:pos x="connsiteX0" y="connsiteY0"/>
                </a:cxn>
                <a:cxn ang="0">
                  <a:pos x="connsiteX1" y="connsiteY1"/>
                </a:cxn>
              </a:cxnLst>
              <a:rect l="l" t="t" r="r" b="b"/>
              <a:pathLst>
                <a:path w="573882" h="157163">
                  <a:moveTo>
                    <a:pt x="0" y="157163"/>
                  </a:moveTo>
                  <a:lnTo>
                    <a:pt x="57388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89F2479-FA7F-4B53-87F7-871ECCA55C10}"/>
                </a:ext>
              </a:extLst>
            </p:cNvPr>
            <p:cNvSpPr/>
            <p:nvPr/>
          </p:nvSpPr>
          <p:spPr>
            <a:xfrm>
              <a:off x="6916855" y="3252654"/>
              <a:ext cx="573882" cy="119062"/>
            </a:xfrm>
            <a:custGeom>
              <a:avLst/>
              <a:gdLst>
                <a:gd name="connsiteX0" fmla="*/ 0 w 573882"/>
                <a:gd name="connsiteY0" fmla="*/ 0 h 119062"/>
                <a:gd name="connsiteX1" fmla="*/ 573882 w 573882"/>
                <a:gd name="connsiteY1" fmla="*/ 119062 h 119062"/>
              </a:gdLst>
              <a:ahLst/>
              <a:cxnLst>
                <a:cxn ang="0">
                  <a:pos x="connsiteX0" y="connsiteY0"/>
                </a:cxn>
                <a:cxn ang="0">
                  <a:pos x="connsiteX1" y="connsiteY1"/>
                </a:cxn>
              </a:cxnLst>
              <a:rect l="l" t="t" r="r" b="b"/>
              <a:pathLst>
                <a:path w="573882" h="119062">
                  <a:moveTo>
                    <a:pt x="0" y="0"/>
                  </a:moveTo>
                  <a:lnTo>
                    <a:pt x="573882" y="11906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257A3ABA-5068-4A7B-BCD2-002451DC29E4}"/>
                </a:ext>
              </a:extLst>
            </p:cNvPr>
            <p:cNvSpPr/>
            <p:nvPr/>
          </p:nvSpPr>
          <p:spPr>
            <a:xfrm>
              <a:off x="6916855" y="3288372"/>
              <a:ext cx="569119" cy="2382"/>
            </a:xfrm>
            <a:custGeom>
              <a:avLst/>
              <a:gdLst>
                <a:gd name="connsiteX0" fmla="*/ 0 w 569119"/>
                <a:gd name="connsiteY0" fmla="*/ 0 h 2382"/>
                <a:gd name="connsiteX1" fmla="*/ 569119 w 569119"/>
                <a:gd name="connsiteY1" fmla="*/ 2382 h 2382"/>
              </a:gdLst>
              <a:ahLst/>
              <a:cxnLst>
                <a:cxn ang="0">
                  <a:pos x="connsiteX0" y="connsiteY0"/>
                </a:cxn>
                <a:cxn ang="0">
                  <a:pos x="connsiteX1" y="connsiteY1"/>
                </a:cxn>
              </a:cxnLst>
              <a:rect l="l" t="t" r="r" b="b"/>
              <a:pathLst>
                <a:path w="569119" h="2382">
                  <a:moveTo>
                    <a:pt x="0" y="0"/>
                  </a:moveTo>
                  <a:lnTo>
                    <a:pt x="569119" y="238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3587C193-1023-4D7D-A47D-5F9525497367}"/>
                </a:ext>
              </a:extLst>
            </p:cNvPr>
            <p:cNvSpPr/>
            <p:nvPr/>
          </p:nvSpPr>
          <p:spPr>
            <a:xfrm>
              <a:off x="6916855" y="3124066"/>
              <a:ext cx="571500" cy="204788"/>
            </a:xfrm>
            <a:custGeom>
              <a:avLst/>
              <a:gdLst>
                <a:gd name="connsiteX0" fmla="*/ 0 w 571500"/>
                <a:gd name="connsiteY0" fmla="*/ 204788 h 204788"/>
                <a:gd name="connsiteX1" fmla="*/ 571500 w 571500"/>
                <a:gd name="connsiteY1" fmla="*/ 0 h 204788"/>
              </a:gdLst>
              <a:ahLst/>
              <a:cxnLst>
                <a:cxn ang="0">
                  <a:pos x="connsiteX0" y="connsiteY0"/>
                </a:cxn>
                <a:cxn ang="0">
                  <a:pos x="connsiteX1" y="connsiteY1"/>
                </a:cxn>
              </a:cxnLst>
              <a:rect l="l" t="t" r="r" b="b"/>
              <a:pathLst>
                <a:path w="571500" h="204788">
                  <a:moveTo>
                    <a:pt x="0" y="204788"/>
                  </a:moveTo>
                  <a:lnTo>
                    <a:pt x="5715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D68636AC-9618-44E6-ABC1-FA2B9C4F3646}"/>
                </a:ext>
              </a:extLst>
            </p:cNvPr>
            <p:cNvSpPr/>
            <p:nvPr/>
          </p:nvSpPr>
          <p:spPr>
            <a:xfrm>
              <a:off x="6916855" y="3328854"/>
              <a:ext cx="571500" cy="54768"/>
            </a:xfrm>
            <a:custGeom>
              <a:avLst/>
              <a:gdLst>
                <a:gd name="connsiteX0" fmla="*/ 0 w 571500"/>
                <a:gd name="connsiteY0" fmla="*/ 0 h 54768"/>
                <a:gd name="connsiteX1" fmla="*/ 571500 w 571500"/>
                <a:gd name="connsiteY1" fmla="*/ 54768 h 54768"/>
              </a:gdLst>
              <a:ahLst/>
              <a:cxnLst>
                <a:cxn ang="0">
                  <a:pos x="connsiteX0" y="connsiteY0"/>
                </a:cxn>
                <a:cxn ang="0">
                  <a:pos x="connsiteX1" y="connsiteY1"/>
                </a:cxn>
              </a:cxnLst>
              <a:rect l="l" t="t" r="r" b="b"/>
              <a:pathLst>
                <a:path w="571500" h="54768">
                  <a:moveTo>
                    <a:pt x="0" y="0"/>
                  </a:moveTo>
                  <a:lnTo>
                    <a:pt x="571500" y="5476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969D592D-0998-4148-BEED-DE948DAC2599}"/>
                </a:ext>
              </a:extLst>
            </p:cNvPr>
            <p:cNvSpPr/>
            <p:nvPr/>
          </p:nvSpPr>
          <p:spPr>
            <a:xfrm>
              <a:off x="6916855" y="3288372"/>
              <a:ext cx="571500" cy="92869"/>
            </a:xfrm>
            <a:custGeom>
              <a:avLst/>
              <a:gdLst>
                <a:gd name="connsiteX0" fmla="*/ 0 w 571500"/>
                <a:gd name="connsiteY0" fmla="*/ 92869 h 92869"/>
                <a:gd name="connsiteX1" fmla="*/ 571500 w 571500"/>
                <a:gd name="connsiteY1" fmla="*/ 0 h 92869"/>
              </a:gdLst>
              <a:ahLst/>
              <a:cxnLst>
                <a:cxn ang="0">
                  <a:pos x="connsiteX0" y="connsiteY0"/>
                </a:cxn>
                <a:cxn ang="0">
                  <a:pos x="connsiteX1" y="connsiteY1"/>
                </a:cxn>
              </a:cxnLst>
              <a:rect l="l" t="t" r="r" b="b"/>
              <a:pathLst>
                <a:path w="571500" h="92869">
                  <a:moveTo>
                    <a:pt x="0" y="92869"/>
                  </a:moveTo>
                  <a:lnTo>
                    <a:pt x="5715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1" name="Oval 1350">
              <a:extLst>
                <a:ext uri="{FF2B5EF4-FFF2-40B4-BE49-F238E27FC236}">
                  <a16:creationId xmlns:a16="http://schemas.microsoft.com/office/drawing/2014/main" id="{C0EE8A50-139F-4BDD-AAB3-453F994B4E89}"/>
                </a:ext>
              </a:extLst>
            </p:cNvPr>
            <p:cNvSpPr/>
            <p:nvPr/>
          </p:nvSpPr>
          <p:spPr>
            <a:xfrm>
              <a:off x="6905136" y="271997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2" name="Oval 1351">
              <a:extLst>
                <a:ext uri="{FF2B5EF4-FFF2-40B4-BE49-F238E27FC236}">
                  <a16:creationId xmlns:a16="http://schemas.microsoft.com/office/drawing/2014/main" id="{86B67F6E-7CA4-4576-8FF3-C46094370E70}"/>
                </a:ext>
              </a:extLst>
            </p:cNvPr>
            <p:cNvSpPr/>
            <p:nvPr/>
          </p:nvSpPr>
          <p:spPr>
            <a:xfrm>
              <a:off x="6905136" y="276283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3" name="Oval 1352">
              <a:extLst>
                <a:ext uri="{FF2B5EF4-FFF2-40B4-BE49-F238E27FC236}">
                  <a16:creationId xmlns:a16="http://schemas.microsoft.com/office/drawing/2014/main" id="{F78842D4-3BA1-4E0E-BDA3-0D5C9E8FD7FE}"/>
                </a:ext>
              </a:extLst>
            </p:cNvPr>
            <p:cNvSpPr/>
            <p:nvPr/>
          </p:nvSpPr>
          <p:spPr>
            <a:xfrm>
              <a:off x="6905136" y="281998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4" name="Oval 1353">
              <a:extLst>
                <a:ext uri="{FF2B5EF4-FFF2-40B4-BE49-F238E27FC236}">
                  <a16:creationId xmlns:a16="http://schemas.microsoft.com/office/drawing/2014/main" id="{91006130-85B6-44B4-B785-2F1B7E5E8EE0}"/>
                </a:ext>
              </a:extLst>
            </p:cNvPr>
            <p:cNvSpPr/>
            <p:nvPr/>
          </p:nvSpPr>
          <p:spPr>
            <a:xfrm>
              <a:off x="6905136" y="285570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5" name="Oval 1354">
              <a:extLst>
                <a:ext uri="{FF2B5EF4-FFF2-40B4-BE49-F238E27FC236}">
                  <a16:creationId xmlns:a16="http://schemas.microsoft.com/office/drawing/2014/main" id="{A98F630B-8C6A-4B75-9B71-274530CBBD4A}"/>
                </a:ext>
              </a:extLst>
            </p:cNvPr>
            <p:cNvSpPr/>
            <p:nvPr/>
          </p:nvSpPr>
          <p:spPr>
            <a:xfrm>
              <a:off x="6905136" y="296047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6" name="Oval 1355">
              <a:extLst>
                <a:ext uri="{FF2B5EF4-FFF2-40B4-BE49-F238E27FC236}">
                  <a16:creationId xmlns:a16="http://schemas.microsoft.com/office/drawing/2014/main" id="{386C795B-E129-46FD-A79F-4DA2A03669E6}"/>
                </a:ext>
              </a:extLst>
            </p:cNvPr>
            <p:cNvSpPr/>
            <p:nvPr/>
          </p:nvSpPr>
          <p:spPr>
            <a:xfrm>
              <a:off x="6905136" y="299619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7" name="Oval 1356">
              <a:extLst>
                <a:ext uri="{FF2B5EF4-FFF2-40B4-BE49-F238E27FC236}">
                  <a16:creationId xmlns:a16="http://schemas.microsoft.com/office/drawing/2014/main" id="{294E7FC8-AB42-4270-A8E8-E50D4095CDB3}"/>
                </a:ext>
              </a:extLst>
            </p:cNvPr>
            <p:cNvSpPr/>
            <p:nvPr/>
          </p:nvSpPr>
          <p:spPr>
            <a:xfrm>
              <a:off x="6905136" y="303905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8" name="Oval 1357">
              <a:extLst>
                <a:ext uri="{FF2B5EF4-FFF2-40B4-BE49-F238E27FC236}">
                  <a16:creationId xmlns:a16="http://schemas.microsoft.com/office/drawing/2014/main" id="{07FD8963-7DF8-4EA2-8D14-34B655F819A8}"/>
                </a:ext>
              </a:extLst>
            </p:cNvPr>
            <p:cNvSpPr/>
            <p:nvPr/>
          </p:nvSpPr>
          <p:spPr>
            <a:xfrm>
              <a:off x="6905136" y="307954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9" name="Oval 1358">
              <a:extLst>
                <a:ext uri="{FF2B5EF4-FFF2-40B4-BE49-F238E27FC236}">
                  <a16:creationId xmlns:a16="http://schemas.microsoft.com/office/drawing/2014/main" id="{9D97953F-0FB8-4591-B8B3-BBCFE162584A}"/>
                </a:ext>
              </a:extLst>
            </p:cNvPr>
            <p:cNvSpPr/>
            <p:nvPr/>
          </p:nvSpPr>
          <p:spPr>
            <a:xfrm>
              <a:off x="6905136" y="311525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0" name="Oval 1359">
              <a:extLst>
                <a:ext uri="{FF2B5EF4-FFF2-40B4-BE49-F238E27FC236}">
                  <a16:creationId xmlns:a16="http://schemas.microsoft.com/office/drawing/2014/main" id="{4D201589-0E7A-4392-9713-FD961AF829FE}"/>
                </a:ext>
              </a:extLst>
            </p:cNvPr>
            <p:cNvSpPr/>
            <p:nvPr/>
          </p:nvSpPr>
          <p:spPr>
            <a:xfrm>
              <a:off x="6905136" y="324146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Oval 1360">
              <a:extLst>
                <a:ext uri="{FF2B5EF4-FFF2-40B4-BE49-F238E27FC236}">
                  <a16:creationId xmlns:a16="http://schemas.microsoft.com/office/drawing/2014/main" id="{F5EBB415-9826-4A67-B633-EA8E828E5AC4}"/>
                </a:ext>
              </a:extLst>
            </p:cNvPr>
            <p:cNvSpPr/>
            <p:nvPr/>
          </p:nvSpPr>
          <p:spPr>
            <a:xfrm>
              <a:off x="6905136" y="327718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2" name="Oval 1361">
              <a:extLst>
                <a:ext uri="{FF2B5EF4-FFF2-40B4-BE49-F238E27FC236}">
                  <a16:creationId xmlns:a16="http://schemas.microsoft.com/office/drawing/2014/main" id="{B140E18D-D8EB-46CD-A39F-D166243790C9}"/>
                </a:ext>
              </a:extLst>
            </p:cNvPr>
            <p:cNvSpPr/>
            <p:nvPr/>
          </p:nvSpPr>
          <p:spPr>
            <a:xfrm>
              <a:off x="6905136" y="331528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3" name="Oval 1362">
              <a:extLst>
                <a:ext uri="{FF2B5EF4-FFF2-40B4-BE49-F238E27FC236}">
                  <a16:creationId xmlns:a16="http://schemas.microsoft.com/office/drawing/2014/main" id="{25A9A22D-0551-4D92-B209-A4AFE5DBBD93}"/>
                </a:ext>
              </a:extLst>
            </p:cNvPr>
            <p:cNvSpPr/>
            <p:nvPr/>
          </p:nvSpPr>
          <p:spPr>
            <a:xfrm>
              <a:off x="6905136" y="336767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9" name="Oval 1338">
              <a:extLst>
                <a:ext uri="{FF2B5EF4-FFF2-40B4-BE49-F238E27FC236}">
                  <a16:creationId xmlns:a16="http://schemas.microsoft.com/office/drawing/2014/main" id="{4E6032EE-7298-494A-8489-B44B5D623410}"/>
                </a:ext>
              </a:extLst>
            </p:cNvPr>
            <p:cNvSpPr/>
            <p:nvPr/>
          </p:nvSpPr>
          <p:spPr>
            <a:xfrm>
              <a:off x="7474255" y="295530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0" name="Oval 1339">
              <a:extLst>
                <a:ext uri="{FF2B5EF4-FFF2-40B4-BE49-F238E27FC236}">
                  <a16:creationId xmlns:a16="http://schemas.microsoft.com/office/drawing/2014/main" id="{22E9C6C4-D874-44C4-88DA-1A4C477606FD}"/>
                </a:ext>
              </a:extLst>
            </p:cNvPr>
            <p:cNvSpPr/>
            <p:nvPr/>
          </p:nvSpPr>
          <p:spPr>
            <a:xfrm>
              <a:off x="7474255" y="303150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1" name="Oval 1340">
              <a:extLst>
                <a:ext uri="{FF2B5EF4-FFF2-40B4-BE49-F238E27FC236}">
                  <a16:creationId xmlns:a16="http://schemas.microsoft.com/office/drawing/2014/main" id="{94D4635B-B7A9-4DFA-B040-7883073FC87E}"/>
                </a:ext>
              </a:extLst>
            </p:cNvPr>
            <p:cNvSpPr/>
            <p:nvPr/>
          </p:nvSpPr>
          <p:spPr>
            <a:xfrm>
              <a:off x="7474255" y="307913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2" name="Oval 1341">
              <a:extLst>
                <a:ext uri="{FF2B5EF4-FFF2-40B4-BE49-F238E27FC236}">
                  <a16:creationId xmlns:a16="http://schemas.microsoft.com/office/drawing/2014/main" id="{1547CC92-F910-4C71-8BB9-56D5E8CFAAED}"/>
                </a:ext>
              </a:extLst>
            </p:cNvPr>
            <p:cNvSpPr/>
            <p:nvPr/>
          </p:nvSpPr>
          <p:spPr>
            <a:xfrm>
              <a:off x="7474255" y="310770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3" name="Oval 1342">
              <a:extLst>
                <a:ext uri="{FF2B5EF4-FFF2-40B4-BE49-F238E27FC236}">
                  <a16:creationId xmlns:a16="http://schemas.microsoft.com/office/drawing/2014/main" id="{6D86C334-5097-46FA-A543-8D93836A9DC3}"/>
                </a:ext>
              </a:extLst>
            </p:cNvPr>
            <p:cNvSpPr/>
            <p:nvPr/>
          </p:nvSpPr>
          <p:spPr>
            <a:xfrm>
              <a:off x="7474255" y="3205340"/>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4" name="Oval 1343">
              <a:extLst>
                <a:ext uri="{FF2B5EF4-FFF2-40B4-BE49-F238E27FC236}">
                  <a16:creationId xmlns:a16="http://schemas.microsoft.com/office/drawing/2014/main" id="{E6508020-3A13-4371-BE43-730CBA96D99E}"/>
                </a:ext>
              </a:extLst>
            </p:cNvPr>
            <p:cNvSpPr/>
            <p:nvPr/>
          </p:nvSpPr>
          <p:spPr>
            <a:xfrm>
              <a:off x="7474255" y="316485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5" name="Oval 1344">
              <a:extLst>
                <a:ext uri="{FF2B5EF4-FFF2-40B4-BE49-F238E27FC236}">
                  <a16:creationId xmlns:a16="http://schemas.microsoft.com/office/drawing/2014/main" id="{B43E6927-4A64-4E94-A9F5-9542AD58121D}"/>
                </a:ext>
              </a:extLst>
            </p:cNvPr>
            <p:cNvSpPr/>
            <p:nvPr/>
          </p:nvSpPr>
          <p:spPr>
            <a:xfrm>
              <a:off x="7474255" y="315533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6" name="Oval 1345">
              <a:extLst>
                <a:ext uri="{FF2B5EF4-FFF2-40B4-BE49-F238E27FC236}">
                  <a16:creationId xmlns:a16="http://schemas.microsoft.com/office/drawing/2014/main" id="{305EDCE7-1E46-445F-9C1A-FBA6480FBB4C}"/>
                </a:ext>
              </a:extLst>
            </p:cNvPr>
            <p:cNvSpPr/>
            <p:nvPr/>
          </p:nvSpPr>
          <p:spPr>
            <a:xfrm>
              <a:off x="7474255" y="314342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7" name="Oval 1346">
              <a:extLst>
                <a:ext uri="{FF2B5EF4-FFF2-40B4-BE49-F238E27FC236}">
                  <a16:creationId xmlns:a16="http://schemas.microsoft.com/office/drawing/2014/main" id="{1A0B6234-C829-4A6E-B45E-3BC41C1295E0}"/>
                </a:ext>
              </a:extLst>
            </p:cNvPr>
            <p:cNvSpPr/>
            <p:nvPr/>
          </p:nvSpPr>
          <p:spPr>
            <a:xfrm>
              <a:off x="7474255" y="327677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8" name="Oval 1347">
              <a:extLst>
                <a:ext uri="{FF2B5EF4-FFF2-40B4-BE49-F238E27FC236}">
                  <a16:creationId xmlns:a16="http://schemas.microsoft.com/office/drawing/2014/main" id="{DF30726F-9FB4-4095-9B67-5CCB5E987AF9}"/>
                </a:ext>
              </a:extLst>
            </p:cNvPr>
            <p:cNvSpPr/>
            <p:nvPr/>
          </p:nvSpPr>
          <p:spPr>
            <a:xfrm>
              <a:off x="7474255" y="336012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Oval 1348">
              <a:extLst>
                <a:ext uri="{FF2B5EF4-FFF2-40B4-BE49-F238E27FC236}">
                  <a16:creationId xmlns:a16="http://schemas.microsoft.com/office/drawing/2014/main" id="{FA40C1AA-BB05-441F-9C9C-4E0EDBAEF4C8}"/>
                </a:ext>
              </a:extLst>
            </p:cNvPr>
            <p:cNvSpPr/>
            <p:nvPr/>
          </p:nvSpPr>
          <p:spPr>
            <a:xfrm>
              <a:off x="7474255" y="337202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0" name="Oval 1349">
              <a:extLst>
                <a:ext uri="{FF2B5EF4-FFF2-40B4-BE49-F238E27FC236}">
                  <a16:creationId xmlns:a16="http://schemas.microsoft.com/office/drawing/2014/main" id="{9DF9AA2B-7691-451F-8CF3-FD7E9C2C9BF1}"/>
                </a:ext>
              </a:extLst>
            </p:cNvPr>
            <p:cNvSpPr/>
            <p:nvPr/>
          </p:nvSpPr>
          <p:spPr>
            <a:xfrm>
              <a:off x="7474255" y="3376789"/>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C88F1F7C-62D1-451A-B921-14ACE5A138C9}"/>
                </a:ext>
              </a:extLst>
            </p:cNvPr>
            <p:cNvSpPr/>
            <p:nvPr/>
          </p:nvSpPr>
          <p:spPr>
            <a:xfrm>
              <a:off x="6542999" y="2536691"/>
              <a:ext cx="1282700" cy="876300"/>
            </a:xfrm>
            <a:custGeom>
              <a:avLst/>
              <a:gdLst>
                <a:gd name="connsiteX0" fmla="*/ 0 w 1282700"/>
                <a:gd name="connsiteY0" fmla="*/ 0 h 876300"/>
                <a:gd name="connsiteX1" fmla="*/ 0 w 1282700"/>
                <a:gd name="connsiteY1" fmla="*/ 876300 h 876300"/>
                <a:gd name="connsiteX2" fmla="*/ 1282700 w 1282700"/>
                <a:gd name="connsiteY2" fmla="*/ 876300 h 876300"/>
              </a:gdLst>
              <a:ahLst/>
              <a:cxnLst>
                <a:cxn ang="0">
                  <a:pos x="connsiteX0" y="connsiteY0"/>
                </a:cxn>
                <a:cxn ang="0">
                  <a:pos x="connsiteX1" y="connsiteY1"/>
                </a:cxn>
                <a:cxn ang="0">
                  <a:pos x="connsiteX2" y="connsiteY2"/>
                </a:cxn>
              </a:cxnLst>
              <a:rect l="l" t="t" r="r" b="b"/>
              <a:pathLst>
                <a:path w="1282700" h="876300">
                  <a:moveTo>
                    <a:pt x="0" y="0"/>
                  </a:moveTo>
                  <a:lnTo>
                    <a:pt x="0" y="876300"/>
                  </a:lnTo>
                  <a:lnTo>
                    <a:pt x="1282700" y="8763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33" name="Straight Connector 1332">
              <a:extLst>
                <a:ext uri="{FF2B5EF4-FFF2-40B4-BE49-F238E27FC236}">
                  <a16:creationId xmlns:a16="http://schemas.microsoft.com/office/drawing/2014/main" id="{746DD02A-C3CC-4B8A-AFA2-F74027B56EAD}"/>
                </a:ext>
              </a:extLst>
            </p:cNvPr>
            <p:cNvCxnSpPr/>
            <p:nvPr/>
          </p:nvCxnSpPr>
          <p:spPr>
            <a:xfrm>
              <a:off x="6502974" y="2536691"/>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a:extLst>
                <a:ext uri="{FF2B5EF4-FFF2-40B4-BE49-F238E27FC236}">
                  <a16:creationId xmlns:a16="http://schemas.microsoft.com/office/drawing/2014/main" id="{5DC099BD-4801-4B8F-9555-8ED8D6292169}"/>
                </a:ext>
              </a:extLst>
            </p:cNvPr>
            <p:cNvCxnSpPr/>
            <p:nvPr/>
          </p:nvCxnSpPr>
          <p:spPr>
            <a:xfrm>
              <a:off x="6502974" y="2710801"/>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a:extLst>
                <a:ext uri="{FF2B5EF4-FFF2-40B4-BE49-F238E27FC236}">
                  <a16:creationId xmlns:a16="http://schemas.microsoft.com/office/drawing/2014/main" id="{D9EC6587-9CEB-40CB-B766-7DEB97D610BF}"/>
                </a:ext>
              </a:extLst>
            </p:cNvPr>
            <p:cNvCxnSpPr/>
            <p:nvPr/>
          </p:nvCxnSpPr>
          <p:spPr>
            <a:xfrm>
              <a:off x="6502974" y="2888460"/>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a:extLst>
                <a:ext uri="{FF2B5EF4-FFF2-40B4-BE49-F238E27FC236}">
                  <a16:creationId xmlns:a16="http://schemas.microsoft.com/office/drawing/2014/main" id="{F8EFD7C4-DF0A-4A8D-BA2C-49ABAAC6B119}"/>
                </a:ext>
              </a:extLst>
            </p:cNvPr>
            <p:cNvCxnSpPr/>
            <p:nvPr/>
          </p:nvCxnSpPr>
          <p:spPr>
            <a:xfrm>
              <a:off x="6502974" y="3059643"/>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7" name="Straight Connector 1336">
              <a:extLst>
                <a:ext uri="{FF2B5EF4-FFF2-40B4-BE49-F238E27FC236}">
                  <a16:creationId xmlns:a16="http://schemas.microsoft.com/office/drawing/2014/main" id="{52E80E6F-C8F2-4F7F-9FF3-DD6FC045A129}"/>
                </a:ext>
              </a:extLst>
            </p:cNvPr>
            <p:cNvCxnSpPr/>
            <p:nvPr/>
          </p:nvCxnSpPr>
          <p:spPr>
            <a:xfrm>
              <a:off x="6502974" y="3237868"/>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8" name="Straight Connector 1337">
              <a:extLst>
                <a:ext uri="{FF2B5EF4-FFF2-40B4-BE49-F238E27FC236}">
                  <a16:creationId xmlns:a16="http://schemas.microsoft.com/office/drawing/2014/main" id="{DC073FE1-692B-47C6-82A4-84CBB4C7494D}"/>
                </a:ext>
              </a:extLst>
            </p:cNvPr>
            <p:cNvCxnSpPr/>
            <p:nvPr/>
          </p:nvCxnSpPr>
          <p:spPr>
            <a:xfrm>
              <a:off x="6502974" y="3414743"/>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AA809-2A3C-4961-966F-7EF861A401E6}"/>
                </a:ext>
              </a:extLst>
            </p:cNvPr>
            <p:cNvGrpSpPr/>
            <p:nvPr/>
          </p:nvGrpSpPr>
          <p:grpSpPr>
            <a:xfrm>
              <a:off x="6318585" y="2464358"/>
              <a:ext cx="171450" cy="1007315"/>
              <a:chOff x="6318585" y="2464358"/>
              <a:chExt cx="171450" cy="1007315"/>
            </a:xfrm>
          </p:grpSpPr>
          <p:sp>
            <p:nvSpPr>
              <p:cNvPr id="1327" name="TextBox 1326">
                <a:extLst>
                  <a:ext uri="{FF2B5EF4-FFF2-40B4-BE49-F238E27FC236}">
                    <a16:creationId xmlns:a16="http://schemas.microsoft.com/office/drawing/2014/main" id="{E4901A56-697D-4089-BF13-897D64850707}"/>
                  </a:ext>
                </a:extLst>
              </p:cNvPr>
              <p:cNvSpPr txBox="1"/>
              <p:nvPr/>
            </p:nvSpPr>
            <p:spPr>
              <a:xfrm>
                <a:off x="6318585" y="2464358"/>
                <a:ext cx="171450" cy="138499"/>
              </a:xfrm>
              <a:prstGeom prst="rect">
                <a:avLst/>
              </a:prstGeom>
              <a:noFill/>
            </p:spPr>
            <p:txBody>
              <a:bodyPr wrap="square" lIns="0" tIns="0" rIns="0" bIns="0" rtlCol="0">
                <a:spAutoFit/>
              </a:bodyPr>
              <a:lstStyle/>
              <a:p>
                <a:pPr algn="r"/>
                <a:r>
                  <a:rPr lang="en-GB" sz="900" dirty="0"/>
                  <a:t>50</a:t>
                </a:r>
              </a:p>
            </p:txBody>
          </p:sp>
          <p:sp>
            <p:nvSpPr>
              <p:cNvPr id="1328" name="TextBox 1327">
                <a:extLst>
                  <a:ext uri="{FF2B5EF4-FFF2-40B4-BE49-F238E27FC236}">
                    <a16:creationId xmlns:a16="http://schemas.microsoft.com/office/drawing/2014/main" id="{E09AB4F4-45E3-4E09-8C7A-4D5350724565}"/>
                  </a:ext>
                </a:extLst>
              </p:cNvPr>
              <p:cNvSpPr txBox="1"/>
              <p:nvPr/>
            </p:nvSpPr>
            <p:spPr>
              <a:xfrm>
                <a:off x="6318585" y="2647704"/>
                <a:ext cx="171450" cy="138499"/>
              </a:xfrm>
              <a:prstGeom prst="rect">
                <a:avLst/>
              </a:prstGeom>
              <a:noFill/>
            </p:spPr>
            <p:txBody>
              <a:bodyPr wrap="square" lIns="0" tIns="0" rIns="0" bIns="0" rtlCol="0">
                <a:spAutoFit/>
              </a:bodyPr>
              <a:lstStyle/>
              <a:p>
                <a:pPr algn="r"/>
                <a:r>
                  <a:rPr lang="en-GB" sz="900" dirty="0"/>
                  <a:t>40</a:t>
                </a:r>
              </a:p>
            </p:txBody>
          </p:sp>
          <p:sp>
            <p:nvSpPr>
              <p:cNvPr id="1329" name="TextBox 1328">
                <a:extLst>
                  <a:ext uri="{FF2B5EF4-FFF2-40B4-BE49-F238E27FC236}">
                    <a16:creationId xmlns:a16="http://schemas.microsoft.com/office/drawing/2014/main" id="{C15DC34F-B259-4D64-B1EA-02B9213E770C}"/>
                  </a:ext>
                </a:extLst>
              </p:cNvPr>
              <p:cNvSpPr txBox="1"/>
              <p:nvPr/>
            </p:nvSpPr>
            <p:spPr>
              <a:xfrm>
                <a:off x="6318585" y="2825363"/>
                <a:ext cx="171450" cy="138499"/>
              </a:xfrm>
              <a:prstGeom prst="rect">
                <a:avLst/>
              </a:prstGeom>
              <a:noFill/>
            </p:spPr>
            <p:txBody>
              <a:bodyPr wrap="square" lIns="0" tIns="0" rIns="0" bIns="0" rtlCol="0">
                <a:spAutoFit/>
              </a:bodyPr>
              <a:lstStyle/>
              <a:p>
                <a:pPr algn="r"/>
                <a:r>
                  <a:rPr lang="en-GB" sz="900" dirty="0"/>
                  <a:t>30</a:t>
                </a:r>
              </a:p>
            </p:txBody>
          </p:sp>
          <p:sp>
            <p:nvSpPr>
              <p:cNvPr id="1330" name="TextBox 1329">
                <a:extLst>
                  <a:ext uri="{FF2B5EF4-FFF2-40B4-BE49-F238E27FC236}">
                    <a16:creationId xmlns:a16="http://schemas.microsoft.com/office/drawing/2014/main" id="{201B57E1-36C1-4633-BA7A-9A36D0BC6041}"/>
                  </a:ext>
                </a:extLst>
              </p:cNvPr>
              <p:cNvSpPr txBox="1"/>
              <p:nvPr/>
            </p:nvSpPr>
            <p:spPr>
              <a:xfrm>
                <a:off x="6318585" y="2996546"/>
                <a:ext cx="171450" cy="138499"/>
              </a:xfrm>
              <a:prstGeom prst="rect">
                <a:avLst/>
              </a:prstGeom>
              <a:noFill/>
            </p:spPr>
            <p:txBody>
              <a:bodyPr wrap="square" lIns="0" tIns="0" rIns="0" bIns="0" rtlCol="0">
                <a:spAutoFit/>
              </a:bodyPr>
              <a:lstStyle/>
              <a:p>
                <a:pPr algn="r"/>
                <a:r>
                  <a:rPr lang="en-GB" sz="900"/>
                  <a:t>20</a:t>
                </a:r>
              </a:p>
            </p:txBody>
          </p:sp>
          <p:sp>
            <p:nvSpPr>
              <p:cNvPr id="1331" name="TextBox 1330">
                <a:extLst>
                  <a:ext uri="{FF2B5EF4-FFF2-40B4-BE49-F238E27FC236}">
                    <a16:creationId xmlns:a16="http://schemas.microsoft.com/office/drawing/2014/main" id="{0CD3FCE3-A309-497F-8D70-EBC9844F5505}"/>
                  </a:ext>
                </a:extLst>
              </p:cNvPr>
              <p:cNvSpPr txBox="1"/>
              <p:nvPr/>
            </p:nvSpPr>
            <p:spPr>
              <a:xfrm>
                <a:off x="6318585" y="3165535"/>
                <a:ext cx="171450" cy="138499"/>
              </a:xfrm>
              <a:prstGeom prst="rect">
                <a:avLst/>
              </a:prstGeom>
              <a:noFill/>
            </p:spPr>
            <p:txBody>
              <a:bodyPr wrap="square" lIns="0" tIns="0" rIns="0" bIns="0" rtlCol="0">
                <a:spAutoFit/>
              </a:bodyPr>
              <a:lstStyle/>
              <a:p>
                <a:pPr algn="r"/>
                <a:r>
                  <a:rPr lang="en-GB" sz="900" dirty="0"/>
                  <a:t>10</a:t>
                </a:r>
              </a:p>
            </p:txBody>
          </p:sp>
          <p:sp>
            <p:nvSpPr>
              <p:cNvPr id="1332" name="TextBox 1331">
                <a:extLst>
                  <a:ext uri="{FF2B5EF4-FFF2-40B4-BE49-F238E27FC236}">
                    <a16:creationId xmlns:a16="http://schemas.microsoft.com/office/drawing/2014/main" id="{6745BC9D-414C-4AF7-973F-6FBB6271FE6D}"/>
                  </a:ext>
                </a:extLst>
              </p:cNvPr>
              <p:cNvSpPr txBox="1"/>
              <p:nvPr/>
            </p:nvSpPr>
            <p:spPr>
              <a:xfrm>
                <a:off x="6318585" y="3333174"/>
                <a:ext cx="171450" cy="138499"/>
              </a:xfrm>
              <a:prstGeom prst="rect">
                <a:avLst/>
              </a:prstGeom>
              <a:noFill/>
            </p:spPr>
            <p:txBody>
              <a:bodyPr wrap="square" lIns="0" tIns="0" rIns="0" bIns="0" rtlCol="0">
                <a:spAutoFit/>
              </a:bodyPr>
              <a:lstStyle/>
              <a:p>
                <a:pPr algn="r"/>
                <a:r>
                  <a:rPr lang="en-GB" sz="900" dirty="0"/>
                  <a:t>0</a:t>
                </a:r>
              </a:p>
            </p:txBody>
          </p:sp>
        </p:grpSp>
        <p:sp>
          <p:nvSpPr>
            <p:cNvPr id="1050" name="TextBox 1049">
              <a:extLst>
                <a:ext uri="{FF2B5EF4-FFF2-40B4-BE49-F238E27FC236}">
                  <a16:creationId xmlns:a16="http://schemas.microsoft.com/office/drawing/2014/main" id="{EAE820E1-1501-4EA9-9D87-370D3A63C42A}"/>
                </a:ext>
              </a:extLst>
            </p:cNvPr>
            <p:cNvSpPr txBox="1"/>
            <p:nvPr/>
          </p:nvSpPr>
          <p:spPr>
            <a:xfrm>
              <a:off x="6937140" y="2431446"/>
              <a:ext cx="547737" cy="138499"/>
            </a:xfrm>
            <a:prstGeom prst="rect">
              <a:avLst/>
            </a:prstGeom>
            <a:noFill/>
          </p:spPr>
          <p:txBody>
            <a:bodyPr wrap="square" lIns="0" tIns="0" rIns="0" bIns="0" rtlCol="0">
              <a:spAutoFit/>
            </a:bodyPr>
            <a:lstStyle/>
            <a:p>
              <a:pPr algn="ctr"/>
              <a:r>
                <a:rPr lang="en-GB" sz="900" dirty="0"/>
                <a:t>P=0.0478</a:t>
              </a:r>
            </a:p>
          </p:txBody>
        </p:sp>
        <p:sp>
          <p:nvSpPr>
            <p:cNvPr id="350" name="Freeform: Shape 349">
              <a:extLst>
                <a:ext uri="{FF2B5EF4-FFF2-40B4-BE49-F238E27FC236}">
                  <a16:creationId xmlns:a16="http://schemas.microsoft.com/office/drawing/2014/main" id="{B7D1C9DF-79BB-40A1-85A3-4FB1BCEB4239}"/>
                </a:ext>
              </a:extLst>
            </p:cNvPr>
            <p:cNvSpPr/>
            <p:nvPr/>
          </p:nvSpPr>
          <p:spPr>
            <a:xfrm>
              <a:off x="6919878" y="2564932"/>
              <a:ext cx="56537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110B8FBC-FC7A-4EDC-9465-A785ABCDD627}"/>
              </a:ext>
            </a:extLst>
          </p:cNvPr>
          <p:cNvGrpSpPr/>
          <p:nvPr/>
        </p:nvGrpSpPr>
        <p:grpSpPr>
          <a:xfrm>
            <a:off x="7983343" y="2334036"/>
            <a:ext cx="1590452" cy="1298537"/>
            <a:chOff x="7983343" y="2280696"/>
            <a:chExt cx="1590452" cy="1298537"/>
          </a:xfrm>
        </p:grpSpPr>
        <p:sp>
          <p:nvSpPr>
            <p:cNvPr id="1027" name="TextBox 1026">
              <a:extLst>
                <a:ext uri="{FF2B5EF4-FFF2-40B4-BE49-F238E27FC236}">
                  <a16:creationId xmlns:a16="http://schemas.microsoft.com/office/drawing/2014/main" id="{B8D53965-D621-4F5B-84AA-DF9B97679652}"/>
                </a:ext>
              </a:extLst>
            </p:cNvPr>
            <p:cNvSpPr txBox="1"/>
            <p:nvPr/>
          </p:nvSpPr>
          <p:spPr>
            <a:xfrm>
              <a:off x="8291095" y="2280699"/>
              <a:ext cx="1282700" cy="153888"/>
            </a:xfrm>
            <a:prstGeom prst="rect">
              <a:avLst/>
            </a:prstGeom>
            <a:noFill/>
          </p:spPr>
          <p:txBody>
            <a:bodyPr wrap="square" lIns="0" tIns="0" rIns="0" bIns="0" rtlCol="0">
              <a:spAutoFit/>
            </a:bodyPr>
            <a:lstStyle/>
            <a:p>
              <a:pPr algn="ctr"/>
              <a:r>
                <a:rPr lang="en-GB" sz="1000" dirty="0"/>
                <a:t>S100A8</a:t>
              </a:r>
            </a:p>
          </p:txBody>
        </p:sp>
        <p:sp>
          <p:nvSpPr>
            <p:cNvPr id="1051" name="Freeform: Shape 1050">
              <a:extLst>
                <a:ext uri="{FF2B5EF4-FFF2-40B4-BE49-F238E27FC236}">
                  <a16:creationId xmlns:a16="http://schemas.microsoft.com/office/drawing/2014/main" id="{AC94896C-443F-479D-BB4A-7A4E81220688}"/>
                </a:ext>
              </a:extLst>
            </p:cNvPr>
            <p:cNvSpPr/>
            <p:nvPr/>
          </p:nvSpPr>
          <p:spPr>
            <a:xfrm>
              <a:off x="8291095" y="2536691"/>
              <a:ext cx="1282700" cy="876300"/>
            </a:xfrm>
            <a:custGeom>
              <a:avLst/>
              <a:gdLst>
                <a:gd name="connsiteX0" fmla="*/ 0 w 1282700"/>
                <a:gd name="connsiteY0" fmla="*/ 0 h 876300"/>
                <a:gd name="connsiteX1" fmla="*/ 0 w 1282700"/>
                <a:gd name="connsiteY1" fmla="*/ 876300 h 876300"/>
                <a:gd name="connsiteX2" fmla="*/ 1282700 w 1282700"/>
                <a:gd name="connsiteY2" fmla="*/ 876300 h 876300"/>
              </a:gdLst>
              <a:ahLst/>
              <a:cxnLst>
                <a:cxn ang="0">
                  <a:pos x="connsiteX0" y="connsiteY0"/>
                </a:cxn>
                <a:cxn ang="0">
                  <a:pos x="connsiteX1" y="connsiteY1"/>
                </a:cxn>
                <a:cxn ang="0">
                  <a:pos x="connsiteX2" y="connsiteY2"/>
                </a:cxn>
              </a:cxnLst>
              <a:rect l="l" t="t" r="r" b="b"/>
              <a:pathLst>
                <a:path w="1282700" h="876300">
                  <a:moveTo>
                    <a:pt x="0" y="0"/>
                  </a:moveTo>
                  <a:lnTo>
                    <a:pt x="0" y="876300"/>
                  </a:lnTo>
                  <a:lnTo>
                    <a:pt x="1282700" y="8763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2" name="Group 1051">
              <a:extLst>
                <a:ext uri="{FF2B5EF4-FFF2-40B4-BE49-F238E27FC236}">
                  <a16:creationId xmlns:a16="http://schemas.microsoft.com/office/drawing/2014/main" id="{CF21D8AA-4E5D-4D42-9FA1-E25828BB306A}"/>
                </a:ext>
              </a:extLst>
            </p:cNvPr>
            <p:cNvGrpSpPr/>
            <p:nvPr/>
          </p:nvGrpSpPr>
          <p:grpSpPr>
            <a:xfrm>
              <a:off x="8251070" y="2536691"/>
              <a:ext cx="43200" cy="878052"/>
              <a:chOff x="6722725" y="2460625"/>
              <a:chExt cx="43200" cy="878052"/>
            </a:xfrm>
          </p:grpSpPr>
          <p:cxnSp>
            <p:nvCxnSpPr>
              <p:cNvPr id="1316" name="Straight Connector 1315">
                <a:extLst>
                  <a:ext uri="{FF2B5EF4-FFF2-40B4-BE49-F238E27FC236}">
                    <a16:creationId xmlns:a16="http://schemas.microsoft.com/office/drawing/2014/main" id="{F9664963-4B57-414F-9BA2-186212699CE3}"/>
                  </a:ext>
                </a:extLst>
              </p:cNvPr>
              <p:cNvCxnSpPr/>
              <p:nvPr/>
            </p:nvCxnSpPr>
            <p:spPr>
              <a:xfrm>
                <a:off x="6722725" y="246062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a:extLst>
                  <a:ext uri="{FF2B5EF4-FFF2-40B4-BE49-F238E27FC236}">
                    <a16:creationId xmlns:a16="http://schemas.microsoft.com/office/drawing/2014/main" id="{EDD5BC0A-0A4C-4CFA-9C59-0381BD5356E3}"/>
                  </a:ext>
                </a:extLst>
              </p:cNvPr>
              <p:cNvCxnSpPr/>
              <p:nvPr/>
            </p:nvCxnSpPr>
            <p:spPr>
              <a:xfrm>
                <a:off x="6722725" y="263473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a:extLst>
                  <a:ext uri="{FF2B5EF4-FFF2-40B4-BE49-F238E27FC236}">
                    <a16:creationId xmlns:a16="http://schemas.microsoft.com/office/drawing/2014/main" id="{60FC17C5-3147-4C21-A493-F1C018DEBF7A}"/>
                  </a:ext>
                </a:extLst>
              </p:cNvPr>
              <p:cNvCxnSpPr/>
              <p:nvPr/>
            </p:nvCxnSpPr>
            <p:spPr>
              <a:xfrm>
                <a:off x="6722725" y="281239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9" name="Straight Connector 1318">
                <a:extLst>
                  <a:ext uri="{FF2B5EF4-FFF2-40B4-BE49-F238E27FC236}">
                    <a16:creationId xmlns:a16="http://schemas.microsoft.com/office/drawing/2014/main" id="{9EB6F988-B3B8-4CD4-93A7-60687C27654E}"/>
                  </a:ext>
                </a:extLst>
              </p:cNvPr>
              <p:cNvCxnSpPr/>
              <p:nvPr/>
            </p:nvCxnSpPr>
            <p:spPr>
              <a:xfrm>
                <a:off x="6722725" y="2983577"/>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0" name="Straight Connector 1319">
                <a:extLst>
                  <a:ext uri="{FF2B5EF4-FFF2-40B4-BE49-F238E27FC236}">
                    <a16:creationId xmlns:a16="http://schemas.microsoft.com/office/drawing/2014/main" id="{682E397F-E4AB-4CDF-AA04-F1D38789C0E4}"/>
                  </a:ext>
                </a:extLst>
              </p:cNvPr>
              <p:cNvCxnSpPr/>
              <p:nvPr/>
            </p:nvCxnSpPr>
            <p:spPr>
              <a:xfrm>
                <a:off x="6722725" y="316180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1" name="Straight Connector 1320">
                <a:extLst>
                  <a:ext uri="{FF2B5EF4-FFF2-40B4-BE49-F238E27FC236}">
                    <a16:creationId xmlns:a16="http://schemas.microsoft.com/office/drawing/2014/main" id="{474B1C7B-7F26-4CF1-B7C1-BE45CCC9DB7B}"/>
                  </a:ext>
                </a:extLst>
              </p:cNvPr>
              <p:cNvCxnSpPr/>
              <p:nvPr/>
            </p:nvCxnSpPr>
            <p:spPr>
              <a:xfrm>
                <a:off x="6722725" y="3338677"/>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3" name="Group 1052">
              <a:extLst>
                <a:ext uri="{FF2B5EF4-FFF2-40B4-BE49-F238E27FC236}">
                  <a16:creationId xmlns:a16="http://schemas.microsoft.com/office/drawing/2014/main" id="{122C0C23-B494-4AD6-8304-E9B8E2CF537D}"/>
                </a:ext>
              </a:extLst>
            </p:cNvPr>
            <p:cNvGrpSpPr/>
            <p:nvPr/>
          </p:nvGrpSpPr>
          <p:grpSpPr>
            <a:xfrm>
              <a:off x="8066681" y="2464358"/>
              <a:ext cx="171450" cy="1016551"/>
              <a:chOff x="6538336" y="2388292"/>
              <a:chExt cx="171450" cy="1016551"/>
            </a:xfrm>
          </p:grpSpPr>
          <p:sp>
            <p:nvSpPr>
              <p:cNvPr id="1310" name="TextBox 1309">
                <a:extLst>
                  <a:ext uri="{FF2B5EF4-FFF2-40B4-BE49-F238E27FC236}">
                    <a16:creationId xmlns:a16="http://schemas.microsoft.com/office/drawing/2014/main" id="{B5DE233D-4F7A-44C6-B946-70727585BC52}"/>
                  </a:ext>
                </a:extLst>
              </p:cNvPr>
              <p:cNvSpPr txBox="1"/>
              <p:nvPr/>
            </p:nvSpPr>
            <p:spPr>
              <a:xfrm>
                <a:off x="6538336" y="2388292"/>
                <a:ext cx="171450" cy="138499"/>
              </a:xfrm>
              <a:prstGeom prst="rect">
                <a:avLst/>
              </a:prstGeom>
              <a:noFill/>
            </p:spPr>
            <p:txBody>
              <a:bodyPr wrap="square" lIns="0" tIns="0" rIns="0" bIns="0" rtlCol="0">
                <a:spAutoFit/>
              </a:bodyPr>
              <a:lstStyle/>
              <a:p>
                <a:pPr algn="r"/>
                <a:r>
                  <a:rPr lang="en-GB" sz="900" dirty="0"/>
                  <a:t>50</a:t>
                </a:r>
              </a:p>
            </p:txBody>
          </p:sp>
          <p:sp>
            <p:nvSpPr>
              <p:cNvPr id="1311" name="TextBox 1310">
                <a:extLst>
                  <a:ext uri="{FF2B5EF4-FFF2-40B4-BE49-F238E27FC236}">
                    <a16:creationId xmlns:a16="http://schemas.microsoft.com/office/drawing/2014/main" id="{D3AFEA39-8409-44D2-A1A5-C8B27F712817}"/>
                  </a:ext>
                </a:extLst>
              </p:cNvPr>
              <p:cNvSpPr txBox="1"/>
              <p:nvPr/>
            </p:nvSpPr>
            <p:spPr>
              <a:xfrm>
                <a:off x="6538336" y="2571638"/>
                <a:ext cx="171450" cy="138499"/>
              </a:xfrm>
              <a:prstGeom prst="rect">
                <a:avLst/>
              </a:prstGeom>
              <a:noFill/>
            </p:spPr>
            <p:txBody>
              <a:bodyPr wrap="square" lIns="0" tIns="0" rIns="0" bIns="0" rtlCol="0">
                <a:spAutoFit/>
              </a:bodyPr>
              <a:lstStyle/>
              <a:p>
                <a:pPr algn="r"/>
                <a:r>
                  <a:rPr lang="en-GB" sz="900"/>
                  <a:t>40</a:t>
                </a:r>
              </a:p>
            </p:txBody>
          </p:sp>
          <p:sp>
            <p:nvSpPr>
              <p:cNvPr id="1312" name="TextBox 1311">
                <a:extLst>
                  <a:ext uri="{FF2B5EF4-FFF2-40B4-BE49-F238E27FC236}">
                    <a16:creationId xmlns:a16="http://schemas.microsoft.com/office/drawing/2014/main" id="{419C726B-705C-49D7-A84F-24D8D04331F5}"/>
                  </a:ext>
                </a:extLst>
              </p:cNvPr>
              <p:cNvSpPr txBox="1"/>
              <p:nvPr/>
            </p:nvSpPr>
            <p:spPr>
              <a:xfrm>
                <a:off x="6538336" y="2749297"/>
                <a:ext cx="171450" cy="138499"/>
              </a:xfrm>
              <a:prstGeom prst="rect">
                <a:avLst/>
              </a:prstGeom>
              <a:noFill/>
            </p:spPr>
            <p:txBody>
              <a:bodyPr wrap="square" lIns="0" tIns="0" rIns="0" bIns="0" rtlCol="0">
                <a:spAutoFit/>
              </a:bodyPr>
              <a:lstStyle/>
              <a:p>
                <a:pPr algn="r"/>
                <a:r>
                  <a:rPr lang="en-GB" sz="900" dirty="0"/>
                  <a:t>30</a:t>
                </a:r>
              </a:p>
            </p:txBody>
          </p:sp>
          <p:sp>
            <p:nvSpPr>
              <p:cNvPr id="1313" name="TextBox 1312">
                <a:extLst>
                  <a:ext uri="{FF2B5EF4-FFF2-40B4-BE49-F238E27FC236}">
                    <a16:creationId xmlns:a16="http://schemas.microsoft.com/office/drawing/2014/main" id="{B538E12F-0938-459D-AB71-15CBE6FDD54F}"/>
                  </a:ext>
                </a:extLst>
              </p:cNvPr>
              <p:cNvSpPr txBox="1"/>
              <p:nvPr/>
            </p:nvSpPr>
            <p:spPr>
              <a:xfrm>
                <a:off x="6538336" y="2920480"/>
                <a:ext cx="171450" cy="138499"/>
              </a:xfrm>
              <a:prstGeom prst="rect">
                <a:avLst/>
              </a:prstGeom>
              <a:noFill/>
            </p:spPr>
            <p:txBody>
              <a:bodyPr wrap="square" lIns="0" tIns="0" rIns="0" bIns="0" rtlCol="0">
                <a:spAutoFit/>
              </a:bodyPr>
              <a:lstStyle/>
              <a:p>
                <a:pPr algn="r"/>
                <a:r>
                  <a:rPr lang="en-GB" sz="900" dirty="0"/>
                  <a:t>20</a:t>
                </a:r>
              </a:p>
            </p:txBody>
          </p:sp>
          <p:sp>
            <p:nvSpPr>
              <p:cNvPr id="1314" name="TextBox 1313">
                <a:extLst>
                  <a:ext uri="{FF2B5EF4-FFF2-40B4-BE49-F238E27FC236}">
                    <a16:creationId xmlns:a16="http://schemas.microsoft.com/office/drawing/2014/main" id="{968DDADD-4189-45D1-9B47-D80989671473}"/>
                  </a:ext>
                </a:extLst>
              </p:cNvPr>
              <p:cNvSpPr txBox="1"/>
              <p:nvPr/>
            </p:nvSpPr>
            <p:spPr>
              <a:xfrm>
                <a:off x="6538336" y="3089469"/>
                <a:ext cx="171450" cy="138499"/>
              </a:xfrm>
              <a:prstGeom prst="rect">
                <a:avLst/>
              </a:prstGeom>
              <a:noFill/>
            </p:spPr>
            <p:txBody>
              <a:bodyPr wrap="square" lIns="0" tIns="0" rIns="0" bIns="0" rtlCol="0">
                <a:spAutoFit/>
              </a:bodyPr>
              <a:lstStyle/>
              <a:p>
                <a:pPr algn="r"/>
                <a:r>
                  <a:rPr lang="en-GB" sz="900"/>
                  <a:t>10</a:t>
                </a:r>
              </a:p>
            </p:txBody>
          </p:sp>
          <p:sp>
            <p:nvSpPr>
              <p:cNvPr id="1315" name="TextBox 1314">
                <a:extLst>
                  <a:ext uri="{FF2B5EF4-FFF2-40B4-BE49-F238E27FC236}">
                    <a16:creationId xmlns:a16="http://schemas.microsoft.com/office/drawing/2014/main" id="{74E1E4FF-EC33-4C55-86A1-1123554B2C35}"/>
                  </a:ext>
                </a:extLst>
              </p:cNvPr>
              <p:cNvSpPr txBox="1"/>
              <p:nvPr/>
            </p:nvSpPr>
            <p:spPr>
              <a:xfrm>
                <a:off x="6538336" y="3266344"/>
                <a:ext cx="171450" cy="138499"/>
              </a:xfrm>
              <a:prstGeom prst="rect">
                <a:avLst/>
              </a:prstGeom>
              <a:noFill/>
            </p:spPr>
            <p:txBody>
              <a:bodyPr wrap="square" lIns="0" tIns="0" rIns="0" bIns="0" rtlCol="0">
                <a:spAutoFit/>
              </a:bodyPr>
              <a:lstStyle/>
              <a:p>
                <a:pPr algn="r"/>
                <a:r>
                  <a:rPr lang="en-GB" sz="900" dirty="0"/>
                  <a:t>0</a:t>
                </a:r>
              </a:p>
            </p:txBody>
          </p:sp>
        </p:grpSp>
        <p:grpSp>
          <p:nvGrpSpPr>
            <p:cNvPr id="1307" name="Group 1306">
              <a:extLst>
                <a:ext uri="{FF2B5EF4-FFF2-40B4-BE49-F238E27FC236}">
                  <a16:creationId xmlns:a16="http://schemas.microsoft.com/office/drawing/2014/main" id="{CBB89BB7-F9FE-4D46-A123-63BCD78ADE87}"/>
                </a:ext>
              </a:extLst>
            </p:cNvPr>
            <p:cNvGrpSpPr/>
            <p:nvPr/>
          </p:nvGrpSpPr>
          <p:grpSpPr>
            <a:xfrm>
              <a:off x="8666370" y="3416166"/>
              <a:ext cx="566603" cy="43200"/>
              <a:chOff x="7138025" y="3340100"/>
              <a:chExt cx="566603" cy="43200"/>
            </a:xfrm>
          </p:grpSpPr>
          <p:cxnSp>
            <p:nvCxnSpPr>
              <p:cNvPr id="1308" name="Straight Connector 1307">
                <a:extLst>
                  <a:ext uri="{FF2B5EF4-FFF2-40B4-BE49-F238E27FC236}">
                    <a16:creationId xmlns:a16="http://schemas.microsoft.com/office/drawing/2014/main" id="{951AFACE-5330-4918-B3F7-1E2EDA90CCE4}"/>
                  </a:ext>
                </a:extLst>
              </p:cNvPr>
              <p:cNvCxnSpPr>
                <a:cxnSpLocks/>
              </p:cNvCxnSpPr>
              <p:nvPr/>
            </p:nvCxnSpPr>
            <p:spPr>
              <a:xfrm rot="16200000">
                <a:off x="7116425"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9" name="Straight Connector 1308">
                <a:extLst>
                  <a:ext uri="{FF2B5EF4-FFF2-40B4-BE49-F238E27FC236}">
                    <a16:creationId xmlns:a16="http://schemas.microsoft.com/office/drawing/2014/main" id="{C08526C0-67DA-4C1D-B3DC-BAEBF25474AD}"/>
                  </a:ext>
                </a:extLst>
              </p:cNvPr>
              <p:cNvCxnSpPr>
                <a:cxnSpLocks/>
              </p:cNvCxnSpPr>
              <p:nvPr/>
            </p:nvCxnSpPr>
            <p:spPr>
              <a:xfrm rot="16200000">
                <a:off x="7683028"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5" name="TextBox 1054">
              <a:extLst>
                <a:ext uri="{FF2B5EF4-FFF2-40B4-BE49-F238E27FC236}">
                  <a16:creationId xmlns:a16="http://schemas.microsoft.com/office/drawing/2014/main" id="{0A10B52B-2B3E-4485-BBA5-BD41E8B1DAF0}"/>
                </a:ext>
              </a:extLst>
            </p:cNvPr>
            <p:cNvSpPr txBox="1"/>
            <p:nvPr/>
          </p:nvSpPr>
          <p:spPr>
            <a:xfrm>
              <a:off x="8685236" y="2431446"/>
              <a:ext cx="547737" cy="138499"/>
            </a:xfrm>
            <a:prstGeom prst="rect">
              <a:avLst/>
            </a:prstGeom>
            <a:noFill/>
          </p:spPr>
          <p:txBody>
            <a:bodyPr wrap="square" lIns="0" tIns="0" rIns="0" bIns="0" rtlCol="0">
              <a:spAutoFit/>
            </a:bodyPr>
            <a:lstStyle/>
            <a:p>
              <a:pPr algn="ctr"/>
              <a:r>
                <a:rPr lang="en-GB" sz="900" dirty="0"/>
                <a:t>P=0.0043</a:t>
              </a:r>
            </a:p>
          </p:txBody>
        </p:sp>
        <p:sp>
          <p:nvSpPr>
            <p:cNvPr id="1056" name="Freeform: Shape 1055">
              <a:extLst>
                <a:ext uri="{FF2B5EF4-FFF2-40B4-BE49-F238E27FC236}">
                  <a16:creationId xmlns:a16="http://schemas.microsoft.com/office/drawing/2014/main" id="{F369B6A9-810B-43E0-8DE9-09CACC3C0C08}"/>
                </a:ext>
              </a:extLst>
            </p:cNvPr>
            <p:cNvSpPr/>
            <p:nvPr/>
          </p:nvSpPr>
          <p:spPr>
            <a:xfrm>
              <a:off x="8664951" y="2945472"/>
              <a:ext cx="566737" cy="71438"/>
            </a:xfrm>
            <a:custGeom>
              <a:avLst/>
              <a:gdLst>
                <a:gd name="connsiteX0" fmla="*/ 0 w 566737"/>
                <a:gd name="connsiteY0" fmla="*/ 0 h 71438"/>
                <a:gd name="connsiteX1" fmla="*/ 566737 w 566737"/>
                <a:gd name="connsiteY1" fmla="*/ 71438 h 71438"/>
              </a:gdLst>
              <a:ahLst/>
              <a:cxnLst>
                <a:cxn ang="0">
                  <a:pos x="connsiteX0" y="connsiteY0"/>
                </a:cxn>
                <a:cxn ang="0">
                  <a:pos x="connsiteX1" y="connsiteY1"/>
                </a:cxn>
              </a:cxnLst>
              <a:rect l="l" t="t" r="r" b="b"/>
              <a:pathLst>
                <a:path w="566737" h="71438">
                  <a:moveTo>
                    <a:pt x="0" y="0"/>
                  </a:moveTo>
                  <a:lnTo>
                    <a:pt x="566737"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7" name="Freeform: Shape 1056">
              <a:extLst>
                <a:ext uri="{FF2B5EF4-FFF2-40B4-BE49-F238E27FC236}">
                  <a16:creationId xmlns:a16="http://schemas.microsoft.com/office/drawing/2014/main" id="{2EABC83F-00BC-43FB-B679-4A56A68D2267}"/>
                </a:ext>
              </a:extLst>
            </p:cNvPr>
            <p:cNvSpPr/>
            <p:nvPr/>
          </p:nvSpPr>
          <p:spPr>
            <a:xfrm>
              <a:off x="8667332" y="3088347"/>
              <a:ext cx="564356" cy="92869"/>
            </a:xfrm>
            <a:custGeom>
              <a:avLst/>
              <a:gdLst>
                <a:gd name="connsiteX0" fmla="*/ 0 w 564356"/>
                <a:gd name="connsiteY0" fmla="*/ 0 h 92869"/>
                <a:gd name="connsiteX1" fmla="*/ 564356 w 564356"/>
                <a:gd name="connsiteY1" fmla="*/ 92869 h 92869"/>
              </a:gdLst>
              <a:ahLst/>
              <a:cxnLst>
                <a:cxn ang="0">
                  <a:pos x="connsiteX0" y="connsiteY0"/>
                </a:cxn>
                <a:cxn ang="0">
                  <a:pos x="connsiteX1" y="connsiteY1"/>
                </a:cxn>
              </a:cxnLst>
              <a:rect l="l" t="t" r="r" b="b"/>
              <a:pathLst>
                <a:path w="564356" h="92869">
                  <a:moveTo>
                    <a:pt x="0" y="0"/>
                  </a:moveTo>
                  <a:lnTo>
                    <a:pt x="564356" y="928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Freeform: Shape 1057">
              <a:extLst>
                <a:ext uri="{FF2B5EF4-FFF2-40B4-BE49-F238E27FC236}">
                  <a16:creationId xmlns:a16="http://schemas.microsoft.com/office/drawing/2014/main" id="{D1CAA11C-C3E7-43E4-A935-D618CE93E092}"/>
                </a:ext>
              </a:extLst>
            </p:cNvPr>
            <p:cNvSpPr/>
            <p:nvPr/>
          </p:nvSpPr>
          <p:spPr>
            <a:xfrm>
              <a:off x="8664951" y="3181216"/>
              <a:ext cx="566737" cy="78581"/>
            </a:xfrm>
            <a:custGeom>
              <a:avLst/>
              <a:gdLst>
                <a:gd name="connsiteX0" fmla="*/ 0 w 566737"/>
                <a:gd name="connsiteY0" fmla="*/ 0 h 78581"/>
                <a:gd name="connsiteX1" fmla="*/ 566737 w 566737"/>
                <a:gd name="connsiteY1" fmla="*/ 78581 h 78581"/>
              </a:gdLst>
              <a:ahLst/>
              <a:cxnLst>
                <a:cxn ang="0">
                  <a:pos x="connsiteX0" y="connsiteY0"/>
                </a:cxn>
                <a:cxn ang="0">
                  <a:pos x="connsiteX1" y="connsiteY1"/>
                </a:cxn>
              </a:cxnLst>
              <a:rect l="l" t="t" r="r" b="b"/>
              <a:pathLst>
                <a:path w="566737" h="78581">
                  <a:moveTo>
                    <a:pt x="0" y="0"/>
                  </a:moveTo>
                  <a:lnTo>
                    <a:pt x="566737" y="785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Freeform: Shape 1058">
              <a:extLst>
                <a:ext uri="{FF2B5EF4-FFF2-40B4-BE49-F238E27FC236}">
                  <a16:creationId xmlns:a16="http://schemas.microsoft.com/office/drawing/2014/main" id="{30E2A85F-BFD1-4ECB-A01F-1D703D20030D}"/>
                </a:ext>
              </a:extLst>
            </p:cNvPr>
            <p:cNvSpPr/>
            <p:nvPr/>
          </p:nvSpPr>
          <p:spPr>
            <a:xfrm>
              <a:off x="8664951" y="3264560"/>
              <a:ext cx="566737" cy="138112"/>
            </a:xfrm>
            <a:custGeom>
              <a:avLst/>
              <a:gdLst>
                <a:gd name="connsiteX0" fmla="*/ 0 w 566737"/>
                <a:gd name="connsiteY0" fmla="*/ 0 h 138112"/>
                <a:gd name="connsiteX1" fmla="*/ 566737 w 566737"/>
                <a:gd name="connsiteY1" fmla="*/ 138112 h 138112"/>
              </a:gdLst>
              <a:ahLst/>
              <a:cxnLst>
                <a:cxn ang="0">
                  <a:pos x="connsiteX0" y="connsiteY0"/>
                </a:cxn>
                <a:cxn ang="0">
                  <a:pos x="connsiteX1" y="connsiteY1"/>
                </a:cxn>
              </a:cxnLst>
              <a:rect l="l" t="t" r="r" b="b"/>
              <a:pathLst>
                <a:path w="566737" h="138112">
                  <a:moveTo>
                    <a:pt x="0" y="0"/>
                  </a:moveTo>
                  <a:lnTo>
                    <a:pt x="566737" y="1381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Freeform: Shape 1059">
              <a:extLst>
                <a:ext uri="{FF2B5EF4-FFF2-40B4-BE49-F238E27FC236}">
                  <a16:creationId xmlns:a16="http://schemas.microsoft.com/office/drawing/2014/main" id="{2AB2CCC4-F5F3-4CC6-90FF-C6D2EAC6BDD4}"/>
                </a:ext>
              </a:extLst>
            </p:cNvPr>
            <p:cNvSpPr/>
            <p:nvPr/>
          </p:nvSpPr>
          <p:spPr>
            <a:xfrm>
              <a:off x="8664951" y="3274085"/>
              <a:ext cx="571500" cy="100012"/>
            </a:xfrm>
            <a:custGeom>
              <a:avLst/>
              <a:gdLst>
                <a:gd name="connsiteX0" fmla="*/ 0 w 571500"/>
                <a:gd name="connsiteY0" fmla="*/ 100012 h 100012"/>
                <a:gd name="connsiteX1" fmla="*/ 571500 w 571500"/>
                <a:gd name="connsiteY1" fmla="*/ 0 h 100012"/>
              </a:gdLst>
              <a:ahLst/>
              <a:cxnLst>
                <a:cxn ang="0">
                  <a:pos x="connsiteX0" y="connsiteY0"/>
                </a:cxn>
                <a:cxn ang="0">
                  <a:pos x="connsiteX1" y="connsiteY1"/>
                </a:cxn>
              </a:cxnLst>
              <a:rect l="l" t="t" r="r" b="b"/>
              <a:pathLst>
                <a:path w="571500" h="100012">
                  <a:moveTo>
                    <a:pt x="0" y="100012"/>
                  </a:moveTo>
                  <a:lnTo>
                    <a:pt x="5715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Freeform: Shape 1060">
              <a:extLst>
                <a:ext uri="{FF2B5EF4-FFF2-40B4-BE49-F238E27FC236}">
                  <a16:creationId xmlns:a16="http://schemas.microsoft.com/office/drawing/2014/main" id="{8380EC63-C711-4BFA-AA3A-11F15AF525A6}"/>
                </a:ext>
              </a:extLst>
            </p:cNvPr>
            <p:cNvSpPr/>
            <p:nvPr/>
          </p:nvSpPr>
          <p:spPr>
            <a:xfrm>
              <a:off x="8669713" y="3207410"/>
              <a:ext cx="561975" cy="111919"/>
            </a:xfrm>
            <a:custGeom>
              <a:avLst/>
              <a:gdLst>
                <a:gd name="connsiteX0" fmla="*/ 561975 w 561975"/>
                <a:gd name="connsiteY0" fmla="*/ 111919 h 111919"/>
                <a:gd name="connsiteX1" fmla="*/ 0 w 561975"/>
                <a:gd name="connsiteY1" fmla="*/ 0 h 111919"/>
              </a:gdLst>
              <a:ahLst/>
              <a:cxnLst>
                <a:cxn ang="0">
                  <a:pos x="connsiteX0" y="connsiteY0"/>
                </a:cxn>
                <a:cxn ang="0">
                  <a:pos x="connsiteX1" y="connsiteY1"/>
                </a:cxn>
              </a:cxnLst>
              <a:rect l="l" t="t" r="r" b="b"/>
              <a:pathLst>
                <a:path w="561975" h="111919">
                  <a:moveTo>
                    <a:pt x="561975" y="111919"/>
                  </a:move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Freeform: Shape 1061">
              <a:extLst>
                <a:ext uri="{FF2B5EF4-FFF2-40B4-BE49-F238E27FC236}">
                  <a16:creationId xmlns:a16="http://schemas.microsoft.com/office/drawing/2014/main" id="{483207A4-DC26-4F93-BBEA-2DF9D0B0FFBF}"/>
                </a:ext>
              </a:extLst>
            </p:cNvPr>
            <p:cNvSpPr/>
            <p:nvPr/>
          </p:nvSpPr>
          <p:spPr>
            <a:xfrm>
              <a:off x="8672094" y="3233604"/>
              <a:ext cx="559594" cy="23812"/>
            </a:xfrm>
            <a:custGeom>
              <a:avLst/>
              <a:gdLst>
                <a:gd name="connsiteX0" fmla="*/ 559594 w 559594"/>
                <a:gd name="connsiteY0" fmla="*/ 23812 h 23812"/>
                <a:gd name="connsiteX1" fmla="*/ 0 w 559594"/>
                <a:gd name="connsiteY1" fmla="*/ 0 h 23812"/>
              </a:gdLst>
              <a:ahLst/>
              <a:cxnLst>
                <a:cxn ang="0">
                  <a:pos x="connsiteX0" y="connsiteY0"/>
                </a:cxn>
                <a:cxn ang="0">
                  <a:pos x="connsiteX1" y="connsiteY1"/>
                </a:cxn>
              </a:cxnLst>
              <a:rect l="l" t="t" r="r" b="b"/>
              <a:pathLst>
                <a:path w="559594" h="23812">
                  <a:moveTo>
                    <a:pt x="559594" y="23812"/>
                  </a:move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Freeform: Shape 1062">
              <a:extLst>
                <a:ext uri="{FF2B5EF4-FFF2-40B4-BE49-F238E27FC236}">
                  <a16:creationId xmlns:a16="http://schemas.microsoft.com/office/drawing/2014/main" id="{E74E4502-2CFA-4630-BDED-30454D7B6A7B}"/>
                </a:ext>
              </a:extLst>
            </p:cNvPr>
            <p:cNvSpPr/>
            <p:nvPr/>
          </p:nvSpPr>
          <p:spPr>
            <a:xfrm>
              <a:off x="8664951" y="3316947"/>
              <a:ext cx="569118" cy="16669"/>
            </a:xfrm>
            <a:custGeom>
              <a:avLst/>
              <a:gdLst>
                <a:gd name="connsiteX0" fmla="*/ 0 w 569118"/>
                <a:gd name="connsiteY0" fmla="*/ 0 h 16669"/>
                <a:gd name="connsiteX1" fmla="*/ 569118 w 569118"/>
                <a:gd name="connsiteY1" fmla="*/ 16669 h 16669"/>
              </a:gdLst>
              <a:ahLst/>
              <a:cxnLst>
                <a:cxn ang="0">
                  <a:pos x="connsiteX0" y="connsiteY0"/>
                </a:cxn>
                <a:cxn ang="0">
                  <a:pos x="connsiteX1" y="connsiteY1"/>
                </a:cxn>
              </a:cxnLst>
              <a:rect l="l" t="t" r="r" b="b"/>
              <a:pathLst>
                <a:path w="569118" h="16669">
                  <a:moveTo>
                    <a:pt x="0" y="0"/>
                  </a:moveTo>
                  <a:lnTo>
                    <a:pt x="569118" y="166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Freeform: Shape 1063">
              <a:extLst>
                <a:ext uri="{FF2B5EF4-FFF2-40B4-BE49-F238E27FC236}">
                  <a16:creationId xmlns:a16="http://schemas.microsoft.com/office/drawing/2014/main" id="{2401FF5C-3E8E-4FDB-A581-AAA28F2BC53F}"/>
                </a:ext>
              </a:extLst>
            </p:cNvPr>
            <p:cNvSpPr/>
            <p:nvPr/>
          </p:nvSpPr>
          <p:spPr>
            <a:xfrm>
              <a:off x="8667332" y="3319329"/>
              <a:ext cx="566737" cy="78581"/>
            </a:xfrm>
            <a:custGeom>
              <a:avLst/>
              <a:gdLst>
                <a:gd name="connsiteX0" fmla="*/ 0 w 566737"/>
                <a:gd name="connsiteY0" fmla="*/ 0 h 78581"/>
                <a:gd name="connsiteX1" fmla="*/ 566737 w 566737"/>
                <a:gd name="connsiteY1" fmla="*/ 78581 h 78581"/>
              </a:gdLst>
              <a:ahLst/>
              <a:cxnLst>
                <a:cxn ang="0">
                  <a:pos x="connsiteX0" y="connsiteY0"/>
                </a:cxn>
                <a:cxn ang="0">
                  <a:pos x="connsiteX1" y="connsiteY1"/>
                </a:cxn>
              </a:cxnLst>
              <a:rect l="l" t="t" r="r" b="b"/>
              <a:pathLst>
                <a:path w="566737" h="78581">
                  <a:moveTo>
                    <a:pt x="0" y="0"/>
                  </a:moveTo>
                  <a:lnTo>
                    <a:pt x="566737" y="785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Freeform: Shape 1064">
              <a:extLst>
                <a:ext uri="{FF2B5EF4-FFF2-40B4-BE49-F238E27FC236}">
                  <a16:creationId xmlns:a16="http://schemas.microsoft.com/office/drawing/2014/main" id="{BA8FE4FA-F810-4A9F-9FB7-24D31A03F1F6}"/>
                </a:ext>
              </a:extLst>
            </p:cNvPr>
            <p:cNvSpPr/>
            <p:nvPr/>
          </p:nvSpPr>
          <p:spPr>
            <a:xfrm>
              <a:off x="8667332" y="3381241"/>
              <a:ext cx="564356" cy="11906"/>
            </a:xfrm>
            <a:custGeom>
              <a:avLst/>
              <a:gdLst>
                <a:gd name="connsiteX0" fmla="*/ 0 w 564356"/>
                <a:gd name="connsiteY0" fmla="*/ 0 h 11906"/>
                <a:gd name="connsiteX1" fmla="*/ 564356 w 564356"/>
                <a:gd name="connsiteY1" fmla="*/ 11906 h 11906"/>
              </a:gdLst>
              <a:ahLst/>
              <a:cxnLst>
                <a:cxn ang="0">
                  <a:pos x="connsiteX0" y="connsiteY0"/>
                </a:cxn>
                <a:cxn ang="0">
                  <a:pos x="connsiteX1" y="connsiteY1"/>
                </a:cxn>
              </a:cxnLst>
              <a:rect l="l" t="t" r="r" b="b"/>
              <a:pathLst>
                <a:path w="564356" h="11906">
                  <a:moveTo>
                    <a:pt x="0" y="0"/>
                  </a:moveTo>
                  <a:lnTo>
                    <a:pt x="564356" y="1190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Freeform: Shape 1065">
              <a:extLst>
                <a:ext uri="{FF2B5EF4-FFF2-40B4-BE49-F238E27FC236}">
                  <a16:creationId xmlns:a16="http://schemas.microsoft.com/office/drawing/2014/main" id="{8C63B2FA-67F0-404D-825A-58EC0D85A179}"/>
                </a:ext>
              </a:extLst>
            </p:cNvPr>
            <p:cNvSpPr/>
            <p:nvPr/>
          </p:nvSpPr>
          <p:spPr>
            <a:xfrm>
              <a:off x="8667332" y="3214554"/>
              <a:ext cx="560879" cy="157162"/>
            </a:xfrm>
            <a:custGeom>
              <a:avLst/>
              <a:gdLst>
                <a:gd name="connsiteX0" fmla="*/ 566737 w 566737"/>
                <a:gd name="connsiteY0" fmla="*/ 164306 h 164306"/>
                <a:gd name="connsiteX1" fmla="*/ 0 w 566737"/>
                <a:gd name="connsiteY1" fmla="*/ 0 h 164306"/>
                <a:gd name="connsiteX2" fmla="*/ 0 w 566737"/>
                <a:gd name="connsiteY2" fmla="*/ 0 h 164306"/>
              </a:gdLst>
              <a:ahLst/>
              <a:cxnLst>
                <a:cxn ang="0">
                  <a:pos x="connsiteX0" y="connsiteY0"/>
                </a:cxn>
                <a:cxn ang="0">
                  <a:pos x="connsiteX1" y="connsiteY1"/>
                </a:cxn>
                <a:cxn ang="0">
                  <a:pos x="connsiteX2" y="connsiteY2"/>
                </a:cxn>
              </a:cxnLst>
              <a:rect l="l" t="t" r="r" b="b"/>
              <a:pathLst>
                <a:path w="566737" h="164306">
                  <a:moveTo>
                    <a:pt x="566737" y="164306"/>
                  </a:moveTo>
                  <a:lnTo>
                    <a:pt x="0"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Freeform: Shape 1066">
              <a:extLst>
                <a:ext uri="{FF2B5EF4-FFF2-40B4-BE49-F238E27FC236}">
                  <a16:creationId xmlns:a16="http://schemas.microsoft.com/office/drawing/2014/main" id="{71756FB9-48D3-4E56-8B4D-FEB3B1E05D90}"/>
                </a:ext>
              </a:extLst>
            </p:cNvPr>
            <p:cNvSpPr/>
            <p:nvPr/>
          </p:nvSpPr>
          <p:spPr>
            <a:xfrm>
              <a:off x="8664951" y="3388385"/>
              <a:ext cx="564356" cy="9525"/>
            </a:xfrm>
            <a:custGeom>
              <a:avLst/>
              <a:gdLst>
                <a:gd name="connsiteX0" fmla="*/ 0 w 564356"/>
                <a:gd name="connsiteY0" fmla="*/ 9525 h 9525"/>
                <a:gd name="connsiteX1" fmla="*/ 564356 w 564356"/>
                <a:gd name="connsiteY1" fmla="*/ 0 h 9525"/>
              </a:gdLst>
              <a:ahLst/>
              <a:cxnLst>
                <a:cxn ang="0">
                  <a:pos x="connsiteX0" y="connsiteY0"/>
                </a:cxn>
                <a:cxn ang="0">
                  <a:pos x="connsiteX1" y="connsiteY1"/>
                </a:cxn>
              </a:cxnLst>
              <a:rect l="l" t="t" r="r" b="b"/>
              <a:pathLst>
                <a:path w="564356" h="9525">
                  <a:moveTo>
                    <a:pt x="0" y="9525"/>
                  </a:moveTo>
                  <a:lnTo>
                    <a:pt x="564356"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Freeform: Shape 1067">
              <a:extLst>
                <a:ext uri="{FF2B5EF4-FFF2-40B4-BE49-F238E27FC236}">
                  <a16:creationId xmlns:a16="http://schemas.microsoft.com/office/drawing/2014/main" id="{811B36BD-8455-4CDC-B198-575753207A9D}"/>
                </a:ext>
              </a:extLst>
            </p:cNvPr>
            <p:cNvSpPr/>
            <p:nvPr/>
          </p:nvSpPr>
          <p:spPr>
            <a:xfrm>
              <a:off x="8662569" y="3205029"/>
              <a:ext cx="566738" cy="147637"/>
            </a:xfrm>
            <a:custGeom>
              <a:avLst/>
              <a:gdLst>
                <a:gd name="connsiteX0" fmla="*/ 0 w 566738"/>
                <a:gd name="connsiteY0" fmla="*/ 0 h 147637"/>
                <a:gd name="connsiteX1" fmla="*/ 566738 w 566738"/>
                <a:gd name="connsiteY1" fmla="*/ 147637 h 147637"/>
              </a:gdLst>
              <a:ahLst/>
              <a:cxnLst>
                <a:cxn ang="0">
                  <a:pos x="connsiteX0" y="connsiteY0"/>
                </a:cxn>
                <a:cxn ang="0">
                  <a:pos x="connsiteX1" y="connsiteY1"/>
                </a:cxn>
              </a:cxnLst>
              <a:rect l="l" t="t" r="r" b="b"/>
              <a:pathLst>
                <a:path w="566738" h="147637">
                  <a:moveTo>
                    <a:pt x="0" y="0"/>
                  </a:moveTo>
                  <a:lnTo>
                    <a:pt x="566738" y="1476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9" name="Group 1068">
              <a:extLst>
                <a:ext uri="{FF2B5EF4-FFF2-40B4-BE49-F238E27FC236}">
                  <a16:creationId xmlns:a16="http://schemas.microsoft.com/office/drawing/2014/main" id="{290BF356-04A5-4CD0-B9A0-3930E0FA5CF7}"/>
                </a:ext>
              </a:extLst>
            </p:cNvPr>
            <p:cNvGrpSpPr/>
            <p:nvPr/>
          </p:nvGrpSpPr>
          <p:grpSpPr>
            <a:xfrm>
              <a:off x="8652932" y="2931793"/>
              <a:ext cx="28800" cy="478857"/>
              <a:chOff x="8746219" y="2855727"/>
              <a:chExt cx="28800" cy="478857"/>
            </a:xfrm>
            <a:solidFill>
              <a:schemeClr val="bg2"/>
            </a:solidFill>
          </p:grpSpPr>
          <p:sp>
            <p:nvSpPr>
              <p:cNvPr id="1293" name="Oval 1292">
                <a:extLst>
                  <a:ext uri="{FF2B5EF4-FFF2-40B4-BE49-F238E27FC236}">
                    <a16:creationId xmlns:a16="http://schemas.microsoft.com/office/drawing/2014/main" id="{E4A40FAC-C77F-4FF1-9718-91E0588D1D56}"/>
                  </a:ext>
                </a:extLst>
              </p:cNvPr>
              <p:cNvSpPr/>
              <p:nvPr/>
            </p:nvSpPr>
            <p:spPr>
              <a:xfrm>
                <a:off x="8746219" y="28557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a:extLst>
                  <a:ext uri="{FF2B5EF4-FFF2-40B4-BE49-F238E27FC236}">
                    <a16:creationId xmlns:a16="http://schemas.microsoft.com/office/drawing/2014/main" id="{AE66B2FB-D5EA-4B17-8AE1-46DCF2A3CF83}"/>
                  </a:ext>
                </a:extLst>
              </p:cNvPr>
              <p:cNvSpPr/>
              <p:nvPr/>
            </p:nvSpPr>
            <p:spPr>
              <a:xfrm>
                <a:off x="8746219" y="30009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a:extLst>
                  <a:ext uri="{FF2B5EF4-FFF2-40B4-BE49-F238E27FC236}">
                    <a16:creationId xmlns:a16="http://schemas.microsoft.com/office/drawing/2014/main" id="{0AF2E833-D0BC-4EC2-AFD5-54636D01A6B2}"/>
                  </a:ext>
                </a:extLst>
              </p:cNvPr>
              <p:cNvSpPr/>
              <p:nvPr/>
            </p:nvSpPr>
            <p:spPr>
              <a:xfrm>
                <a:off x="8746219" y="3091470"/>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Oval 1295">
                <a:extLst>
                  <a:ext uri="{FF2B5EF4-FFF2-40B4-BE49-F238E27FC236}">
                    <a16:creationId xmlns:a16="http://schemas.microsoft.com/office/drawing/2014/main" id="{53DBD414-8F82-455B-9B85-3C1D1E929403}"/>
                  </a:ext>
                </a:extLst>
              </p:cNvPr>
              <p:cNvSpPr/>
              <p:nvPr/>
            </p:nvSpPr>
            <p:spPr>
              <a:xfrm>
                <a:off x="8746219" y="31081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a:extLst>
                  <a:ext uri="{FF2B5EF4-FFF2-40B4-BE49-F238E27FC236}">
                    <a16:creationId xmlns:a16="http://schemas.microsoft.com/office/drawing/2014/main" id="{445E002D-356E-4144-8560-142ABB9426CD}"/>
                  </a:ext>
                </a:extLst>
              </p:cNvPr>
              <p:cNvSpPr/>
              <p:nvPr/>
            </p:nvSpPr>
            <p:spPr>
              <a:xfrm>
                <a:off x="8746219" y="312004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a:extLst>
                  <a:ext uri="{FF2B5EF4-FFF2-40B4-BE49-F238E27FC236}">
                    <a16:creationId xmlns:a16="http://schemas.microsoft.com/office/drawing/2014/main" id="{820DA102-1DD4-46C7-BA88-0BCA1C919633}"/>
                  </a:ext>
                </a:extLst>
              </p:cNvPr>
              <p:cNvSpPr/>
              <p:nvPr/>
            </p:nvSpPr>
            <p:spPr>
              <a:xfrm>
                <a:off x="8746219" y="3129570"/>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a:extLst>
                  <a:ext uri="{FF2B5EF4-FFF2-40B4-BE49-F238E27FC236}">
                    <a16:creationId xmlns:a16="http://schemas.microsoft.com/office/drawing/2014/main" id="{A7B5C081-6DC1-4778-ADE3-CCE0FB7CC384}"/>
                  </a:ext>
                </a:extLst>
              </p:cNvPr>
              <p:cNvSpPr/>
              <p:nvPr/>
            </p:nvSpPr>
            <p:spPr>
              <a:xfrm>
                <a:off x="8746219" y="313671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a:extLst>
                  <a:ext uri="{FF2B5EF4-FFF2-40B4-BE49-F238E27FC236}">
                    <a16:creationId xmlns:a16="http://schemas.microsoft.com/office/drawing/2014/main" id="{39B0AA79-C3A3-492E-95A7-280B501CE9C3}"/>
                  </a:ext>
                </a:extLst>
              </p:cNvPr>
              <p:cNvSpPr/>
              <p:nvPr/>
            </p:nvSpPr>
            <p:spPr>
              <a:xfrm>
                <a:off x="8746219" y="3177196"/>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a:extLst>
                  <a:ext uri="{FF2B5EF4-FFF2-40B4-BE49-F238E27FC236}">
                    <a16:creationId xmlns:a16="http://schemas.microsoft.com/office/drawing/2014/main" id="{143FCFCD-80D4-4391-BE1D-B6E18EB8257D}"/>
                  </a:ext>
                </a:extLst>
              </p:cNvPr>
              <p:cNvSpPr/>
              <p:nvPr/>
            </p:nvSpPr>
            <p:spPr>
              <a:xfrm>
                <a:off x="8746219" y="322958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a:extLst>
                  <a:ext uri="{FF2B5EF4-FFF2-40B4-BE49-F238E27FC236}">
                    <a16:creationId xmlns:a16="http://schemas.microsoft.com/office/drawing/2014/main" id="{B099BD76-59C7-471B-AF90-023C0E7F1874}"/>
                  </a:ext>
                </a:extLst>
              </p:cNvPr>
              <p:cNvSpPr/>
              <p:nvPr/>
            </p:nvSpPr>
            <p:spPr>
              <a:xfrm>
                <a:off x="8746219" y="328673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a:extLst>
                  <a:ext uri="{FF2B5EF4-FFF2-40B4-BE49-F238E27FC236}">
                    <a16:creationId xmlns:a16="http://schemas.microsoft.com/office/drawing/2014/main" id="{6E498BB4-8606-427C-84B4-ED3FC1997F05}"/>
                  </a:ext>
                </a:extLst>
              </p:cNvPr>
              <p:cNvSpPr/>
              <p:nvPr/>
            </p:nvSpPr>
            <p:spPr>
              <a:xfrm>
                <a:off x="8746219" y="330578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a:extLst>
                  <a:ext uri="{FF2B5EF4-FFF2-40B4-BE49-F238E27FC236}">
                    <a16:creationId xmlns:a16="http://schemas.microsoft.com/office/drawing/2014/main" id="{429347B0-C7A4-4371-9CE8-03F0C2BE3B94}"/>
                  </a:ext>
                </a:extLst>
              </p:cNvPr>
              <p:cNvSpPr/>
              <p:nvPr/>
            </p:nvSpPr>
            <p:spPr>
              <a:xfrm>
                <a:off x="8746219" y="329149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0" name="Group 1069">
              <a:extLst>
                <a:ext uri="{FF2B5EF4-FFF2-40B4-BE49-F238E27FC236}">
                  <a16:creationId xmlns:a16="http://schemas.microsoft.com/office/drawing/2014/main" id="{F6309955-8E72-49C7-A4A9-90F9AFB02D24}"/>
                </a:ext>
              </a:extLst>
            </p:cNvPr>
            <p:cNvGrpSpPr/>
            <p:nvPr/>
          </p:nvGrpSpPr>
          <p:grpSpPr>
            <a:xfrm>
              <a:off x="9218573" y="3003401"/>
              <a:ext cx="28800" cy="405037"/>
              <a:chOff x="9311860" y="2927335"/>
              <a:chExt cx="28800" cy="405037"/>
            </a:xfrm>
            <a:solidFill>
              <a:schemeClr val="bg2"/>
            </a:solidFill>
          </p:grpSpPr>
          <p:sp>
            <p:nvSpPr>
              <p:cNvPr id="1281" name="Oval 1280">
                <a:extLst>
                  <a:ext uri="{FF2B5EF4-FFF2-40B4-BE49-F238E27FC236}">
                    <a16:creationId xmlns:a16="http://schemas.microsoft.com/office/drawing/2014/main" id="{734C05A8-B56C-48F0-B5EA-A43B61CD176A}"/>
                  </a:ext>
                </a:extLst>
              </p:cNvPr>
              <p:cNvSpPr/>
              <p:nvPr/>
            </p:nvSpPr>
            <p:spPr>
              <a:xfrm>
                <a:off x="9311860" y="29273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Oval 1281">
                <a:extLst>
                  <a:ext uri="{FF2B5EF4-FFF2-40B4-BE49-F238E27FC236}">
                    <a16:creationId xmlns:a16="http://schemas.microsoft.com/office/drawing/2014/main" id="{E7FCC18E-1D81-4E6A-8FA6-CBDCBECC7528}"/>
                  </a:ext>
                </a:extLst>
              </p:cNvPr>
              <p:cNvSpPr/>
              <p:nvPr/>
            </p:nvSpPr>
            <p:spPr>
              <a:xfrm>
                <a:off x="9311860" y="30940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Oval 1282">
                <a:extLst>
                  <a:ext uri="{FF2B5EF4-FFF2-40B4-BE49-F238E27FC236}">
                    <a16:creationId xmlns:a16="http://schemas.microsoft.com/office/drawing/2014/main" id="{9615F465-130C-4502-8C62-4E72F40C791C}"/>
                  </a:ext>
                </a:extLst>
              </p:cNvPr>
              <p:cNvSpPr/>
              <p:nvPr/>
            </p:nvSpPr>
            <p:spPr>
              <a:xfrm>
                <a:off x="9311860" y="317260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Oval 1283">
                <a:extLst>
                  <a:ext uri="{FF2B5EF4-FFF2-40B4-BE49-F238E27FC236}">
                    <a16:creationId xmlns:a16="http://schemas.microsoft.com/office/drawing/2014/main" id="{14B93D48-B257-4423-966A-AD696730D359}"/>
                  </a:ext>
                </a:extLst>
              </p:cNvPr>
              <p:cNvSpPr/>
              <p:nvPr/>
            </p:nvSpPr>
            <p:spPr>
              <a:xfrm>
                <a:off x="9311860" y="3184510"/>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Oval 1284">
                <a:extLst>
                  <a:ext uri="{FF2B5EF4-FFF2-40B4-BE49-F238E27FC236}">
                    <a16:creationId xmlns:a16="http://schemas.microsoft.com/office/drawing/2014/main" id="{DFB69F5E-3387-45AA-BEAA-99C99F41B6C9}"/>
                  </a:ext>
                </a:extLst>
              </p:cNvPr>
              <p:cNvSpPr/>
              <p:nvPr/>
            </p:nvSpPr>
            <p:spPr>
              <a:xfrm>
                <a:off x="9311860" y="32321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a:extLst>
                  <a:ext uri="{FF2B5EF4-FFF2-40B4-BE49-F238E27FC236}">
                    <a16:creationId xmlns:a16="http://schemas.microsoft.com/office/drawing/2014/main" id="{A65CAF87-D0B9-426E-B5F1-4E9B904366BE}"/>
                  </a:ext>
                </a:extLst>
              </p:cNvPr>
              <p:cNvSpPr/>
              <p:nvPr/>
            </p:nvSpPr>
            <p:spPr>
              <a:xfrm>
                <a:off x="9311860" y="3241660"/>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a:extLst>
                  <a:ext uri="{FF2B5EF4-FFF2-40B4-BE49-F238E27FC236}">
                    <a16:creationId xmlns:a16="http://schemas.microsoft.com/office/drawing/2014/main" id="{A6D346FD-540E-44F0-A964-138E325E900D}"/>
                  </a:ext>
                </a:extLst>
              </p:cNvPr>
              <p:cNvSpPr/>
              <p:nvPr/>
            </p:nvSpPr>
            <p:spPr>
              <a:xfrm>
                <a:off x="9311860" y="3248804"/>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a:extLst>
                  <a:ext uri="{FF2B5EF4-FFF2-40B4-BE49-F238E27FC236}">
                    <a16:creationId xmlns:a16="http://schemas.microsoft.com/office/drawing/2014/main" id="{B1A8E2E6-460A-4C64-9557-0AA186CC15A7}"/>
                  </a:ext>
                </a:extLst>
              </p:cNvPr>
              <p:cNvSpPr/>
              <p:nvPr/>
            </p:nvSpPr>
            <p:spPr>
              <a:xfrm>
                <a:off x="9311860" y="32559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a:extLst>
                  <a:ext uri="{FF2B5EF4-FFF2-40B4-BE49-F238E27FC236}">
                    <a16:creationId xmlns:a16="http://schemas.microsoft.com/office/drawing/2014/main" id="{D1FD6789-E30D-431B-AC03-98869867C1EF}"/>
                  </a:ext>
                </a:extLst>
              </p:cNvPr>
              <p:cNvSpPr/>
              <p:nvPr/>
            </p:nvSpPr>
            <p:spPr>
              <a:xfrm>
                <a:off x="9311860" y="326785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a:extLst>
                  <a:ext uri="{FF2B5EF4-FFF2-40B4-BE49-F238E27FC236}">
                    <a16:creationId xmlns:a16="http://schemas.microsoft.com/office/drawing/2014/main" id="{B6076749-89A7-41C1-B9DA-344880016C62}"/>
                  </a:ext>
                </a:extLst>
              </p:cNvPr>
              <p:cNvSpPr/>
              <p:nvPr/>
            </p:nvSpPr>
            <p:spPr>
              <a:xfrm>
                <a:off x="9311860" y="32797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1" name="Oval 1290">
                <a:extLst>
                  <a:ext uri="{FF2B5EF4-FFF2-40B4-BE49-F238E27FC236}">
                    <a16:creationId xmlns:a16="http://schemas.microsoft.com/office/drawing/2014/main" id="{7DD0DC09-11F9-44CE-823F-CE640F6EB7BB}"/>
                  </a:ext>
                </a:extLst>
              </p:cNvPr>
              <p:cNvSpPr/>
              <p:nvPr/>
            </p:nvSpPr>
            <p:spPr>
              <a:xfrm>
                <a:off x="9311860" y="32940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2" name="Oval 1291">
                <a:extLst>
                  <a:ext uri="{FF2B5EF4-FFF2-40B4-BE49-F238E27FC236}">
                    <a16:creationId xmlns:a16="http://schemas.microsoft.com/office/drawing/2014/main" id="{36A7B41B-152F-4321-A365-5B91594FD0D7}"/>
                  </a:ext>
                </a:extLst>
              </p:cNvPr>
              <p:cNvSpPr/>
              <p:nvPr/>
            </p:nvSpPr>
            <p:spPr>
              <a:xfrm>
                <a:off x="9311860" y="3303572"/>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1" name="TextBox 1070">
              <a:extLst>
                <a:ext uri="{FF2B5EF4-FFF2-40B4-BE49-F238E27FC236}">
                  <a16:creationId xmlns:a16="http://schemas.microsoft.com/office/drawing/2014/main" id="{6B7C1966-9041-4FC8-8758-D91B0B1265E8}"/>
                </a:ext>
              </a:extLst>
            </p:cNvPr>
            <p:cNvSpPr txBox="1"/>
            <p:nvPr/>
          </p:nvSpPr>
          <p:spPr>
            <a:xfrm rot="16200000">
              <a:off x="7403324" y="2860715"/>
              <a:ext cx="1298537" cy="138499"/>
            </a:xfrm>
            <a:prstGeom prst="rect">
              <a:avLst/>
            </a:prstGeom>
            <a:noFill/>
          </p:spPr>
          <p:txBody>
            <a:bodyPr wrap="square" lIns="0" tIns="0" rIns="0" bIns="0" rtlCol="0">
              <a:spAutoFit/>
            </a:bodyPr>
            <a:lstStyle/>
            <a:p>
              <a:pPr algn="r"/>
              <a:r>
                <a:rPr lang="en-GB" sz="900" dirty="0"/>
                <a:t>S100A8+ epithelial area (%)</a:t>
              </a:r>
            </a:p>
          </p:txBody>
        </p:sp>
        <p:sp>
          <p:nvSpPr>
            <p:cNvPr id="351" name="Freeform: Shape 350">
              <a:extLst>
                <a:ext uri="{FF2B5EF4-FFF2-40B4-BE49-F238E27FC236}">
                  <a16:creationId xmlns:a16="http://schemas.microsoft.com/office/drawing/2014/main" id="{BA00023B-FC94-4E6C-AB9F-1B56254EC347}"/>
                </a:ext>
              </a:extLst>
            </p:cNvPr>
            <p:cNvSpPr/>
            <p:nvPr/>
          </p:nvSpPr>
          <p:spPr>
            <a:xfrm>
              <a:off x="8661324" y="2564932"/>
              <a:ext cx="56537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E2B66063-2E12-4951-B7CC-911051092F6F}"/>
              </a:ext>
            </a:extLst>
          </p:cNvPr>
          <p:cNvGrpSpPr/>
          <p:nvPr/>
        </p:nvGrpSpPr>
        <p:grpSpPr>
          <a:xfrm>
            <a:off x="9686747" y="2334039"/>
            <a:ext cx="1663814" cy="1295360"/>
            <a:chOff x="9686747" y="2280699"/>
            <a:chExt cx="1663814" cy="1295360"/>
          </a:xfrm>
        </p:grpSpPr>
        <p:sp>
          <p:nvSpPr>
            <p:cNvPr id="1028" name="TextBox 1027">
              <a:extLst>
                <a:ext uri="{FF2B5EF4-FFF2-40B4-BE49-F238E27FC236}">
                  <a16:creationId xmlns:a16="http://schemas.microsoft.com/office/drawing/2014/main" id="{711FBC89-EC52-437C-A849-29EA5B451FD8}"/>
                </a:ext>
              </a:extLst>
            </p:cNvPr>
            <p:cNvSpPr txBox="1"/>
            <p:nvPr/>
          </p:nvSpPr>
          <p:spPr>
            <a:xfrm>
              <a:off x="10067439" y="2280699"/>
              <a:ext cx="1282700" cy="153888"/>
            </a:xfrm>
            <a:prstGeom prst="rect">
              <a:avLst/>
            </a:prstGeom>
            <a:noFill/>
          </p:spPr>
          <p:txBody>
            <a:bodyPr wrap="square" lIns="0" tIns="0" rIns="0" bIns="0" rtlCol="0">
              <a:spAutoFit/>
            </a:bodyPr>
            <a:lstStyle/>
            <a:p>
              <a:pPr algn="ctr"/>
              <a:r>
                <a:rPr lang="en-GB" sz="1000" dirty="0"/>
                <a:t>S100A9</a:t>
              </a:r>
            </a:p>
          </p:txBody>
        </p:sp>
        <p:sp>
          <p:nvSpPr>
            <p:cNvPr id="1072" name="Freeform: Shape 1071">
              <a:extLst>
                <a:ext uri="{FF2B5EF4-FFF2-40B4-BE49-F238E27FC236}">
                  <a16:creationId xmlns:a16="http://schemas.microsoft.com/office/drawing/2014/main" id="{93AE992D-B4D3-4625-AEBE-C8AB69D2DCBA}"/>
                </a:ext>
              </a:extLst>
            </p:cNvPr>
            <p:cNvSpPr/>
            <p:nvPr/>
          </p:nvSpPr>
          <p:spPr>
            <a:xfrm>
              <a:off x="10067861" y="2536691"/>
              <a:ext cx="1282700" cy="876300"/>
            </a:xfrm>
            <a:custGeom>
              <a:avLst/>
              <a:gdLst>
                <a:gd name="connsiteX0" fmla="*/ 0 w 1282700"/>
                <a:gd name="connsiteY0" fmla="*/ 0 h 876300"/>
                <a:gd name="connsiteX1" fmla="*/ 0 w 1282700"/>
                <a:gd name="connsiteY1" fmla="*/ 876300 h 876300"/>
                <a:gd name="connsiteX2" fmla="*/ 1282700 w 1282700"/>
                <a:gd name="connsiteY2" fmla="*/ 876300 h 876300"/>
              </a:gdLst>
              <a:ahLst/>
              <a:cxnLst>
                <a:cxn ang="0">
                  <a:pos x="connsiteX0" y="connsiteY0"/>
                </a:cxn>
                <a:cxn ang="0">
                  <a:pos x="connsiteX1" y="connsiteY1"/>
                </a:cxn>
                <a:cxn ang="0">
                  <a:pos x="connsiteX2" y="connsiteY2"/>
                </a:cxn>
              </a:cxnLst>
              <a:rect l="l" t="t" r="r" b="b"/>
              <a:pathLst>
                <a:path w="1282700" h="876300">
                  <a:moveTo>
                    <a:pt x="0" y="0"/>
                  </a:moveTo>
                  <a:lnTo>
                    <a:pt x="0" y="876300"/>
                  </a:lnTo>
                  <a:lnTo>
                    <a:pt x="1282700" y="8763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3" name="Group 1072">
              <a:extLst>
                <a:ext uri="{FF2B5EF4-FFF2-40B4-BE49-F238E27FC236}">
                  <a16:creationId xmlns:a16="http://schemas.microsoft.com/office/drawing/2014/main" id="{0DA6BE91-B62D-4B6D-B9EE-06BD2D9A4138}"/>
                </a:ext>
              </a:extLst>
            </p:cNvPr>
            <p:cNvGrpSpPr/>
            <p:nvPr/>
          </p:nvGrpSpPr>
          <p:grpSpPr>
            <a:xfrm>
              <a:off x="10027836" y="2536691"/>
              <a:ext cx="43200" cy="878052"/>
              <a:chOff x="6722725" y="2460625"/>
              <a:chExt cx="43200" cy="878052"/>
            </a:xfrm>
          </p:grpSpPr>
          <p:cxnSp>
            <p:nvCxnSpPr>
              <p:cNvPr id="1275" name="Straight Connector 1274">
                <a:extLst>
                  <a:ext uri="{FF2B5EF4-FFF2-40B4-BE49-F238E27FC236}">
                    <a16:creationId xmlns:a16="http://schemas.microsoft.com/office/drawing/2014/main" id="{155D5940-6AAE-4635-9902-1CAC4C5563AD}"/>
                  </a:ext>
                </a:extLst>
              </p:cNvPr>
              <p:cNvCxnSpPr/>
              <p:nvPr/>
            </p:nvCxnSpPr>
            <p:spPr>
              <a:xfrm>
                <a:off x="6722725" y="246062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a:extLst>
                  <a:ext uri="{FF2B5EF4-FFF2-40B4-BE49-F238E27FC236}">
                    <a16:creationId xmlns:a16="http://schemas.microsoft.com/office/drawing/2014/main" id="{F3CAB4E8-4ACC-4749-8B53-18936EC26AAF}"/>
                  </a:ext>
                </a:extLst>
              </p:cNvPr>
              <p:cNvCxnSpPr/>
              <p:nvPr/>
            </p:nvCxnSpPr>
            <p:spPr>
              <a:xfrm>
                <a:off x="6722725" y="263473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a:extLst>
                  <a:ext uri="{FF2B5EF4-FFF2-40B4-BE49-F238E27FC236}">
                    <a16:creationId xmlns:a16="http://schemas.microsoft.com/office/drawing/2014/main" id="{FDD26773-9FA5-4555-9E6B-9A09B1EF657A}"/>
                  </a:ext>
                </a:extLst>
              </p:cNvPr>
              <p:cNvCxnSpPr/>
              <p:nvPr/>
            </p:nvCxnSpPr>
            <p:spPr>
              <a:xfrm>
                <a:off x="6722725" y="2812394"/>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a:extLst>
                  <a:ext uri="{FF2B5EF4-FFF2-40B4-BE49-F238E27FC236}">
                    <a16:creationId xmlns:a16="http://schemas.microsoft.com/office/drawing/2014/main" id="{DE69538F-7229-4F77-87CA-9CE2CDE690D1}"/>
                  </a:ext>
                </a:extLst>
              </p:cNvPr>
              <p:cNvCxnSpPr/>
              <p:nvPr/>
            </p:nvCxnSpPr>
            <p:spPr>
              <a:xfrm>
                <a:off x="6722725" y="2983577"/>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a:extLst>
                  <a:ext uri="{FF2B5EF4-FFF2-40B4-BE49-F238E27FC236}">
                    <a16:creationId xmlns:a16="http://schemas.microsoft.com/office/drawing/2014/main" id="{DE85165A-1549-4670-BC24-225741D4E3F7}"/>
                  </a:ext>
                </a:extLst>
              </p:cNvPr>
              <p:cNvCxnSpPr/>
              <p:nvPr/>
            </p:nvCxnSpPr>
            <p:spPr>
              <a:xfrm>
                <a:off x="6722725" y="3161802"/>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a:extLst>
                  <a:ext uri="{FF2B5EF4-FFF2-40B4-BE49-F238E27FC236}">
                    <a16:creationId xmlns:a16="http://schemas.microsoft.com/office/drawing/2014/main" id="{6C13E2ED-0B6F-40CA-AAA2-3B078F87A32C}"/>
                  </a:ext>
                </a:extLst>
              </p:cNvPr>
              <p:cNvCxnSpPr/>
              <p:nvPr/>
            </p:nvCxnSpPr>
            <p:spPr>
              <a:xfrm>
                <a:off x="6722725" y="3338677"/>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4" name="Group 1073">
              <a:extLst>
                <a:ext uri="{FF2B5EF4-FFF2-40B4-BE49-F238E27FC236}">
                  <a16:creationId xmlns:a16="http://schemas.microsoft.com/office/drawing/2014/main" id="{1354BE49-5456-4DBF-87A7-1749410524AE}"/>
                </a:ext>
              </a:extLst>
            </p:cNvPr>
            <p:cNvGrpSpPr/>
            <p:nvPr/>
          </p:nvGrpSpPr>
          <p:grpSpPr>
            <a:xfrm>
              <a:off x="9843447" y="2482830"/>
              <a:ext cx="171450" cy="998079"/>
              <a:chOff x="6538336" y="2406764"/>
              <a:chExt cx="171450" cy="998079"/>
            </a:xfrm>
          </p:grpSpPr>
          <p:sp>
            <p:nvSpPr>
              <p:cNvPr id="1269" name="TextBox 1268">
                <a:extLst>
                  <a:ext uri="{FF2B5EF4-FFF2-40B4-BE49-F238E27FC236}">
                    <a16:creationId xmlns:a16="http://schemas.microsoft.com/office/drawing/2014/main" id="{43255C66-FD09-40E6-8507-5825F213F2F2}"/>
                  </a:ext>
                </a:extLst>
              </p:cNvPr>
              <p:cNvSpPr txBox="1"/>
              <p:nvPr/>
            </p:nvSpPr>
            <p:spPr>
              <a:xfrm>
                <a:off x="6538336" y="2406764"/>
                <a:ext cx="171450" cy="138499"/>
              </a:xfrm>
              <a:prstGeom prst="rect">
                <a:avLst/>
              </a:prstGeom>
              <a:noFill/>
            </p:spPr>
            <p:txBody>
              <a:bodyPr wrap="square" lIns="0" tIns="0" rIns="0" bIns="0" rtlCol="0">
                <a:spAutoFit/>
              </a:bodyPr>
              <a:lstStyle/>
              <a:p>
                <a:pPr algn="r"/>
                <a:r>
                  <a:rPr lang="en-GB" sz="900" dirty="0"/>
                  <a:t>50</a:t>
                </a:r>
              </a:p>
            </p:txBody>
          </p:sp>
          <p:sp>
            <p:nvSpPr>
              <p:cNvPr id="1270" name="TextBox 1269">
                <a:extLst>
                  <a:ext uri="{FF2B5EF4-FFF2-40B4-BE49-F238E27FC236}">
                    <a16:creationId xmlns:a16="http://schemas.microsoft.com/office/drawing/2014/main" id="{B1ADED0A-8953-4AB3-8554-ED258A964F5D}"/>
                  </a:ext>
                </a:extLst>
              </p:cNvPr>
              <p:cNvSpPr txBox="1"/>
              <p:nvPr/>
            </p:nvSpPr>
            <p:spPr>
              <a:xfrm>
                <a:off x="6538336" y="2571638"/>
                <a:ext cx="171450" cy="138499"/>
              </a:xfrm>
              <a:prstGeom prst="rect">
                <a:avLst/>
              </a:prstGeom>
              <a:noFill/>
            </p:spPr>
            <p:txBody>
              <a:bodyPr wrap="square" lIns="0" tIns="0" rIns="0" bIns="0" rtlCol="0">
                <a:spAutoFit/>
              </a:bodyPr>
              <a:lstStyle/>
              <a:p>
                <a:pPr algn="r"/>
                <a:r>
                  <a:rPr lang="en-GB" sz="900" dirty="0"/>
                  <a:t>40</a:t>
                </a:r>
              </a:p>
            </p:txBody>
          </p:sp>
          <p:sp>
            <p:nvSpPr>
              <p:cNvPr id="1271" name="TextBox 1270">
                <a:extLst>
                  <a:ext uri="{FF2B5EF4-FFF2-40B4-BE49-F238E27FC236}">
                    <a16:creationId xmlns:a16="http://schemas.microsoft.com/office/drawing/2014/main" id="{02ACFBB9-B32F-4C59-8B9A-AB71C031BB8F}"/>
                  </a:ext>
                </a:extLst>
              </p:cNvPr>
              <p:cNvSpPr txBox="1"/>
              <p:nvPr/>
            </p:nvSpPr>
            <p:spPr>
              <a:xfrm>
                <a:off x="6538336" y="2749297"/>
                <a:ext cx="171450" cy="138499"/>
              </a:xfrm>
              <a:prstGeom prst="rect">
                <a:avLst/>
              </a:prstGeom>
              <a:noFill/>
            </p:spPr>
            <p:txBody>
              <a:bodyPr wrap="square" lIns="0" tIns="0" rIns="0" bIns="0" rtlCol="0">
                <a:spAutoFit/>
              </a:bodyPr>
              <a:lstStyle/>
              <a:p>
                <a:pPr algn="r"/>
                <a:r>
                  <a:rPr lang="en-GB" sz="900"/>
                  <a:t>30</a:t>
                </a:r>
              </a:p>
            </p:txBody>
          </p:sp>
          <p:sp>
            <p:nvSpPr>
              <p:cNvPr id="1272" name="TextBox 1271">
                <a:extLst>
                  <a:ext uri="{FF2B5EF4-FFF2-40B4-BE49-F238E27FC236}">
                    <a16:creationId xmlns:a16="http://schemas.microsoft.com/office/drawing/2014/main" id="{FF856A94-1273-4B93-AFBF-6FF9A1D410CA}"/>
                  </a:ext>
                </a:extLst>
              </p:cNvPr>
              <p:cNvSpPr txBox="1"/>
              <p:nvPr/>
            </p:nvSpPr>
            <p:spPr>
              <a:xfrm>
                <a:off x="6538336" y="2920480"/>
                <a:ext cx="171450" cy="138499"/>
              </a:xfrm>
              <a:prstGeom prst="rect">
                <a:avLst/>
              </a:prstGeom>
              <a:noFill/>
            </p:spPr>
            <p:txBody>
              <a:bodyPr wrap="square" lIns="0" tIns="0" rIns="0" bIns="0" rtlCol="0">
                <a:spAutoFit/>
              </a:bodyPr>
              <a:lstStyle/>
              <a:p>
                <a:pPr algn="r"/>
                <a:r>
                  <a:rPr lang="en-GB" sz="900" dirty="0"/>
                  <a:t>20</a:t>
                </a:r>
              </a:p>
            </p:txBody>
          </p:sp>
          <p:sp>
            <p:nvSpPr>
              <p:cNvPr id="1273" name="TextBox 1272">
                <a:extLst>
                  <a:ext uri="{FF2B5EF4-FFF2-40B4-BE49-F238E27FC236}">
                    <a16:creationId xmlns:a16="http://schemas.microsoft.com/office/drawing/2014/main" id="{67F63AD9-A544-4BDA-9EAF-2CDA5044921F}"/>
                  </a:ext>
                </a:extLst>
              </p:cNvPr>
              <p:cNvSpPr txBox="1"/>
              <p:nvPr/>
            </p:nvSpPr>
            <p:spPr>
              <a:xfrm>
                <a:off x="6538336" y="3098705"/>
                <a:ext cx="171450" cy="138499"/>
              </a:xfrm>
              <a:prstGeom prst="rect">
                <a:avLst/>
              </a:prstGeom>
              <a:noFill/>
            </p:spPr>
            <p:txBody>
              <a:bodyPr wrap="square" lIns="0" tIns="0" rIns="0" bIns="0" rtlCol="0">
                <a:spAutoFit/>
              </a:bodyPr>
              <a:lstStyle/>
              <a:p>
                <a:pPr algn="r"/>
                <a:r>
                  <a:rPr lang="en-GB" sz="900" dirty="0"/>
                  <a:t>10</a:t>
                </a:r>
              </a:p>
            </p:txBody>
          </p:sp>
          <p:sp>
            <p:nvSpPr>
              <p:cNvPr id="1274" name="TextBox 1273">
                <a:extLst>
                  <a:ext uri="{FF2B5EF4-FFF2-40B4-BE49-F238E27FC236}">
                    <a16:creationId xmlns:a16="http://schemas.microsoft.com/office/drawing/2014/main" id="{C8CE40CE-8927-4AFD-8567-05E549B0FB35}"/>
                  </a:ext>
                </a:extLst>
              </p:cNvPr>
              <p:cNvSpPr txBox="1"/>
              <p:nvPr/>
            </p:nvSpPr>
            <p:spPr>
              <a:xfrm>
                <a:off x="6538336" y="3266344"/>
                <a:ext cx="171450" cy="138499"/>
              </a:xfrm>
              <a:prstGeom prst="rect">
                <a:avLst/>
              </a:prstGeom>
              <a:noFill/>
            </p:spPr>
            <p:txBody>
              <a:bodyPr wrap="square" lIns="0" tIns="0" rIns="0" bIns="0" rtlCol="0">
                <a:spAutoFit/>
              </a:bodyPr>
              <a:lstStyle/>
              <a:p>
                <a:pPr algn="r"/>
                <a:r>
                  <a:rPr lang="en-GB" sz="900" dirty="0"/>
                  <a:t>0</a:t>
                </a:r>
              </a:p>
            </p:txBody>
          </p:sp>
        </p:grpSp>
        <p:grpSp>
          <p:nvGrpSpPr>
            <p:cNvPr id="1266" name="Group 1265">
              <a:extLst>
                <a:ext uri="{FF2B5EF4-FFF2-40B4-BE49-F238E27FC236}">
                  <a16:creationId xmlns:a16="http://schemas.microsoft.com/office/drawing/2014/main" id="{2C702EE7-5F99-44B2-B981-F4FA0CAE3EE5}"/>
                </a:ext>
              </a:extLst>
            </p:cNvPr>
            <p:cNvGrpSpPr/>
            <p:nvPr/>
          </p:nvGrpSpPr>
          <p:grpSpPr>
            <a:xfrm>
              <a:off x="10443136" y="3416166"/>
              <a:ext cx="566603" cy="43200"/>
              <a:chOff x="7138025" y="3340100"/>
              <a:chExt cx="566603" cy="43200"/>
            </a:xfrm>
          </p:grpSpPr>
          <p:cxnSp>
            <p:nvCxnSpPr>
              <p:cNvPr id="1267" name="Straight Connector 1266">
                <a:extLst>
                  <a:ext uri="{FF2B5EF4-FFF2-40B4-BE49-F238E27FC236}">
                    <a16:creationId xmlns:a16="http://schemas.microsoft.com/office/drawing/2014/main" id="{28A28801-8574-42AB-8766-9D95D813A64A}"/>
                  </a:ext>
                </a:extLst>
              </p:cNvPr>
              <p:cNvCxnSpPr>
                <a:cxnSpLocks/>
              </p:cNvCxnSpPr>
              <p:nvPr/>
            </p:nvCxnSpPr>
            <p:spPr>
              <a:xfrm rot="16200000">
                <a:off x="7116425"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a:extLst>
                  <a:ext uri="{FF2B5EF4-FFF2-40B4-BE49-F238E27FC236}">
                    <a16:creationId xmlns:a16="http://schemas.microsoft.com/office/drawing/2014/main" id="{15C31301-DAFE-44F2-BB5A-DA91074F3738}"/>
                  </a:ext>
                </a:extLst>
              </p:cNvPr>
              <p:cNvCxnSpPr>
                <a:cxnSpLocks/>
              </p:cNvCxnSpPr>
              <p:nvPr/>
            </p:nvCxnSpPr>
            <p:spPr>
              <a:xfrm rot="16200000">
                <a:off x="7683028" y="336170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6" name="TextBox 1075">
              <a:extLst>
                <a:ext uri="{FF2B5EF4-FFF2-40B4-BE49-F238E27FC236}">
                  <a16:creationId xmlns:a16="http://schemas.microsoft.com/office/drawing/2014/main" id="{E7AB063E-AB0E-4BE1-8328-006704CEEE17}"/>
                </a:ext>
              </a:extLst>
            </p:cNvPr>
            <p:cNvSpPr txBox="1"/>
            <p:nvPr/>
          </p:nvSpPr>
          <p:spPr>
            <a:xfrm>
              <a:off x="10462002" y="2431446"/>
              <a:ext cx="547737" cy="138499"/>
            </a:xfrm>
            <a:prstGeom prst="rect">
              <a:avLst/>
            </a:prstGeom>
            <a:noFill/>
          </p:spPr>
          <p:txBody>
            <a:bodyPr wrap="square" lIns="0" tIns="0" rIns="0" bIns="0" rtlCol="0">
              <a:spAutoFit/>
            </a:bodyPr>
            <a:lstStyle/>
            <a:p>
              <a:pPr algn="ctr"/>
              <a:r>
                <a:rPr lang="en-GB" sz="900"/>
                <a:t>P=0.0125</a:t>
              </a:r>
            </a:p>
          </p:txBody>
        </p:sp>
        <p:sp>
          <p:nvSpPr>
            <p:cNvPr id="1077" name="TextBox 1076">
              <a:extLst>
                <a:ext uri="{FF2B5EF4-FFF2-40B4-BE49-F238E27FC236}">
                  <a16:creationId xmlns:a16="http://schemas.microsoft.com/office/drawing/2014/main" id="{A97B10B1-6FD7-4D9E-BA82-156E9EAC3305}"/>
                </a:ext>
              </a:extLst>
            </p:cNvPr>
            <p:cNvSpPr txBox="1"/>
            <p:nvPr/>
          </p:nvSpPr>
          <p:spPr>
            <a:xfrm rot="16200000">
              <a:off x="9211275" y="2823587"/>
              <a:ext cx="1227944" cy="276999"/>
            </a:xfrm>
            <a:prstGeom prst="rect">
              <a:avLst/>
            </a:prstGeom>
            <a:noFill/>
          </p:spPr>
          <p:txBody>
            <a:bodyPr wrap="square" lIns="0" tIns="0" rIns="0" bIns="0" rtlCol="0">
              <a:spAutoFit/>
            </a:bodyPr>
            <a:lstStyle/>
            <a:p>
              <a:pPr algn="r"/>
              <a:r>
                <a:rPr lang="en-GB" sz="900" dirty="0"/>
                <a:t>S100A9+ epithelial area (%)</a:t>
              </a:r>
            </a:p>
          </p:txBody>
        </p:sp>
        <p:sp>
          <p:nvSpPr>
            <p:cNvPr id="1078" name="Freeform: Shape 1077">
              <a:extLst>
                <a:ext uri="{FF2B5EF4-FFF2-40B4-BE49-F238E27FC236}">
                  <a16:creationId xmlns:a16="http://schemas.microsoft.com/office/drawing/2014/main" id="{5AFBBA0A-898C-45B7-B1DA-0D6DC6A60AF5}"/>
                </a:ext>
              </a:extLst>
            </p:cNvPr>
            <p:cNvSpPr/>
            <p:nvPr/>
          </p:nvSpPr>
          <p:spPr>
            <a:xfrm>
              <a:off x="10443799" y="2650197"/>
              <a:ext cx="564356" cy="340519"/>
            </a:xfrm>
            <a:custGeom>
              <a:avLst/>
              <a:gdLst>
                <a:gd name="connsiteX0" fmla="*/ 0 w 564356"/>
                <a:gd name="connsiteY0" fmla="*/ 0 h 340519"/>
                <a:gd name="connsiteX1" fmla="*/ 564356 w 564356"/>
                <a:gd name="connsiteY1" fmla="*/ 340519 h 340519"/>
              </a:gdLst>
              <a:ahLst/>
              <a:cxnLst>
                <a:cxn ang="0">
                  <a:pos x="connsiteX0" y="connsiteY0"/>
                </a:cxn>
                <a:cxn ang="0">
                  <a:pos x="connsiteX1" y="connsiteY1"/>
                </a:cxn>
              </a:cxnLst>
              <a:rect l="l" t="t" r="r" b="b"/>
              <a:pathLst>
                <a:path w="564356" h="340519">
                  <a:moveTo>
                    <a:pt x="0" y="0"/>
                  </a:moveTo>
                  <a:lnTo>
                    <a:pt x="564356" y="34051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Freeform: Shape 1078">
              <a:extLst>
                <a:ext uri="{FF2B5EF4-FFF2-40B4-BE49-F238E27FC236}">
                  <a16:creationId xmlns:a16="http://schemas.microsoft.com/office/drawing/2014/main" id="{7A2319EF-19DC-4F43-91AB-612D2057E489}"/>
                </a:ext>
              </a:extLst>
            </p:cNvPr>
            <p:cNvSpPr/>
            <p:nvPr/>
          </p:nvSpPr>
          <p:spPr>
            <a:xfrm>
              <a:off x="10443799" y="2914516"/>
              <a:ext cx="569119" cy="504825"/>
            </a:xfrm>
            <a:custGeom>
              <a:avLst/>
              <a:gdLst>
                <a:gd name="connsiteX0" fmla="*/ 0 w 569119"/>
                <a:gd name="connsiteY0" fmla="*/ 0 h 504825"/>
                <a:gd name="connsiteX1" fmla="*/ 569119 w 569119"/>
                <a:gd name="connsiteY1" fmla="*/ 504825 h 504825"/>
              </a:gdLst>
              <a:ahLst/>
              <a:cxnLst>
                <a:cxn ang="0">
                  <a:pos x="connsiteX0" y="connsiteY0"/>
                </a:cxn>
                <a:cxn ang="0">
                  <a:pos x="connsiteX1" y="connsiteY1"/>
                </a:cxn>
              </a:cxnLst>
              <a:rect l="l" t="t" r="r" b="b"/>
              <a:pathLst>
                <a:path w="569119" h="504825">
                  <a:moveTo>
                    <a:pt x="0" y="0"/>
                  </a:moveTo>
                  <a:lnTo>
                    <a:pt x="569119" y="5048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Freeform: Shape 1079">
              <a:extLst>
                <a:ext uri="{FF2B5EF4-FFF2-40B4-BE49-F238E27FC236}">
                  <a16:creationId xmlns:a16="http://schemas.microsoft.com/office/drawing/2014/main" id="{ECB92DF5-8A8F-461D-910F-C1E56933977E}"/>
                </a:ext>
              </a:extLst>
            </p:cNvPr>
            <p:cNvSpPr/>
            <p:nvPr/>
          </p:nvSpPr>
          <p:spPr>
            <a:xfrm>
              <a:off x="10441418" y="3097872"/>
              <a:ext cx="566737" cy="71438"/>
            </a:xfrm>
            <a:custGeom>
              <a:avLst/>
              <a:gdLst>
                <a:gd name="connsiteX0" fmla="*/ 0 w 566737"/>
                <a:gd name="connsiteY0" fmla="*/ 0 h 71438"/>
                <a:gd name="connsiteX1" fmla="*/ 566737 w 566737"/>
                <a:gd name="connsiteY1" fmla="*/ 71438 h 71438"/>
              </a:gdLst>
              <a:ahLst/>
              <a:cxnLst>
                <a:cxn ang="0">
                  <a:pos x="connsiteX0" y="connsiteY0"/>
                </a:cxn>
                <a:cxn ang="0">
                  <a:pos x="connsiteX1" y="connsiteY1"/>
                </a:cxn>
              </a:cxnLst>
              <a:rect l="l" t="t" r="r" b="b"/>
              <a:pathLst>
                <a:path w="566737" h="71438">
                  <a:moveTo>
                    <a:pt x="0" y="0"/>
                  </a:moveTo>
                  <a:lnTo>
                    <a:pt x="566737"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Freeform: Shape 1080">
              <a:extLst>
                <a:ext uri="{FF2B5EF4-FFF2-40B4-BE49-F238E27FC236}">
                  <a16:creationId xmlns:a16="http://schemas.microsoft.com/office/drawing/2014/main" id="{A51D0947-2571-42DC-B0F1-003A1BAD252F}"/>
                </a:ext>
              </a:extLst>
            </p:cNvPr>
            <p:cNvSpPr/>
            <p:nvPr/>
          </p:nvSpPr>
          <p:spPr>
            <a:xfrm>
              <a:off x="10441418" y="3197885"/>
              <a:ext cx="566737" cy="180975"/>
            </a:xfrm>
            <a:custGeom>
              <a:avLst/>
              <a:gdLst>
                <a:gd name="connsiteX0" fmla="*/ 0 w 566737"/>
                <a:gd name="connsiteY0" fmla="*/ 0 h 180975"/>
                <a:gd name="connsiteX1" fmla="*/ 566737 w 566737"/>
                <a:gd name="connsiteY1" fmla="*/ 180975 h 180975"/>
              </a:gdLst>
              <a:ahLst/>
              <a:cxnLst>
                <a:cxn ang="0">
                  <a:pos x="connsiteX0" y="connsiteY0"/>
                </a:cxn>
                <a:cxn ang="0">
                  <a:pos x="connsiteX1" y="connsiteY1"/>
                </a:cxn>
              </a:cxnLst>
              <a:rect l="l" t="t" r="r" b="b"/>
              <a:pathLst>
                <a:path w="566737" h="180975">
                  <a:moveTo>
                    <a:pt x="0" y="0"/>
                  </a:moveTo>
                  <a:lnTo>
                    <a:pt x="566737" y="180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Freeform: Shape 1081">
              <a:extLst>
                <a:ext uri="{FF2B5EF4-FFF2-40B4-BE49-F238E27FC236}">
                  <a16:creationId xmlns:a16="http://schemas.microsoft.com/office/drawing/2014/main" id="{AD61B253-7A74-452B-91E3-485E2DB61B12}"/>
                </a:ext>
              </a:extLst>
            </p:cNvPr>
            <p:cNvSpPr/>
            <p:nvPr/>
          </p:nvSpPr>
          <p:spPr>
            <a:xfrm>
              <a:off x="10443799" y="3221697"/>
              <a:ext cx="566738" cy="154782"/>
            </a:xfrm>
            <a:custGeom>
              <a:avLst/>
              <a:gdLst>
                <a:gd name="connsiteX0" fmla="*/ 0 w 566738"/>
                <a:gd name="connsiteY0" fmla="*/ 0 h 154782"/>
                <a:gd name="connsiteX1" fmla="*/ 566738 w 566738"/>
                <a:gd name="connsiteY1" fmla="*/ 154782 h 154782"/>
              </a:gdLst>
              <a:ahLst/>
              <a:cxnLst>
                <a:cxn ang="0">
                  <a:pos x="connsiteX0" y="connsiteY0"/>
                </a:cxn>
                <a:cxn ang="0">
                  <a:pos x="connsiteX1" y="connsiteY1"/>
                </a:cxn>
              </a:cxnLst>
              <a:rect l="l" t="t" r="r" b="b"/>
              <a:pathLst>
                <a:path w="566738" h="154782">
                  <a:moveTo>
                    <a:pt x="0" y="0"/>
                  </a:moveTo>
                  <a:lnTo>
                    <a:pt x="566738" y="15478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Freeform: Shape 1082">
              <a:extLst>
                <a:ext uri="{FF2B5EF4-FFF2-40B4-BE49-F238E27FC236}">
                  <a16:creationId xmlns:a16="http://schemas.microsoft.com/office/drawing/2014/main" id="{6D51354D-DC90-445C-BC96-CCBC1CB5FAB4}"/>
                </a:ext>
              </a:extLst>
            </p:cNvPr>
            <p:cNvSpPr/>
            <p:nvPr/>
          </p:nvSpPr>
          <p:spPr>
            <a:xfrm>
              <a:off x="10443799" y="3252654"/>
              <a:ext cx="569119" cy="130968"/>
            </a:xfrm>
            <a:custGeom>
              <a:avLst/>
              <a:gdLst>
                <a:gd name="connsiteX0" fmla="*/ 0 w 569119"/>
                <a:gd name="connsiteY0" fmla="*/ 0 h 130968"/>
                <a:gd name="connsiteX1" fmla="*/ 569119 w 569119"/>
                <a:gd name="connsiteY1" fmla="*/ 130968 h 130968"/>
              </a:gdLst>
              <a:ahLst/>
              <a:cxnLst>
                <a:cxn ang="0">
                  <a:pos x="connsiteX0" y="connsiteY0"/>
                </a:cxn>
                <a:cxn ang="0">
                  <a:pos x="connsiteX1" y="connsiteY1"/>
                </a:cxn>
              </a:cxnLst>
              <a:rect l="l" t="t" r="r" b="b"/>
              <a:pathLst>
                <a:path w="569119" h="130968">
                  <a:moveTo>
                    <a:pt x="0" y="0"/>
                  </a:moveTo>
                  <a:lnTo>
                    <a:pt x="569119" y="13096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Freeform: Shape 1083">
              <a:extLst>
                <a:ext uri="{FF2B5EF4-FFF2-40B4-BE49-F238E27FC236}">
                  <a16:creationId xmlns:a16="http://schemas.microsoft.com/office/drawing/2014/main" id="{8045CEC8-4F94-4FF5-8245-806492378EB7}"/>
                </a:ext>
              </a:extLst>
            </p:cNvPr>
            <p:cNvSpPr/>
            <p:nvPr/>
          </p:nvSpPr>
          <p:spPr>
            <a:xfrm>
              <a:off x="10441418" y="3259797"/>
              <a:ext cx="573881" cy="121444"/>
            </a:xfrm>
            <a:custGeom>
              <a:avLst/>
              <a:gdLst>
                <a:gd name="connsiteX0" fmla="*/ 0 w 573881"/>
                <a:gd name="connsiteY0" fmla="*/ 0 h 121444"/>
                <a:gd name="connsiteX1" fmla="*/ 573881 w 573881"/>
                <a:gd name="connsiteY1" fmla="*/ 121444 h 121444"/>
              </a:gdLst>
              <a:ahLst/>
              <a:cxnLst>
                <a:cxn ang="0">
                  <a:pos x="connsiteX0" y="connsiteY0"/>
                </a:cxn>
                <a:cxn ang="0">
                  <a:pos x="connsiteX1" y="connsiteY1"/>
                </a:cxn>
              </a:cxnLst>
              <a:rect l="l" t="t" r="r" b="b"/>
              <a:pathLst>
                <a:path w="573881" h="121444">
                  <a:moveTo>
                    <a:pt x="0" y="0"/>
                  </a:moveTo>
                  <a:lnTo>
                    <a:pt x="573881" y="12144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Freeform: Shape 1084">
              <a:extLst>
                <a:ext uri="{FF2B5EF4-FFF2-40B4-BE49-F238E27FC236}">
                  <a16:creationId xmlns:a16="http://schemas.microsoft.com/office/drawing/2014/main" id="{5D5F6107-9DF8-4D54-9022-D41ADE3C8E2C}"/>
                </a:ext>
              </a:extLst>
            </p:cNvPr>
            <p:cNvSpPr/>
            <p:nvPr/>
          </p:nvSpPr>
          <p:spPr>
            <a:xfrm>
              <a:off x="10441418" y="3352666"/>
              <a:ext cx="569119" cy="52388"/>
            </a:xfrm>
            <a:custGeom>
              <a:avLst/>
              <a:gdLst>
                <a:gd name="connsiteX0" fmla="*/ 0 w 569119"/>
                <a:gd name="connsiteY0" fmla="*/ 0 h 52388"/>
                <a:gd name="connsiteX1" fmla="*/ 569119 w 569119"/>
                <a:gd name="connsiteY1" fmla="*/ 52388 h 52388"/>
              </a:gdLst>
              <a:ahLst/>
              <a:cxnLst>
                <a:cxn ang="0">
                  <a:pos x="connsiteX0" y="connsiteY0"/>
                </a:cxn>
                <a:cxn ang="0">
                  <a:pos x="connsiteX1" y="connsiteY1"/>
                </a:cxn>
              </a:cxnLst>
              <a:rect l="l" t="t" r="r" b="b"/>
              <a:pathLst>
                <a:path w="569119" h="52388">
                  <a:moveTo>
                    <a:pt x="0" y="0"/>
                  </a:moveTo>
                  <a:lnTo>
                    <a:pt x="569119" y="523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Freeform: Shape 1085">
              <a:extLst>
                <a:ext uri="{FF2B5EF4-FFF2-40B4-BE49-F238E27FC236}">
                  <a16:creationId xmlns:a16="http://schemas.microsoft.com/office/drawing/2014/main" id="{BC928BDD-DE65-4918-8205-793603A58CA7}"/>
                </a:ext>
              </a:extLst>
            </p:cNvPr>
            <p:cNvSpPr/>
            <p:nvPr/>
          </p:nvSpPr>
          <p:spPr>
            <a:xfrm>
              <a:off x="10441418" y="3326472"/>
              <a:ext cx="571500" cy="78582"/>
            </a:xfrm>
            <a:custGeom>
              <a:avLst/>
              <a:gdLst>
                <a:gd name="connsiteX0" fmla="*/ 0 w 571500"/>
                <a:gd name="connsiteY0" fmla="*/ 0 h 78582"/>
                <a:gd name="connsiteX1" fmla="*/ 571500 w 571500"/>
                <a:gd name="connsiteY1" fmla="*/ 78582 h 78582"/>
              </a:gdLst>
              <a:ahLst/>
              <a:cxnLst>
                <a:cxn ang="0">
                  <a:pos x="connsiteX0" y="connsiteY0"/>
                </a:cxn>
                <a:cxn ang="0">
                  <a:pos x="connsiteX1" y="connsiteY1"/>
                </a:cxn>
              </a:cxnLst>
              <a:rect l="l" t="t" r="r" b="b"/>
              <a:pathLst>
                <a:path w="571500" h="78582">
                  <a:moveTo>
                    <a:pt x="0" y="0"/>
                  </a:moveTo>
                  <a:lnTo>
                    <a:pt x="571500" y="7858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Freeform: Shape 1086">
              <a:extLst>
                <a:ext uri="{FF2B5EF4-FFF2-40B4-BE49-F238E27FC236}">
                  <a16:creationId xmlns:a16="http://schemas.microsoft.com/office/drawing/2014/main" id="{76CD9349-5E6D-47D1-8ECE-B10E0FBF7CDC}"/>
                </a:ext>
              </a:extLst>
            </p:cNvPr>
            <p:cNvSpPr/>
            <p:nvPr/>
          </p:nvSpPr>
          <p:spPr>
            <a:xfrm>
              <a:off x="10443799" y="3305041"/>
              <a:ext cx="571500" cy="92869"/>
            </a:xfrm>
            <a:custGeom>
              <a:avLst/>
              <a:gdLst>
                <a:gd name="connsiteX0" fmla="*/ 0 w 571500"/>
                <a:gd name="connsiteY0" fmla="*/ 0 h 92869"/>
                <a:gd name="connsiteX1" fmla="*/ 571500 w 571500"/>
                <a:gd name="connsiteY1" fmla="*/ 92869 h 92869"/>
              </a:gdLst>
              <a:ahLst/>
              <a:cxnLst>
                <a:cxn ang="0">
                  <a:pos x="connsiteX0" y="connsiteY0"/>
                </a:cxn>
                <a:cxn ang="0">
                  <a:pos x="connsiteX1" y="connsiteY1"/>
                </a:cxn>
              </a:cxnLst>
              <a:rect l="l" t="t" r="r" b="b"/>
              <a:pathLst>
                <a:path w="571500" h="92869">
                  <a:moveTo>
                    <a:pt x="0" y="0"/>
                  </a:moveTo>
                  <a:lnTo>
                    <a:pt x="571500" y="928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Freeform: Shape 1087">
              <a:extLst>
                <a:ext uri="{FF2B5EF4-FFF2-40B4-BE49-F238E27FC236}">
                  <a16:creationId xmlns:a16="http://schemas.microsoft.com/office/drawing/2014/main" id="{F0335FEF-C00C-4534-B072-2F1CCDF93EB7}"/>
                </a:ext>
              </a:extLst>
            </p:cNvPr>
            <p:cNvSpPr/>
            <p:nvPr/>
          </p:nvSpPr>
          <p:spPr>
            <a:xfrm>
              <a:off x="10443799" y="3357429"/>
              <a:ext cx="564356" cy="26193"/>
            </a:xfrm>
            <a:custGeom>
              <a:avLst/>
              <a:gdLst>
                <a:gd name="connsiteX0" fmla="*/ 0 w 564356"/>
                <a:gd name="connsiteY0" fmla="*/ 26193 h 26193"/>
                <a:gd name="connsiteX1" fmla="*/ 564356 w 564356"/>
                <a:gd name="connsiteY1" fmla="*/ 0 h 26193"/>
              </a:gdLst>
              <a:ahLst/>
              <a:cxnLst>
                <a:cxn ang="0">
                  <a:pos x="connsiteX0" y="connsiteY0"/>
                </a:cxn>
                <a:cxn ang="0">
                  <a:pos x="connsiteX1" y="connsiteY1"/>
                </a:cxn>
              </a:cxnLst>
              <a:rect l="l" t="t" r="r" b="b"/>
              <a:pathLst>
                <a:path w="564356" h="26193">
                  <a:moveTo>
                    <a:pt x="0" y="26193"/>
                  </a:moveTo>
                  <a:lnTo>
                    <a:pt x="564356"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Freeform: Shape 1088">
              <a:extLst>
                <a:ext uri="{FF2B5EF4-FFF2-40B4-BE49-F238E27FC236}">
                  <a16:creationId xmlns:a16="http://schemas.microsoft.com/office/drawing/2014/main" id="{B3D7BA7F-A571-4EC0-9C8D-72E0B78BBE81}"/>
                </a:ext>
              </a:extLst>
            </p:cNvPr>
            <p:cNvSpPr/>
            <p:nvPr/>
          </p:nvSpPr>
          <p:spPr>
            <a:xfrm>
              <a:off x="10443799" y="3319329"/>
              <a:ext cx="564356" cy="88106"/>
            </a:xfrm>
            <a:custGeom>
              <a:avLst/>
              <a:gdLst>
                <a:gd name="connsiteX0" fmla="*/ 564356 w 564356"/>
                <a:gd name="connsiteY0" fmla="*/ 0 h 88106"/>
                <a:gd name="connsiteX1" fmla="*/ 0 w 564356"/>
                <a:gd name="connsiteY1" fmla="*/ 88106 h 88106"/>
              </a:gdLst>
              <a:ahLst/>
              <a:cxnLst>
                <a:cxn ang="0">
                  <a:pos x="connsiteX0" y="connsiteY0"/>
                </a:cxn>
                <a:cxn ang="0">
                  <a:pos x="connsiteX1" y="connsiteY1"/>
                </a:cxn>
              </a:cxnLst>
              <a:rect l="l" t="t" r="r" b="b"/>
              <a:pathLst>
                <a:path w="564356" h="88106">
                  <a:moveTo>
                    <a:pt x="564356" y="0"/>
                  </a:moveTo>
                  <a:lnTo>
                    <a:pt x="0" y="8810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Freeform: Shape 1089">
              <a:extLst>
                <a:ext uri="{FF2B5EF4-FFF2-40B4-BE49-F238E27FC236}">
                  <a16:creationId xmlns:a16="http://schemas.microsoft.com/office/drawing/2014/main" id="{781E8BA7-89A3-44E3-8464-A93733E24BD3}"/>
                </a:ext>
              </a:extLst>
            </p:cNvPr>
            <p:cNvSpPr/>
            <p:nvPr/>
          </p:nvSpPr>
          <p:spPr>
            <a:xfrm>
              <a:off x="10439037" y="3383622"/>
              <a:ext cx="578643" cy="16669"/>
            </a:xfrm>
            <a:custGeom>
              <a:avLst/>
              <a:gdLst>
                <a:gd name="connsiteX0" fmla="*/ 0 w 578643"/>
                <a:gd name="connsiteY0" fmla="*/ 0 h 16669"/>
                <a:gd name="connsiteX1" fmla="*/ 578643 w 578643"/>
                <a:gd name="connsiteY1" fmla="*/ 16669 h 16669"/>
              </a:gdLst>
              <a:ahLst/>
              <a:cxnLst>
                <a:cxn ang="0">
                  <a:pos x="connsiteX0" y="connsiteY0"/>
                </a:cxn>
                <a:cxn ang="0">
                  <a:pos x="connsiteX1" y="connsiteY1"/>
                </a:cxn>
              </a:cxnLst>
              <a:rect l="l" t="t" r="r" b="b"/>
              <a:pathLst>
                <a:path w="578643" h="16669">
                  <a:moveTo>
                    <a:pt x="0" y="0"/>
                  </a:moveTo>
                  <a:lnTo>
                    <a:pt x="578643" y="166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1" name="Group 1090">
              <a:extLst>
                <a:ext uri="{FF2B5EF4-FFF2-40B4-BE49-F238E27FC236}">
                  <a16:creationId xmlns:a16="http://schemas.microsoft.com/office/drawing/2014/main" id="{94706FCD-EEAD-4F9C-A4F4-3B5094C3321B}"/>
                </a:ext>
              </a:extLst>
            </p:cNvPr>
            <p:cNvGrpSpPr/>
            <p:nvPr/>
          </p:nvGrpSpPr>
          <p:grpSpPr>
            <a:xfrm>
              <a:off x="10428738" y="2635332"/>
              <a:ext cx="31181" cy="774132"/>
              <a:chOff x="10402908" y="2559266"/>
              <a:chExt cx="31181" cy="774132"/>
            </a:xfrm>
          </p:grpSpPr>
          <p:sp>
            <p:nvSpPr>
              <p:cNvPr id="1253" name="Oval 1252">
                <a:extLst>
                  <a:ext uri="{FF2B5EF4-FFF2-40B4-BE49-F238E27FC236}">
                    <a16:creationId xmlns:a16="http://schemas.microsoft.com/office/drawing/2014/main" id="{9F82F6D3-8D07-45B5-926B-136DB7EAD6F2}"/>
                  </a:ext>
                </a:extLst>
              </p:cNvPr>
              <p:cNvSpPr/>
              <p:nvPr/>
            </p:nvSpPr>
            <p:spPr>
              <a:xfrm>
                <a:off x="10405289" y="25592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Oval 1253">
                <a:extLst>
                  <a:ext uri="{FF2B5EF4-FFF2-40B4-BE49-F238E27FC236}">
                    <a16:creationId xmlns:a16="http://schemas.microsoft.com/office/drawing/2014/main" id="{37EE5CE5-C90C-430B-8300-6425DB8A3E1C}"/>
                  </a:ext>
                </a:extLst>
              </p:cNvPr>
              <p:cNvSpPr/>
              <p:nvPr/>
            </p:nvSpPr>
            <p:spPr>
              <a:xfrm>
                <a:off x="10402908" y="282596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5" name="Oval 1254">
                <a:extLst>
                  <a:ext uri="{FF2B5EF4-FFF2-40B4-BE49-F238E27FC236}">
                    <a16:creationId xmlns:a16="http://schemas.microsoft.com/office/drawing/2014/main" id="{E783D53B-93FD-4499-99CD-B03F3239616E}"/>
                  </a:ext>
                </a:extLst>
              </p:cNvPr>
              <p:cNvSpPr/>
              <p:nvPr/>
            </p:nvSpPr>
            <p:spPr>
              <a:xfrm>
                <a:off x="10402908" y="300694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Oval 1255">
                <a:extLst>
                  <a:ext uri="{FF2B5EF4-FFF2-40B4-BE49-F238E27FC236}">
                    <a16:creationId xmlns:a16="http://schemas.microsoft.com/office/drawing/2014/main" id="{8F022648-31EE-472B-AB32-D0169E7E66B3}"/>
                  </a:ext>
                </a:extLst>
              </p:cNvPr>
              <p:cNvSpPr/>
              <p:nvPr/>
            </p:nvSpPr>
            <p:spPr>
              <a:xfrm>
                <a:off x="10402908" y="310933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Oval 1256">
                <a:extLst>
                  <a:ext uri="{FF2B5EF4-FFF2-40B4-BE49-F238E27FC236}">
                    <a16:creationId xmlns:a16="http://schemas.microsoft.com/office/drawing/2014/main" id="{71F97D14-3DC7-4AFB-ABC7-C93EF5B542A8}"/>
                  </a:ext>
                </a:extLst>
              </p:cNvPr>
              <p:cNvSpPr/>
              <p:nvPr/>
            </p:nvSpPr>
            <p:spPr>
              <a:xfrm>
                <a:off x="10402908" y="313314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Oval 1257">
                <a:extLst>
                  <a:ext uri="{FF2B5EF4-FFF2-40B4-BE49-F238E27FC236}">
                    <a16:creationId xmlns:a16="http://schemas.microsoft.com/office/drawing/2014/main" id="{5F024D80-2300-4B5F-908A-C5641A7D8D57}"/>
                  </a:ext>
                </a:extLst>
              </p:cNvPr>
              <p:cNvSpPr/>
              <p:nvPr/>
            </p:nvSpPr>
            <p:spPr>
              <a:xfrm>
                <a:off x="10402908" y="316648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Oval 1258">
                <a:extLst>
                  <a:ext uri="{FF2B5EF4-FFF2-40B4-BE49-F238E27FC236}">
                    <a16:creationId xmlns:a16="http://schemas.microsoft.com/office/drawing/2014/main" id="{F4B5F96F-5748-41F8-9214-9766491E566F}"/>
                  </a:ext>
                </a:extLst>
              </p:cNvPr>
              <p:cNvSpPr/>
              <p:nvPr/>
            </p:nvSpPr>
            <p:spPr>
              <a:xfrm>
                <a:off x="10402908" y="321649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Oval 1259">
                <a:extLst>
                  <a:ext uri="{FF2B5EF4-FFF2-40B4-BE49-F238E27FC236}">
                    <a16:creationId xmlns:a16="http://schemas.microsoft.com/office/drawing/2014/main" id="{71BAC19E-617D-4D81-B028-81C8259F58F4}"/>
                  </a:ext>
                </a:extLst>
              </p:cNvPr>
              <p:cNvSpPr/>
              <p:nvPr/>
            </p:nvSpPr>
            <p:spPr>
              <a:xfrm>
                <a:off x="10402908" y="3240303"/>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Oval 1260">
                <a:extLst>
                  <a:ext uri="{FF2B5EF4-FFF2-40B4-BE49-F238E27FC236}">
                    <a16:creationId xmlns:a16="http://schemas.microsoft.com/office/drawing/2014/main" id="{B16BD0B6-37A8-4265-BEE1-8A72951D740A}"/>
                  </a:ext>
                </a:extLst>
              </p:cNvPr>
              <p:cNvSpPr/>
              <p:nvPr/>
            </p:nvSpPr>
            <p:spPr>
              <a:xfrm>
                <a:off x="10402908" y="326173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Oval 1261">
                <a:extLst>
                  <a:ext uri="{FF2B5EF4-FFF2-40B4-BE49-F238E27FC236}">
                    <a16:creationId xmlns:a16="http://schemas.microsoft.com/office/drawing/2014/main" id="{A6C9A217-5ABF-4A5F-A769-CEFD24CB2E44}"/>
                  </a:ext>
                </a:extLst>
              </p:cNvPr>
              <p:cNvSpPr/>
              <p:nvPr/>
            </p:nvSpPr>
            <p:spPr>
              <a:xfrm>
                <a:off x="10402908" y="329269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Oval 1262">
                <a:extLst>
                  <a:ext uri="{FF2B5EF4-FFF2-40B4-BE49-F238E27FC236}">
                    <a16:creationId xmlns:a16="http://schemas.microsoft.com/office/drawing/2014/main" id="{455B3E5D-FD71-4448-B897-68058BE320D8}"/>
                  </a:ext>
                </a:extLst>
              </p:cNvPr>
              <p:cNvSpPr/>
              <p:nvPr/>
            </p:nvSpPr>
            <p:spPr>
              <a:xfrm>
                <a:off x="10402908" y="3304598"/>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2" name="Group 1091">
              <a:extLst>
                <a:ext uri="{FF2B5EF4-FFF2-40B4-BE49-F238E27FC236}">
                  <a16:creationId xmlns:a16="http://schemas.microsoft.com/office/drawing/2014/main" id="{C7219875-6C15-4291-B3F0-175BFD063964}"/>
                </a:ext>
              </a:extLst>
            </p:cNvPr>
            <p:cNvGrpSpPr/>
            <p:nvPr/>
          </p:nvGrpSpPr>
          <p:grpSpPr>
            <a:xfrm>
              <a:off x="10995339" y="2973820"/>
              <a:ext cx="28800" cy="452662"/>
              <a:chOff x="10971890" y="2897754"/>
              <a:chExt cx="28800" cy="452662"/>
            </a:xfrm>
          </p:grpSpPr>
          <p:sp>
            <p:nvSpPr>
              <p:cNvPr id="1245" name="Oval 1244">
                <a:extLst>
                  <a:ext uri="{FF2B5EF4-FFF2-40B4-BE49-F238E27FC236}">
                    <a16:creationId xmlns:a16="http://schemas.microsoft.com/office/drawing/2014/main" id="{F2028499-2DE5-432D-AA75-6867917003E4}"/>
                  </a:ext>
                </a:extLst>
              </p:cNvPr>
              <p:cNvSpPr/>
              <p:nvPr/>
            </p:nvSpPr>
            <p:spPr>
              <a:xfrm>
                <a:off x="10971890" y="2897754"/>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6" name="Oval 1245">
                <a:extLst>
                  <a:ext uri="{FF2B5EF4-FFF2-40B4-BE49-F238E27FC236}">
                    <a16:creationId xmlns:a16="http://schemas.microsoft.com/office/drawing/2014/main" id="{4E42EFEA-8EEA-46B4-833D-3D99C665B197}"/>
                  </a:ext>
                </a:extLst>
              </p:cNvPr>
              <p:cNvSpPr/>
              <p:nvPr/>
            </p:nvSpPr>
            <p:spPr>
              <a:xfrm>
                <a:off x="10971890" y="307634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7" name="Oval 1246">
                <a:extLst>
                  <a:ext uri="{FF2B5EF4-FFF2-40B4-BE49-F238E27FC236}">
                    <a16:creationId xmlns:a16="http://schemas.microsoft.com/office/drawing/2014/main" id="{688EBE3F-63EB-4436-B6F1-040B4D880F5B}"/>
                  </a:ext>
                </a:extLst>
              </p:cNvPr>
              <p:cNvSpPr/>
              <p:nvPr/>
            </p:nvSpPr>
            <p:spPr>
              <a:xfrm>
                <a:off x="10971890" y="322874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8" name="Oval 1247">
                <a:extLst>
                  <a:ext uri="{FF2B5EF4-FFF2-40B4-BE49-F238E27FC236}">
                    <a16:creationId xmlns:a16="http://schemas.microsoft.com/office/drawing/2014/main" id="{95E4C1E4-54C5-40A0-9B5D-F60B9A9CC78D}"/>
                  </a:ext>
                </a:extLst>
              </p:cNvPr>
              <p:cNvSpPr/>
              <p:nvPr/>
            </p:nvSpPr>
            <p:spPr>
              <a:xfrm>
                <a:off x="10971890" y="3238272"/>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9" name="Oval 1248">
                <a:extLst>
                  <a:ext uri="{FF2B5EF4-FFF2-40B4-BE49-F238E27FC236}">
                    <a16:creationId xmlns:a16="http://schemas.microsoft.com/office/drawing/2014/main" id="{1AB5BB30-CFD7-4BE8-AD3E-418C80277961}"/>
                  </a:ext>
                </a:extLst>
              </p:cNvPr>
              <p:cNvSpPr/>
              <p:nvPr/>
            </p:nvSpPr>
            <p:spPr>
              <a:xfrm>
                <a:off x="10971890" y="3262085"/>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Oval 1249">
                <a:extLst>
                  <a:ext uri="{FF2B5EF4-FFF2-40B4-BE49-F238E27FC236}">
                    <a16:creationId xmlns:a16="http://schemas.microsoft.com/office/drawing/2014/main" id="{61C7A06F-D18D-40FF-BA3B-69C2C474A743}"/>
                  </a:ext>
                </a:extLst>
              </p:cNvPr>
              <p:cNvSpPr/>
              <p:nvPr/>
            </p:nvSpPr>
            <p:spPr>
              <a:xfrm>
                <a:off x="10971890" y="3285897"/>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Oval 1250">
                <a:extLst>
                  <a:ext uri="{FF2B5EF4-FFF2-40B4-BE49-F238E27FC236}">
                    <a16:creationId xmlns:a16="http://schemas.microsoft.com/office/drawing/2014/main" id="{FD6515D6-840D-4A86-881F-A1921CA1B954}"/>
                  </a:ext>
                </a:extLst>
              </p:cNvPr>
              <p:cNvSpPr/>
              <p:nvPr/>
            </p:nvSpPr>
            <p:spPr>
              <a:xfrm>
                <a:off x="10971890" y="3293041"/>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Oval 1251">
                <a:extLst>
                  <a:ext uri="{FF2B5EF4-FFF2-40B4-BE49-F238E27FC236}">
                    <a16:creationId xmlns:a16="http://schemas.microsoft.com/office/drawing/2014/main" id="{1FD3AEDB-8BE2-4672-8CF6-D31C3DE42B7E}"/>
                  </a:ext>
                </a:extLst>
              </p:cNvPr>
              <p:cNvSpPr/>
              <p:nvPr/>
            </p:nvSpPr>
            <p:spPr>
              <a:xfrm>
                <a:off x="10971890" y="3321616"/>
                <a:ext cx="28800" cy="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2" name="Freeform: Shape 351">
              <a:extLst>
                <a:ext uri="{FF2B5EF4-FFF2-40B4-BE49-F238E27FC236}">
                  <a16:creationId xmlns:a16="http://schemas.microsoft.com/office/drawing/2014/main" id="{B43F6A37-17DB-4482-A784-0ECA55D58CFF}"/>
                </a:ext>
              </a:extLst>
            </p:cNvPr>
            <p:cNvSpPr/>
            <p:nvPr/>
          </p:nvSpPr>
          <p:spPr>
            <a:xfrm>
              <a:off x="10445314" y="2564932"/>
              <a:ext cx="56537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8922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r>
              <a:rPr lang="en-GB" sz="850" dirty="0"/>
              <a:t>*Mild allergic asthma defined as patients with positive skin prick test and methacholine PC20 &lt;16 mg/mL</a:t>
            </a:r>
          </a:p>
          <a:p>
            <a:r>
              <a:rPr lang="en-GB" sz="850" dirty="0"/>
              <a:t>AA, patients with allergic asthma; AR, patients with allergic asthma with comorbid allergic rhinitis; HC, healthy controls; IL, interleukin; PC20, provocative concentration causing a 20% drop in forced expiratory volume in 1 second; </a:t>
            </a:r>
            <a:br>
              <a:rPr lang="en-GB" sz="850" dirty="0"/>
            </a:br>
            <a:r>
              <a:rPr lang="en-GB" sz="850" dirty="0"/>
              <a:t>T2, type 2; TSLP, thymic stromal lymphopoietin </a:t>
            </a:r>
          </a:p>
          <a:p>
            <a:r>
              <a:rPr lang="en-GB" sz="850" dirty="0"/>
              <a:t>Whetstone CE, </a:t>
            </a:r>
            <a:r>
              <a:rPr lang="en-GB" sz="850" dirty="0" err="1"/>
              <a:t>Ranjbar</a:t>
            </a:r>
            <a:r>
              <a:rPr lang="en-GB" sz="850" dirty="0"/>
              <a:t> M, </a:t>
            </a:r>
            <a:r>
              <a:rPr lang="en-GB" sz="850" dirty="0" err="1"/>
              <a:t>Alsaji</a:t>
            </a:r>
            <a:r>
              <a:rPr lang="en-GB" sz="850" dirty="0"/>
              <a:t> N, Al-</a:t>
            </a:r>
            <a:r>
              <a:rPr lang="en-GB" sz="850" dirty="0" err="1"/>
              <a:t>Sajee</a:t>
            </a:r>
            <a:r>
              <a:rPr lang="en-GB" sz="850" dirty="0"/>
              <a:t> D, Wiltshire L, Wattie J, O’Byrne PM, Cusack R, </a:t>
            </a:r>
            <a:r>
              <a:rPr lang="en-GB" sz="850" dirty="0" err="1"/>
              <a:t>Sehmi</a:t>
            </a:r>
            <a:r>
              <a:rPr lang="en-GB" sz="850" dirty="0"/>
              <a:t> R, Gauvreau GM. Poster PA933 presented at ERS 2022</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a:xfrm>
            <a:off x="548281" y="366572"/>
            <a:ext cx="9233027" cy="720000"/>
          </a:xfrm>
        </p:spPr>
        <p:txBody>
          <a:bodyPr/>
          <a:lstStyle/>
          <a:p>
            <a:r>
              <a:rPr lang="en-GB" sz="2400"/>
              <a:t>Alarmin expression in the upper and lower airways of </a:t>
            </a:r>
            <a:br>
              <a:rPr lang="en-GB" sz="2400"/>
            </a:br>
            <a:r>
              <a:rPr lang="en-GB" sz="2400"/>
              <a:t>asthmatics with allergic rhinitis</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a:solidFill>
                  <a:schemeClr val="bg1"/>
                </a:solidFill>
              </a:rPr>
              <a:t>Key takeaways:</a:t>
            </a:r>
            <a:r>
              <a:rPr lang="en-GB" sz="1600">
                <a:solidFill>
                  <a:schemeClr val="bg1"/>
                </a:solidFill>
              </a:rPr>
              <a:t> </a:t>
            </a:r>
            <a:r>
              <a:rPr lang="en-GB" sz="1600" i="1">
                <a:solidFill>
                  <a:schemeClr val="bg1"/>
                </a:solidFill>
              </a:rPr>
              <a:t>In patients with AA, higher levels of alarmin-expressing cells in lower airways compared with upper airways </a:t>
            </a:r>
            <a:br>
              <a:rPr lang="en-GB" sz="1600" i="1">
                <a:solidFill>
                  <a:schemeClr val="bg1"/>
                </a:solidFill>
              </a:rPr>
            </a:br>
            <a:r>
              <a:rPr lang="en-GB" sz="1600" i="1">
                <a:solidFill>
                  <a:schemeClr val="bg1"/>
                </a:solidFill>
              </a:rPr>
              <a:t>may reflect heightened sensitivity to stimuli in the lungs</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GB" sz="1200">
                <a:solidFill>
                  <a:schemeClr val="bg1"/>
                </a:solidFill>
                <a:latin typeface="Calibri" panose="020F0502020204030204" pitchFamily="34" charset="0"/>
                <a:cs typeface="Calibri" panose="020F0502020204030204" pitchFamily="34" charset="0"/>
              </a:rPr>
              <a:t>Whetstone CE</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McMaster University, Hamilton, </a:t>
            </a:r>
            <a:br>
              <a:rPr lang="en-GB" sz="1100" i="1">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Ontario, Canada </a:t>
            </a:r>
            <a:endParaRPr lang="en-GB" sz="11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1"/>
            <a:ext cx="8415584" cy="1318024"/>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a:t>The epithelial alarmins IL-33 and TSLP are key drivers of the allergic response and lead to downstream production of T2 cytokines and cellular infiltration</a:t>
            </a:r>
          </a:p>
          <a:p>
            <a:pPr>
              <a:spcBef>
                <a:spcPts val="600"/>
              </a:spcBef>
            </a:pPr>
            <a:r>
              <a:rPr lang="en-GB" sz="1400"/>
              <a:t>In order to investigate alarmin expression in both the upper and lower airways during allergic inflammation, immunofluorescent staining was used to study endobronchial biopsies from HC (n=11) and patients with mild AA* (n=23), as well as inferior nasal biopsies from HC (n=5) and patients with AR (n=10)</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35218" y="2920642"/>
            <a:ext cx="11093451" cy="2417552"/>
          </a:xfrm>
          <a:prstGeom prst="roundRect">
            <a:avLst>
              <a:gd name="adj" fmla="val 8688"/>
            </a:avLst>
          </a:prstGeom>
          <a:solidFill>
            <a:schemeClr val="bg1"/>
          </a:solidFill>
          <a:ln w="19050">
            <a:solidFill>
              <a:schemeClr val="accent4"/>
            </a:solidFill>
          </a:ln>
        </p:spPr>
        <p:txBody>
          <a:bodyPr vert="horz" lIns="0" tIns="0" rIns="673200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In patients with AA, lower airways contained more </a:t>
            </a:r>
            <a:br>
              <a:rPr lang="en-GB" sz="1400" dirty="0"/>
            </a:br>
            <a:r>
              <a:rPr lang="en-GB" sz="1400" dirty="0"/>
              <a:t>IL-33- and TSLP-positive cells than upper airways (P=0.01 and P=0.02, respectively)</a:t>
            </a:r>
          </a:p>
          <a:p>
            <a:pPr>
              <a:spcBef>
                <a:spcPts val="600"/>
              </a:spcBef>
            </a:pPr>
            <a:r>
              <a:rPr lang="en-GB" sz="1400" dirty="0"/>
              <a:t>In HC, more TSLP-positive cells were observed in the lower airways compared with upper airways (P=0.002)</a:t>
            </a:r>
          </a:p>
          <a:p>
            <a:pPr>
              <a:spcBef>
                <a:spcPts val="600"/>
              </a:spcBef>
            </a:pPr>
            <a:r>
              <a:rPr lang="en-GB" sz="1400" dirty="0"/>
              <a:t>In the lower airways, more IL-33-positive cells were observed for patients with AA, compared with HC (P=0.0046), but there was no difference in TSLP expression, possibly indicating constitutive expression under baseline conditions</a:t>
            </a:r>
          </a:p>
        </p:txBody>
      </p:sp>
      <p:sp>
        <p:nvSpPr>
          <p:cNvPr id="11" name="TextBox 10">
            <a:extLst>
              <a:ext uri="{FF2B5EF4-FFF2-40B4-BE49-F238E27FC236}">
                <a16:creationId xmlns:a16="http://schemas.microsoft.com/office/drawing/2014/main" id="{D9237374-E18D-4510-9BD9-3F9001155A80}"/>
              </a:ext>
            </a:extLst>
          </p:cNvPr>
          <p:cNvSpPr txBox="1"/>
          <p:nvPr/>
        </p:nvSpPr>
        <p:spPr>
          <a:xfrm>
            <a:off x="4994568" y="2909376"/>
            <a:ext cx="3277638" cy="553998"/>
          </a:xfrm>
          <a:prstGeom prst="rect">
            <a:avLst/>
          </a:prstGeom>
          <a:noFill/>
        </p:spPr>
        <p:txBody>
          <a:bodyPr wrap="square" rtlCol="0">
            <a:spAutoFit/>
          </a:bodyPr>
          <a:lstStyle/>
          <a:p>
            <a:pPr algn="ctr"/>
            <a:r>
              <a:rPr lang="en-GB" sz="1000" b="1" dirty="0"/>
              <a:t>IL-33+ cell numbers in bronchial and nasal biopsies from patients with allergic asthma, without and with comorbid rhinitis, respectively, and compared with healthy controls</a:t>
            </a:r>
          </a:p>
        </p:txBody>
      </p:sp>
      <p:sp>
        <p:nvSpPr>
          <p:cNvPr id="15" name="TextBox 14">
            <a:extLst>
              <a:ext uri="{FF2B5EF4-FFF2-40B4-BE49-F238E27FC236}">
                <a16:creationId xmlns:a16="http://schemas.microsoft.com/office/drawing/2014/main" id="{FE59627C-055A-4299-8B04-980D06C23C19}"/>
              </a:ext>
            </a:extLst>
          </p:cNvPr>
          <p:cNvSpPr txBox="1"/>
          <p:nvPr/>
        </p:nvSpPr>
        <p:spPr>
          <a:xfrm>
            <a:off x="8410749" y="2902964"/>
            <a:ext cx="3254977" cy="553998"/>
          </a:xfrm>
          <a:prstGeom prst="rect">
            <a:avLst/>
          </a:prstGeom>
          <a:noFill/>
        </p:spPr>
        <p:txBody>
          <a:bodyPr wrap="square" rtlCol="0">
            <a:spAutoFit/>
          </a:bodyPr>
          <a:lstStyle/>
          <a:p>
            <a:pPr algn="ctr"/>
            <a:r>
              <a:rPr lang="en-GB" sz="1000" b="1" dirty="0"/>
              <a:t>TSLP+ cell numbers in bronchial and nasal biopsies from patients with allergic asthma, without and with comorbid rhinitis, respectively, and compared with healthy controls</a:t>
            </a:r>
          </a:p>
        </p:txBody>
      </p:sp>
      <p:grpSp>
        <p:nvGrpSpPr>
          <p:cNvPr id="12" name="Group 11">
            <a:extLst>
              <a:ext uri="{FF2B5EF4-FFF2-40B4-BE49-F238E27FC236}">
                <a16:creationId xmlns:a16="http://schemas.microsoft.com/office/drawing/2014/main" id="{1AB1D147-790C-4366-945C-E0153018533E}"/>
              </a:ext>
            </a:extLst>
          </p:cNvPr>
          <p:cNvGrpSpPr/>
          <p:nvPr/>
        </p:nvGrpSpPr>
        <p:grpSpPr>
          <a:xfrm>
            <a:off x="5208659" y="3503725"/>
            <a:ext cx="2803890" cy="1769076"/>
            <a:chOff x="5298710" y="3614566"/>
            <a:chExt cx="2803890" cy="1769076"/>
          </a:xfrm>
        </p:grpSpPr>
        <p:grpSp>
          <p:nvGrpSpPr>
            <p:cNvPr id="14" name="Group 13">
              <a:extLst>
                <a:ext uri="{FF2B5EF4-FFF2-40B4-BE49-F238E27FC236}">
                  <a16:creationId xmlns:a16="http://schemas.microsoft.com/office/drawing/2014/main" id="{D0A9FEC8-7DF5-41D8-B863-94CD76F4F46B}"/>
                </a:ext>
              </a:extLst>
            </p:cNvPr>
            <p:cNvGrpSpPr/>
            <p:nvPr/>
          </p:nvGrpSpPr>
          <p:grpSpPr>
            <a:xfrm>
              <a:off x="5298710" y="3697644"/>
              <a:ext cx="2803890" cy="1685998"/>
              <a:chOff x="5298710" y="3697644"/>
              <a:chExt cx="2803890" cy="1685998"/>
            </a:xfrm>
          </p:grpSpPr>
          <p:grpSp>
            <p:nvGrpSpPr>
              <p:cNvPr id="76" name="Group 75">
                <a:extLst>
                  <a:ext uri="{FF2B5EF4-FFF2-40B4-BE49-F238E27FC236}">
                    <a16:creationId xmlns:a16="http://schemas.microsoft.com/office/drawing/2014/main" id="{111B25DC-777A-40E8-9ADE-11A704C1991B}"/>
                  </a:ext>
                </a:extLst>
              </p:cNvPr>
              <p:cNvGrpSpPr/>
              <p:nvPr/>
            </p:nvGrpSpPr>
            <p:grpSpPr>
              <a:xfrm>
                <a:off x="5451768" y="3697644"/>
                <a:ext cx="250031" cy="1447217"/>
                <a:chOff x="5451768" y="3697644"/>
                <a:chExt cx="250031" cy="1447217"/>
              </a:xfrm>
            </p:grpSpPr>
            <p:sp>
              <p:nvSpPr>
                <p:cNvPr id="97" name="TextBox 96">
                  <a:extLst>
                    <a:ext uri="{FF2B5EF4-FFF2-40B4-BE49-F238E27FC236}">
                      <a16:creationId xmlns:a16="http://schemas.microsoft.com/office/drawing/2014/main" id="{FEC583D4-06E0-4EA6-A667-E0C06BBFC2CD}"/>
                    </a:ext>
                  </a:extLst>
                </p:cNvPr>
                <p:cNvSpPr txBox="1"/>
                <p:nvPr/>
              </p:nvSpPr>
              <p:spPr>
                <a:xfrm>
                  <a:off x="5451768" y="3697644"/>
                  <a:ext cx="250031" cy="138499"/>
                </a:xfrm>
                <a:prstGeom prst="rect">
                  <a:avLst/>
                </a:prstGeom>
                <a:noFill/>
              </p:spPr>
              <p:txBody>
                <a:bodyPr wrap="square" lIns="0" tIns="0" rIns="0" bIns="0" rtlCol="0">
                  <a:spAutoFit/>
                </a:bodyPr>
                <a:lstStyle/>
                <a:p>
                  <a:pPr algn="r"/>
                  <a:r>
                    <a:rPr lang="en-GB" sz="900" dirty="0"/>
                    <a:t>6000</a:t>
                  </a:r>
                </a:p>
              </p:txBody>
            </p:sp>
            <p:sp>
              <p:nvSpPr>
                <p:cNvPr id="98" name="TextBox 97">
                  <a:extLst>
                    <a:ext uri="{FF2B5EF4-FFF2-40B4-BE49-F238E27FC236}">
                      <a16:creationId xmlns:a16="http://schemas.microsoft.com/office/drawing/2014/main" id="{51330A7A-31FB-43B2-8046-A111180DC9F2}"/>
                    </a:ext>
                  </a:extLst>
                </p:cNvPr>
                <p:cNvSpPr txBox="1"/>
                <p:nvPr/>
              </p:nvSpPr>
              <p:spPr>
                <a:xfrm>
                  <a:off x="5451768" y="4135578"/>
                  <a:ext cx="250031" cy="138499"/>
                </a:xfrm>
                <a:prstGeom prst="rect">
                  <a:avLst/>
                </a:prstGeom>
                <a:noFill/>
              </p:spPr>
              <p:txBody>
                <a:bodyPr wrap="square" lIns="0" tIns="0" rIns="0" bIns="0" rtlCol="0">
                  <a:spAutoFit/>
                </a:bodyPr>
                <a:lstStyle/>
                <a:p>
                  <a:pPr algn="r"/>
                  <a:r>
                    <a:rPr lang="en-GB" sz="900" dirty="0"/>
                    <a:t>4000</a:t>
                  </a:r>
                </a:p>
              </p:txBody>
            </p:sp>
            <p:sp>
              <p:nvSpPr>
                <p:cNvPr id="99" name="TextBox 98">
                  <a:extLst>
                    <a:ext uri="{FF2B5EF4-FFF2-40B4-BE49-F238E27FC236}">
                      <a16:creationId xmlns:a16="http://schemas.microsoft.com/office/drawing/2014/main" id="{1DA0950F-5A53-474F-8486-4E5C49D3A1BD}"/>
                    </a:ext>
                  </a:extLst>
                </p:cNvPr>
                <p:cNvSpPr txBox="1"/>
                <p:nvPr/>
              </p:nvSpPr>
              <p:spPr>
                <a:xfrm>
                  <a:off x="5451768" y="4572145"/>
                  <a:ext cx="250031" cy="138499"/>
                </a:xfrm>
                <a:prstGeom prst="rect">
                  <a:avLst/>
                </a:prstGeom>
                <a:noFill/>
              </p:spPr>
              <p:txBody>
                <a:bodyPr wrap="square" lIns="0" tIns="0" rIns="0" bIns="0" rtlCol="0">
                  <a:spAutoFit/>
                </a:bodyPr>
                <a:lstStyle/>
                <a:p>
                  <a:pPr algn="r"/>
                  <a:r>
                    <a:rPr lang="en-GB" sz="900" dirty="0"/>
                    <a:t>2000</a:t>
                  </a:r>
                </a:p>
              </p:txBody>
            </p:sp>
            <p:sp>
              <p:nvSpPr>
                <p:cNvPr id="100" name="TextBox 99">
                  <a:extLst>
                    <a:ext uri="{FF2B5EF4-FFF2-40B4-BE49-F238E27FC236}">
                      <a16:creationId xmlns:a16="http://schemas.microsoft.com/office/drawing/2014/main" id="{A344603C-5103-4DD5-AE19-FC3C42A27665}"/>
                    </a:ext>
                  </a:extLst>
                </p:cNvPr>
                <p:cNvSpPr txBox="1"/>
                <p:nvPr/>
              </p:nvSpPr>
              <p:spPr>
                <a:xfrm>
                  <a:off x="5451768" y="5006362"/>
                  <a:ext cx="250031" cy="138499"/>
                </a:xfrm>
                <a:prstGeom prst="rect">
                  <a:avLst/>
                </a:prstGeom>
                <a:noFill/>
              </p:spPr>
              <p:txBody>
                <a:bodyPr wrap="square" lIns="0" tIns="0" rIns="0" bIns="0" rtlCol="0">
                  <a:spAutoFit/>
                </a:bodyPr>
                <a:lstStyle/>
                <a:p>
                  <a:pPr algn="r"/>
                  <a:r>
                    <a:rPr lang="en-GB" sz="900"/>
                    <a:t>0</a:t>
                  </a:r>
                </a:p>
              </p:txBody>
            </p:sp>
          </p:grpSp>
          <p:grpSp>
            <p:nvGrpSpPr>
              <p:cNvPr id="77" name="Group 76">
                <a:extLst>
                  <a:ext uri="{FF2B5EF4-FFF2-40B4-BE49-F238E27FC236}">
                    <a16:creationId xmlns:a16="http://schemas.microsoft.com/office/drawing/2014/main" id="{066D64AE-9ECD-4154-9D69-15A95776B2FE}"/>
                  </a:ext>
                </a:extLst>
              </p:cNvPr>
              <p:cNvGrpSpPr/>
              <p:nvPr/>
            </p:nvGrpSpPr>
            <p:grpSpPr>
              <a:xfrm>
                <a:off x="5727700" y="3759200"/>
                <a:ext cx="2374900" cy="1370272"/>
                <a:chOff x="5727700" y="3759200"/>
                <a:chExt cx="2374900" cy="1370272"/>
              </a:xfrm>
            </p:grpSpPr>
            <p:sp>
              <p:nvSpPr>
                <p:cNvPr id="86" name="Freeform: Shape 85">
                  <a:extLst>
                    <a:ext uri="{FF2B5EF4-FFF2-40B4-BE49-F238E27FC236}">
                      <a16:creationId xmlns:a16="http://schemas.microsoft.com/office/drawing/2014/main" id="{C3486164-A335-42E0-8087-08BA4F3CBC3A}"/>
                    </a:ext>
                  </a:extLst>
                </p:cNvPr>
                <p:cNvSpPr/>
                <p:nvPr/>
              </p:nvSpPr>
              <p:spPr>
                <a:xfrm>
                  <a:off x="5781675" y="3759200"/>
                  <a:ext cx="2320925" cy="1314450"/>
                </a:xfrm>
                <a:custGeom>
                  <a:avLst/>
                  <a:gdLst>
                    <a:gd name="connsiteX0" fmla="*/ 0 w 2320925"/>
                    <a:gd name="connsiteY0" fmla="*/ 0 h 1314450"/>
                    <a:gd name="connsiteX1" fmla="*/ 0 w 2320925"/>
                    <a:gd name="connsiteY1" fmla="*/ 1314450 h 1314450"/>
                    <a:gd name="connsiteX2" fmla="*/ 2320925 w 2320925"/>
                    <a:gd name="connsiteY2" fmla="*/ 1314450 h 1314450"/>
                  </a:gdLst>
                  <a:ahLst/>
                  <a:cxnLst>
                    <a:cxn ang="0">
                      <a:pos x="connsiteX0" y="connsiteY0"/>
                    </a:cxn>
                    <a:cxn ang="0">
                      <a:pos x="connsiteX1" y="connsiteY1"/>
                    </a:cxn>
                    <a:cxn ang="0">
                      <a:pos x="connsiteX2" y="connsiteY2"/>
                    </a:cxn>
                  </a:cxnLst>
                  <a:rect l="l" t="t" r="r" b="b"/>
                  <a:pathLst>
                    <a:path w="2320925" h="1314450">
                      <a:moveTo>
                        <a:pt x="0" y="0"/>
                      </a:moveTo>
                      <a:lnTo>
                        <a:pt x="0" y="1314450"/>
                      </a:lnTo>
                      <a:lnTo>
                        <a:pt x="2320925" y="13144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86BE799C-E8F3-4C2A-AEED-BB0D110AF686}"/>
                    </a:ext>
                  </a:extLst>
                </p:cNvPr>
                <p:cNvGrpSpPr/>
                <p:nvPr/>
              </p:nvGrpSpPr>
              <p:grpSpPr>
                <a:xfrm>
                  <a:off x="5727700" y="3764756"/>
                  <a:ext cx="53975" cy="1308718"/>
                  <a:chOff x="5727700" y="3764756"/>
                  <a:chExt cx="53975" cy="1308718"/>
                </a:xfrm>
              </p:grpSpPr>
              <p:cxnSp>
                <p:nvCxnSpPr>
                  <p:cNvPr id="93" name="Straight Connector 92">
                    <a:extLst>
                      <a:ext uri="{FF2B5EF4-FFF2-40B4-BE49-F238E27FC236}">
                        <a16:creationId xmlns:a16="http://schemas.microsoft.com/office/drawing/2014/main" id="{7B726C24-FFCE-4C15-BB3A-3359D8658B2F}"/>
                      </a:ext>
                    </a:extLst>
                  </p:cNvPr>
                  <p:cNvCxnSpPr/>
                  <p:nvPr/>
                </p:nvCxnSpPr>
                <p:spPr>
                  <a:xfrm>
                    <a:off x="5727700" y="3764756"/>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5B927F4-D089-4B79-A0D2-DF0B6E1667B3}"/>
                      </a:ext>
                    </a:extLst>
                  </p:cNvPr>
                  <p:cNvCxnSpPr/>
                  <p:nvPr/>
                </p:nvCxnSpPr>
                <p:spPr>
                  <a:xfrm>
                    <a:off x="5727700" y="4202690"/>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061AFD-0651-4FCD-A79E-4D3292EBC481}"/>
                      </a:ext>
                    </a:extLst>
                  </p:cNvPr>
                  <p:cNvCxnSpPr/>
                  <p:nvPr/>
                </p:nvCxnSpPr>
                <p:spPr>
                  <a:xfrm>
                    <a:off x="5727700" y="4639257"/>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B553156-C3DB-40B5-93A8-F750FBF46F6D}"/>
                      </a:ext>
                    </a:extLst>
                  </p:cNvPr>
                  <p:cNvCxnSpPr/>
                  <p:nvPr/>
                </p:nvCxnSpPr>
                <p:spPr>
                  <a:xfrm>
                    <a:off x="5727700" y="5073474"/>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C3FA439-DB96-4BDD-8DB5-DB8E4D0D3F16}"/>
                    </a:ext>
                  </a:extLst>
                </p:cNvPr>
                <p:cNvGrpSpPr/>
                <p:nvPr/>
              </p:nvGrpSpPr>
              <p:grpSpPr>
                <a:xfrm>
                  <a:off x="6140451" y="5075497"/>
                  <a:ext cx="1622672" cy="53975"/>
                  <a:chOff x="6140451" y="5075497"/>
                  <a:chExt cx="1622672" cy="53975"/>
                </a:xfrm>
              </p:grpSpPr>
              <p:cxnSp>
                <p:nvCxnSpPr>
                  <p:cNvPr id="89" name="Straight Connector 88">
                    <a:extLst>
                      <a:ext uri="{FF2B5EF4-FFF2-40B4-BE49-F238E27FC236}">
                        <a16:creationId xmlns:a16="http://schemas.microsoft.com/office/drawing/2014/main" id="{3286DB5A-72F5-45F8-BC66-0DC180647D9A}"/>
                      </a:ext>
                    </a:extLst>
                  </p:cNvPr>
                  <p:cNvCxnSpPr>
                    <a:cxnSpLocks/>
                  </p:cNvCxnSpPr>
                  <p:nvPr/>
                </p:nvCxnSpPr>
                <p:spPr>
                  <a:xfrm rot="16200000">
                    <a:off x="6113463"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3B4302-F234-4A7D-B0AC-0D114D19AA8C}"/>
                      </a:ext>
                    </a:extLst>
                  </p:cNvPr>
                  <p:cNvCxnSpPr>
                    <a:cxnSpLocks/>
                  </p:cNvCxnSpPr>
                  <p:nvPr/>
                </p:nvCxnSpPr>
                <p:spPr>
                  <a:xfrm rot="16200000">
                    <a:off x="6654354"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11CA4CB-CA8A-4231-BE22-BDB33E534BA4}"/>
                      </a:ext>
                    </a:extLst>
                  </p:cNvPr>
                  <p:cNvCxnSpPr>
                    <a:cxnSpLocks/>
                  </p:cNvCxnSpPr>
                  <p:nvPr/>
                </p:nvCxnSpPr>
                <p:spPr>
                  <a:xfrm rot="16200000">
                    <a:off x="7195245"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D26ACC1-8E79-413E-B55B-0964B2528FC4}"/>
                      </a:ext>
                    </a:extLst>
                  </p:cNvPr>
                  <p:cNvCxnSpPr>
                    <a:cxnSpLocks/>
                  </p:cNvCxnSpPr>
                  <p:nvPr/>
                </p:nvCxnSpPr>
                <p:spPr>
                  <a:xfrm rot="16200000">
                    <a:off x="7736135"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a:extLst>
                  <a:ext uri="{FF2B5EF4-FFF2-40B4-BE49-F238E27FC236}">
                    <a16:creationId xmlns:a16="http://schemas.microsoft.com/office/drawing/2014/main" id="{E7B707AE-CAAF-4A45-A406-9CBA01FF4085}"/>
                  </a:ext>
                </a:extLst>
              </p:cNvPr>
              <p:cNvGrpSpPr/>
              <p:nvPr/>
            </p:nvGrpSpPr>
            <p:grpSpPr>
              <a:xfrm>
                <a:off x="6015434" y="5122398"/>
                <a:ext cx="1872703" cy="138499"/>
                <a:chOff x="6015434" y="5122398"/>
                <a:chExt cx="1872703" cy="138499"/>
              </a:xfrm>
            </p:grpSpPr>
            <p:sp>
              <p:nvSpPr>
                <p:cNvPr id="82" name="TextBox 81">
                  <a:extLst>
                    <a:ext uri="{FF2B5EF4-FFF2-40B4-BE49-F238E27FC236}">
                      <a16:creationId xmlns:a16="http://schemas.microsoft.com/office/drawing/2014/main" id="{878A1497-58AF-481D-9192-123CDB9C0A1F}"/>
                    </a:ext>
                  </a:extLst>
                </p:cNvPr>
                <p:cNvSpPr txBox="1"/>
                <p:nvPr/>
              </p:nvSpPr>
              <p:spPr>
                <a:xfrm>
                  <a:off x="6015434" y="5122398"/>
                  <a:ext cx="250031" cy="138499"/>
                </a:xfrm>
                <a:prstGeom prst="rect">
                  <a:avLst/>
                </a:prstGeom>
                <a:noFill/>
              </p:spPr>
              <p:txBody>
                <a:bodyPr wrap="square" lIns="0" tIns="0" rIns="0" bIns="0" rtlCol="0">
                  <a:spAutoFit/>
                </a:bodyPr>
                <a:lstStyle/>
                <a:p>
                  <a:pPr algn="ctr"/>
                  <a:r>
                    <a:rPr lang="en-GB" sz="900" dirty="0"/>
                    <a:t>HC</a:t>
                  </a:r>
                </a:p>
              </p:txBody>
            </p:sp>
            <p:sp>
              <p:nvSpPr>
                <p:cNvPr id="83" name="TextBox 82">
                  <a:extLst>
                    <a:ext uri="{FF2B5EF4-FFF2-40B4-BE49-F238E27FC236}">
                      <a16:creationId xmlns:a16="http://schemas.microsoft.com/office/drawing/2014/main" id="{CEFE8DF4-6EBD-42E5-AC86-B07E49EE7324}"/>
                    </a:ext>
                  </a:extLst>
                </p:cNvPr>
                <p:cNvSpPr txBox="1"/>
                <p:nvPr/>
              </p:nvSpPr>
              <p:spPr>
                <a:xfrm>
                  <a:off x="6556325" y="5122398"/>
                  <a:ext cx="250031" cy="138499"/>
                </a:xfrm>
                <a:prstGeom prst="rect">
                  <a:avLst/>
                </a:prstGeom>
                <a:noFill/>
              </p:spPr>
              <p:txBody>
                <a:bodyPr wrap="square" lIns="0" tIns="0" rIns="0" bIns="0" rtlCol="0">
                  <a:spAutoFit/>
                </a:bodyPr>
                <a:lstStyle/>
                <a:p>
                  <a:pPr algn="ctr"/>
                  <a:r>
                    <a:rPr lang="en-GB" sz="900"/>
                    <a:t>AA</a:t>
                  </a:r>
                </a:p>
              </p:txBody>
            </p:sp>
            <p:sp>
              <p:nvSpPr>
                <p:cNvPr id="84" name="TextBox 83">
                  <a:extLst>
                    <a:ext uri="{FF2B5EF4-FFF2-40B4-BE49-F238E27FC236}">
                      <a16:creationId xmlns:a16="http://schemas.microsoft.com/office/drawing/2014/main" id="{42351DBD-6519-466B-91EC-A5EF5D00AF3B}"/>
                    </a:ext>
                  </a:extLst>
                </p:cNvPr>
                <p:cNvSpPr txBox="1"/>
                <p:nvPr/>
              </p:nvSpPr>
              <p:spPr>
                <a:xfrm>
                  <a:off x="7097216" y="5122398"/>
                  <a:ext cx="250031" cy="138499"/>
                </a:xfrm>
                <a:prstGeom prst="rect">
                  <a:avLst/>
                </a:prstGeom>
                <a:noFill/>
              </p:spPr>
              <p:txBody>
                <a:bodyPr wrap="square" lIns="0" tIns="0" rIns="0" bIns="0" rtlCol="0">
                  <a:spAutoFit/>
                </a:bodyPr>
                <a:lstStyle/>
                <a:p>
                  <a:pPr algn="ctr"/>
                  <a:r>
                    <a:rPr lang="en-GB" sz="900" dirty="0"/>
                    <a:t>HC</a:t>
                  </a:r>
                </a:p>
              </p:txBody>
            </p:sp>
            <p:sp>
              <p:nvSpPr>
                <p:cNvPr id="85" name="TextBox 84">
                  <a:extLst>
                    <a:ext uri="{FF2B5EF4-FFF2-40B4-BE49-F238E27FC236}">
                      <a16:creationId xmlns:a16="http://schemas.microsoft.com/office/drawing/2014/main" id="{AAC311E4-5E68-4CB1-8702-EF76751A9392}"/>
                    </a:ext>
                  </a:extLst>
                </p:cNvPr>
                <p:cNvSpPr txBox="1"/>
                <p:nvPr/>
              </p:nvSpPr>
              <p:spPr>
                <a:xfrm>
                  <a:off x="7638106" y="5122398"/>
                  <a:ext cx="250031" cy="138499"/>
                </a:xfrm>
                <a:prstGeom prst="rect">
                  <a:avLst/>
                </a:prstGeom>
                <a:noFill/>
              </p:spPr>
              <p:txBody>
                <a:bodyPr wrap="square" lIns="0" tIns="0" rIns="0" bIns="0" rtlCol="0">
                  <a:spAutoFit/>
                </a:bodyPr>
                <a:lstStyle/>
                <a:p>
                  <a:pPr algn="ctr"/>
                  <a:r>
                    <a:rPr lang="en-GB" sz="900" dirty="0"/>
                    <a:t>AR</a:t>
                  </a:r>
                </a:p>
              </p:txBody>
            </p:sp>
          </p:grpSp>
          <p:sp>
            <p:nvSpPr>
              <p:cNvPr id="79" name="TextBox 78">
                <a:extLst>
                  <a:ext uri="{FF2B5EF4-FFF2-40B4-BE49-F238E27FC236}">
                    <a16:creationId xmlns:a16="http://schemas.microsoft.com/office/drawing/2014/main" id="{09858F62-9696-4D16-8C3B-00BA00080559}"/>
                  </a:ext>
                </a:extLst>
              </p:cNvPr>
              <p:cNvSpPr txBox="1"/>
              <p:nvPr/>
            </p:nvSpPr>
            <p:spPr>
              <a:xfrm>
                <a:off x="6025703" y="5245143"/>
                <a:ext cx="779910" cy="138499"/>
              </a:xfrm>
              <a:prstGeom prst="rect">
                <a:avLst/>
              </a:prstGeom>
              <a:noFill/>
            </p:spPr>
            <p:txBody>
              <a:bodyPr wrap="square" lIns="0" tIns="0" rIns="0" bIns="0" rtlCol="0">
                <a:spAutoFit/>
              </a:bodyPr>
              <a:lstStyle/>
              <a:p>
                <a:pPr algn="ctr"/>
                <a:r>
                  <a:rPr lang="en-GB" sz="900" dirty="0"/>
                  <a:t>Endobronchial</a:t>
                </a:r>
              </a:p>
            </p:txBody>
          </p:sp>
          <p:sp>
            <p:nvSpPr>
              <p:cNvPr id="80" name="TextBox 79">
                <a:extLst>
                  <a:ext uri="{FF2B5EF4-FFF2-40B4-BE49-F238E27FC236}">
                    <a16:creationId xmlns:a16="http://schemas.microsoft.com/office/drawing/2014/main" id="{21B9EF7C-7E80-4EA9-A8D2-2B46602162D7}"/>
                  </a:ext>
                </a:extLst>
              </p:cNvPr>
              <p:cNvSpPr txBox="1"/>
              <p:nvPr/>
            </p:nvSpPr>
            <p:spPr>
              <a:xfrm>
                <a:off x="7173138" y="5245143"/>
                <a:ext cx="638522" cy="138499"/>
              </a:xfrm>
              <a:prstGeom prst="rect">
                <a:avLst/>
              </a:prstGeom>
              <a:noFill/>
            </p:spPr>
            <p:txBody>
              <a:bodyPr wrap="square" lIns="0" tIns="0" rIns="0" bIns="0" rtlCol="0">
                <a:spAutoFit/>
              </a:bodyPr>
              <a:lstStyle/>
              <a:p>
                <a:pPr algn="ctr"/>
                <a:r>
                  <a:rPr lang="en-GB" sz="900" dirty="0"/>
                  <a:t>Nasal</a:t>
                </a:r>
              </a:p>
            </p:txBody>
          </p:sp>
          <p:sp>
            <p:nvSpPr>
              <p:cNvPr id="81" name="TextBox 80">
                <a:extLst>
                  <a:ext uri="{FF2B5EF4-FFF2-40B4-BE49-F238E27FC236}">
                    <a16:creationId xmlns:a16="http://schemas.microsoft.com/office/drawing/2014/main" id="{7F9FC4A7-9B75-4D8D-9EF6-40A0C37AF2C8}"/>
                  </a:ext>
                </a:extLst>
              </p:cNvPr>
              <p:cNvSpPr txBox="1"/>
              <p:nvPr/>
            </p:nvSpPr>
            <p:spPr>
              <a:xfrm rot="16200000">
                <a:off x="4710823" y="4347087"/>
                <a:ext cx="1314274" cy="138499"/>
              </a:xfrm>
              <a:prstGeom prst="rect">
                <a:avLst/>
              </a:prstGeom>
              <a:noFill/>
            </p:spPr>
            <p:txBody>
              <a:bodyPr wrap="square" lIns="0" tIns="0" rIns="0" bIns="0" rtlCol="0">
                <a:spAutoFit/>
              </a:bodyPr>
              <a:lstStyle/>
              <a:p>
                <a:pPr algn="ctr"/>
                <a:r>
                  <a:rPr lang="en-GB" sz="900" dirty="0"/>
                  <a:t>IL-33 (cells/mm</a:t>
                </a:r>
                <a:r>
                  <a:rPr lang="en-GB" sz="900" baseline="30000" dirty="0"/>
                  <a:t>2</a:t>
                </a:r>
                <a:r>
                  <a:rPr lang="en-GB" sz="900" dirty="0"/>
                  <a:t>)</a:t>
                </a:r>
              </a:p>
            </p:txBody>
          </p:sp>
        </p:grpSp>
        <p:cxnSp>
          <p:nvCxnSpPr>
            <p:cNvPr id="16" name="Straight Connector 15">
              <a:extLst>
                <a:ext uri="{FF2B5EF4-FFF2-40B4-BE49-F238E27FC236}">
                  <a16:creationId xmlns:a16="http://schemas.microsoft.com/office/drawing/2014/main" id="{385E2856-6AEC-430A-AEAE-B1EBEC071A04}"/>
                </a:ext>
              </a:extLst>
            </p:cNvPr>
            <p:cNvCxnSpPr>
              <a:cxnSpLocks/>
            </p:cNvCxnSpPr>
            <p:nvPr/>
          </p:nvCxnSpPr>
          <p:spPr>
            <a:xfrm>
              <a:off x="5962651" y="5038437"/>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7FAEA79-2163-4AE1-AE3B-7FA30DEF7A63}"/>
                </a:ext>
              </a:extLst>
            </p:cNvPr>
            <p:cNvGrpSpPr/>
            <p:nvPr/>
          </p:nvGrpSpPr>
          <p:grpSpPr>
            <a:xfrm>
              <a:off x="5962651" y="4943185"/>
              <a:ext cx="357188" cy="147930"/>
              <a:chOff x="5962651" y="4943185"/>
              <a:chExt cx="357188" cy="147930"/>
            </a:xfrm>
          </p:grpSpPr>
          <p:sp>
            <p:nvSpPr>
              <p:cNvPr id="66" name="Isosceles Triangle 65">
                <a:extLst>
                  <a:ext uri="{FF2B5EF4-FFF2-40B4-BE49-F238E27FC236}">
                    <a16:creationId xmlns:a16="http://schemas.microsoft.com/office/drawing/2014/main" id="{16CE1C4A-D775-42B6-8FDD-503AA2CFCE21}"/>
                  </a:ext>
                </a:extLst>
              </p:cNvPr>
              <p:cNvSpPr/>
              <p:nvPr/>
            </p:nvSpPr>
            <p:spPr>
              <a:xfrm>
                <a:off x="6212682" y="4943185"/>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a:extLst>
                  <a:ext uri="{FF2B5EF4-FFF2-40B4-BE49-F238E27FC236}">
                    <a16:creationId xmlns:a16="http://schemas.microsoft.com/office/drawing/2014/main" id="{EA1C5B78-3127-4A03-9F22-C3E90CF591C2}"/>
                  </a:ext>
                </a:extLst>
              </p:cNvPr>
              <p:cNvSpPr/>
              <p:nvPr/>
            </p:nvSpPr>
            <p:spPr>
              <a:xfrm>
                <a:off x="5962651" y="4971760"/>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a:extLst>
                  <a:ext uri="{FF2B5EF4-FFF2-40B4-BE49-F238E27FC236}">
                    <a16:creationId xmlns:a16="http://schemas.microsoft.com/office/drawing/2014/main" id="{0334F968-21BD-469F-B6CD-8887CFB227C4}"/>
                  </a:ext>
                </a:extLst>
              </p:cNvPr>
              <p:cNvSpPr/>
              <p:nvPr/>
            </p:nvSpPr>
            <p:spPr>
              <a:xfrm>
                <a:off x="6010276" y="5002717"/>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a:extLst>
                  <a:ext uri="{FF2B5EF4-FFF2-40B4-BE49-F238E27FC236}">
                    <a16:creationId xmlns:a16="http://schemas.microsoft.com/office/drawing/2014/main" id="{938F5E88-6543-492F-834E-F49779B8776C}"/>
                  </a:ext>
                </a:extLst>
              </p:cNvPr>
              <p:cNvSpPr/>
              <p:nvPr/>
            </p:nvSpPr>
            <p:spPr>
              <a:xfrm>
                <a:off x="5962651" y="5031292"/>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a:extLst>
                  <a:ext uri="{FF2B5EF4-FFF2-40B4-BE49-F238E27FC236}">
                    <a16:creationId xmlns:a16="http://schemas.microsoft.com/office/drawing/2014/main" id="{F6127E40-5B69-4499-9841-9DBB141254B8}"/>
                  </a:ext>
                </a:extLst>
              </p:cNvPr>
              <p:cNvSpPr/>
              <p:nvPr/>
            </p:nvSpPr>
            <p:spPr>
              <a:xfrm>
                <a:off x="6069807" y="5017005"/>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a:extLst>
                  <a:ext uri="{FF2B5EF4-FFF2-40B4-BE49-F238E27FC236}">
                    <a16:creationId xmlns:a16="http://schemas.microsoft.com/office/drawing/2014/main" id="{5F0FDC5C-0603-45B1-BEED-5D3803BBFC4B}"/>
                  </a:ext>
                </a:extLst>
              </p:cNvPr>
              <p:cNvSpPr/>
              <p:nvPr/>
            </p:nvSpPr>
            <p:spPr>
              <a:xfrm>
                <a:off x="6110288" y="5014623"/>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a:extLst>
                  <a:ext uri="{FF2B5EF4-FFF2-40B4-BE49-F238E27FC236}">
                    <a16:creationId xmlns:a16="http://schemas.microsoft.com/office/drawing/2014/main" id="{F40B83A2-F583-4A49-8257-C3FCC6678A56}"/>
                  </a:ext>
                </a:extLst>
              </p:cNvPr>
              <p:cNvSpPr/>
              <p:nvPr/>
            </p:nvSpPr>
            <p:spPr>
              <a:xfrm>
                <a:off x="6160294" y="4981286"/>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a:extLst>
                  <a:ext uri="{FF2B5EF4-FFF2-40B4-BE49-F238E27FC236}">
                    <a16:creationId xmlns:a16="http://schemas.microsoft.com/office/drawing/2014/main" id="{0B850CB1-462F-4980-81CC-C16D14024DFF}"/>
                  </a:ext>
                </a:extLst>
              </p:cNvPr>
              <p:cNvSpPr/>
              <p:nvPr/>
            </p:nvSpPr>
            <p:spPr>
              <a:xfrm>
                <a:off x="6212682" y="5017005"/>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a:extLst>
                  <a:ext uri="{FF2B5EF4-FFF2-40B4-BE49-F238E27FC236}">
                    <a16:creationId xmlns:a16="http://schemas.microsoft.com/office/drawing/2014/main" id="{CABF0ADB-6A7E-4C99-B8F9-D9E127ACC480}"/>
                  </a:ext>
                </a:extLst>
              </p:cNvPr>
              <p:cNvSpPr/>
              <p:nvPr/>
            </p:nvSpPr>
            <p:spPr>
              <a:xfrm>
                <a:off x="6260307" y="5036055"/>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a:extLst>
                  <a:ext uri="{FF2B5EF4-FFF2-40B4-BE49-F238E27FC236}">
                    <a16:creationId xmlns:a16="http://schemas.microsoft.com/office/drawing/2014/main" id="{A3F52E77-CB59-4A02-93E0-632E065430D1}"/>
                  </a:ext>
                </a:extLst>
              </p:cNvPr>
              <p:cNvSpPr/>
              <p:nvPr/>
            </p:nvSpPr>
            <p:spPr>
              <a:xfrm>
                <a:off x="6157913" y="5038437"/>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Connector 17">
              <a:extLst>
                <a:ext uri="{FF2B5EF4-FFF2-40B4-BE49-F238E27FC236}">
                  <a16:creationId xmlns:a16="http://schemas.microsoft.com/office/drawing/2014/main" id="{AB799807-723A-4915-BEAF-48D96DF3B7DB}"/>
                </a:ext>
              </a:extLst>
            </p:cNvPr>
            <p:cNvCxnSpPr>
              <a:cxnSpLocks/>
            </p:cNvCxnSpPr>
            <p:nvPr/>
          </p:nvCxnSpPr>
          <p:spPr>
            <a:xfrm>
              <a:off x="6502349" y="4866987"/>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C456005-2663-4D9F-B03A-A5CB61BA2F34}"/>
                </a:ext>
              </a:extLst>
            </p:cNvPr>
            <p:cNvGrpSpPr/>
            <p:nvPr/>
          </p:nvGrpSpPr>
          <p:grpSpPr>
            <a:xfrm>
              <a:off x="6503195" y="3890672"/>
              <a:ext cx="357188" cy="1205204"/>
              <a:chOff x="6503195" y="3890672"/>
              <a:chExt cx="357188" cy="1205204"/>
            </a:xfrm>
          </p:grpSpPr>
          <p:sp>
            <p:nvSpPr>
              <p:cNvPr id="44" name="Isosceles Triangle 43">
                <a:extLst>
                  <a:ext uri="{FF2B5EF4-FFF2-40B4-BE49-F238E27FC236}">
                    <a16:creationId xmlns:a16="http://schemas.microsoft.com/office/drawing/2014/main" id="{4E4E2744-D45D-4CF5-BD25-AB26E10C9519}"/>
                  </a:ext>
                </a:extLst>
              </p:cNvPr>
              <p:cNvSpPr/>
              <p:nvPr/>
            </p:nvSpPr>
            <p:spPr>
              <a:xfrm>
                <a:off x="6603207" y="452884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20E49A07-E614-46C1-8842-89C97EEAA599}"/>
                  </a:ext>
                </a:extLst>
              </p:cNvPr>
              <p:cNvSpPr/>
              <p:nvPr/>
            </p:nvSpPr>
            <p:spPr>
              <a:xfrm>
                <a:off x="6650832" y="455266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8DD56FEC-E0FD-4EBD-AB21-76D9DC96804E}"/>
                  </a:ext>
                </a:extLst>
              </p:cNvPr>
              <p:cNvSpPr/>
              <p:nvPr/>
            </p:nvSpPr>
            <p:spPr>
              <a:xfrm>
                <a:off x="6700838" y="4545516"/>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CDBD32F2-91A1-4C46-8B26-F854013D5F14}"/>
                  </a:ext>
                </a:extLst>
              </p:cNvPr>
              <p:cNvSpPr/>
              <p:nvPr/>
            </p:nvSpPr>
            <p:spPr>
              <a:xfrm>
                <a:off x="6650832" y="464791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C25E5689-FF9F-4526-9AD7-CE5B8D8A7BE7}"/>
                  </a:ext>
                </a:extLst>
              </p:cNvPr>
              <p:cNvSpPr/>
              <p:nvPr/>
            </p:nvSpPr>
            <p:spPr>
              <a:xfrm>
                <a:off x="6600826" y="468124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70594ED3-533C-4F5C-8152-CBE611A0AAE1}"/>
                  </a:ext>
                </a:extLst>
              </p:cNvPr>
              <p:cNvSpPr/>
              <p:nvPr/>
            </p:nvSpPr>
            <p:spPr>
              <a:xfrm>
                <a:off x="6705601" y="470506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4DE7189F-6EC4-4141-95C5-B47B3D03685D}"/>
                  </a:ext>
                </a:extLst>
              </p:cNvPr>
              <p:cNvSpPr/>
              <p:nvPr/>
            </p:nvSpPr>
            <p:spPr>
              <a:xfrm>
                <a:off x="6503195" y="4826504"/>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2F17F2F9-4E0C-4182-AD59-A865683E1F89}"/>
                  </a:ext>
                </a:extLst>
              </p:cNvPr>
              <p:cNvSpPr/>
              <p:nvPr/>
            </p:nvSpPr>
            <p:spPr>
              <a:xfrm>
                <a:off x="6553201" y="4852698"/>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107B1127-3AC9-47AA-9011-A1AABC4A18BE}"/>
                  </a:ext>
                </a:extLst>
              </p:cNvPr>
              <p:cNvSpPr/>
              <p:nvPr/>
            </p:nvSpPr>
            <p:spPr>
              <a:xfrm>
                <a:off x="6603207" y="481221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C7F6F51D-158E-44F5-9D84-DDD7E210A48A}"/>
                  </a:ext>
                </a:extLst>
              </p:cNvPr>
              <p:cNvSpPr/>
              <p:nvPr/>
            </p:nvSpPr>
            <p:spPr>
              <a:xfrm>
                <a:off x="6700838" y="483126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0B899948-FCBF-4BA4-95BF-657BE0D3ECEF}"/>
                  </a:ext>
                </a:extLst>
              </p:cNvPr>
              <p:cNvSpPr/>
              <p:nvPr/>
            </p:nvSpPr>
            <p:spPr>
              <a:xfrm>
                <a:off x="6800851" y="4826504"/>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AA463DDE-245B-46BE-9C8A-0F20A22A9634}"/>
                  </a:ext>
                </a:extLst>
              </p:cNvPr>
              <p:cNvSpPr/>
              <p:nvPr/>
            </p:nvSpPr>
            <p:spPr>
              <a:xfrm>
                <a:off x="6750845" y="4874129"/>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F8BAA792-1C5E-4396-97A2-C9278ACE5C7E}"/>
                  </a:ext>
                </a:extLst>
              </p:cNvPr>
              <p:cNvSpPr/>
              <p:nvPr/>
            </p:nvSpPr>
            <p:spPr>
              <a:xfrm>
                <a:off x="6655595" y="485746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88A170F7-EFCA-417B-9A49-2D9AE6B0278E}"/>
                  </a:ext>
                </a:extLst>
              </p:cNvPr>
              <p:cNvSpPr/>
              <p:nvPr/>
            </p:nvSpPr>
            <p:spPr>
              <a:xfrm>
                <a:off x="6603207" y="4876511"/>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538F355E-3945-4458-9FA6-AA35737B9F7B}"/>
                  </a:ext>
                </a:extLst>
              </p:cNvPr>
              <p:cNvSpPr/>
              <p:nvPr/>
            </p:nvSpPr>
            <p:spPr>
              <a:xfrm>
                <a:off x="6653213" y="492651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33AD945F-A121-4E1F-9AA6-1CB19F092524}"/>
                  </a:ext>
                </a:extLst>
              </p:cNvPr>
              <p:cNvSpPr/>
              <p:nvPr/>
            </p:nvSpPr>
            <p:spPr>
              <a:xfrm>
                <a:off x="6674644" y="499081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9A78A690-EFB5-4394-8B83-2ED13C82F6A1}"/>
                  </a:ext>
                </a:extLst>
              </p:cNvPr>
              <p:cNvSpPr/>
              <p:nvPr/>
            </p:nvSpPr>
            <p:spPr>
              <a:xfrm>
                <a:off x="6727032" y="5043198"/>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62C27E41-2CE0-4D5A-A6CB-7AB9E0AD380D}"/>
                  </a:ext>
                </a:extLst>
              </p:cNvPr>
              <p:cNvSpPr/>
              <p:nvPr/>
            </p:nvSpPr>
            <p:spPr>
              <a:xfrm>
                <a:off x="6779420" y="5019385"/>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0BF555DB-4D1A-4C5E-A51E-AD87ACBAFB26}"/>
                  </a:ext>
                </a:extLst>
              </p:cNvPr>
              <p:cNvSpPr/>
              <p:nvPr/>
            </p:nvSpPr>
            <p:spPr>
              <a:xfrm>
                <a:off x="6627020" y="502891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312D26EE-E669-4443-9E02-F7528EE35CD7}"/>
                  </a:ext>
                </a:extLst>
              </p:cNvPr>
              <p:cNvSpPr/>
              <p:nvPr/>
            </p:nvSpPr>
            <p:spPr>
              <a:xfrm>
                <a:off x="6579394" y="499319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C94B7945-8602-484F-9F8F-5B5A2AF99FF7}"/>
                  </a:ext>
                </a:extLst>
              </p:cNvPr>
              <p:cNvSpPr/>
              <p:nvPr/>
            </p:nvSpPr>
            <p:spPr>
              <a:xfrm>
                <a:off x="6529389" y="5038435"/>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8A793F77-079F-45B1-B7E7-46573170ECAE}"/>
                  </a:ext>
                </a:extLst>
              </p:cNvPr>
              <p:cNvSpPr/>
              <p:nvPr/>
            </p:nvSpPr>
            <p:spPr>
              <a:xfrm>
                <a:off x="6653213" y="389067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0" name="Straight Connector 19">
              <a:extLst>
                <a:ext uri="{FF2B5EF4-FFF2-40B4-BE49-F238E27FC236}">
                  <a16:creationId xmlns:a16="http://schemas.microsoft.com/office/drawing/2014/main" id="{A2505271-88D3-421B-909D-B74795DA22F5}"/>
                </a:ext>
              </a:extLst>
            </p:cNvPr>
            <p:cNvCxnSpPr>
              <a:cxnSpLocks/>
            </p:cNvCxnSpPr>
            <p:nvPr/>
          </p:nvCxnSpPr>
          <p:spPr>
            <a:xfrm>
              <a:off x="7042717" y="5022057"/>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0C34CEF-8642-4788-AB95-7001B882F7E9}"/>
                </a:ext>
              </a:extLst>
            </p:cNvPr>
            <p:cNvGrpSpPr/>
            <p:nvPr/>
          </p:nvGrpSpPr>
          <p:grpSpPr>
            <a:xfrm>
              <a:off x="7045349" y="4961945"/>
              <a:ext cx="352716" cy="126497"/>
              <a:chOff x="7045349" y="4961945"/>
              <a:chExt cx="352716" cy="126497"/>
            </a:xfrm>
          </p:grpSpPr>
          <p:sp>
            <p:nvSpPr>
              <p:cNvPr id="39" name="Oval 38">
                <a:extLst>
                  <a:ext uri="{FF2B5EF4-FFF2-40B4-BE49-F238E27FC236}">
                    <a16:creationId xmlns:a16="http://schemas.microsoft.com/office/drawing/2014/main" id="{AF8F5F1B-74BC-420F-8E62-828DBBB00C1C}"/>
                  </a:ext>
                </a:extLst>
              </p:cNvPr>
              <p:cNvSpPr/>
              <p:nvPr/>
            </p:nvSpPr>
            <p:spPr>
              <a:xfrm>
                <a:off x="7047731" y="4961945"/>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1FE58D1-12F7-419A-BCA9-B60CB1161A28}"/>
                  </a:ext>
                </a:extLst>
              </p:cNvPr>
              <p:cNvSpPr/>
              <p:nvPr/>
            </p:nvSpPr>
            <p:spPr>
              <a:xfrm>
                <a:off x="7045349" y="5035764"/>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004CDA1-4A27-4829-A208-D4107EE93465}"/>
                  </a:ext>
                </a:extLst>
              </p:cNvPr>
              <p:cNvSpPr/>
              <p:nvPr/>
            </p:nvSpPr>
            <p:spPr>
              <a:xfrm>
                <a:off x="7195369" y="4995283"/>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19E6F53-A551-4F6C-A33F-2E2AAD8B876E}"/>
                  </a:ext>
                </a:extLst>
              </p:cNvPr>
              <p:cNvSpPr/>
              <p:nvPr/>
            </p:nvSpPr>
            <p:spPr>
              <a:xfrm>
                <a:off x="7345387" y="4973851"/>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02FA1C3E-D664-4281-8D7C-5A36DD5B8768}"/>
                  </a:ext>
                </a:extLst>
              </p:cNvPr>
              <p:cNvSpPr/>
              <p:nvPr/>
            </p:nvSpPr>
            <p:spPr>
              <a:xfrm>
                <a:off x="7345387" y="5028620"/>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80B65FF4-9A5D-4405-BFCF-7568B9194C30}"/>
                </a:ext>
              </a:extLst>
            </p:cNvPr>
            <p:cNvCxnSpPr>
              <a:cxnSpLocks/>
            </p:cNvCxnSpPr>
            <p:nvPr/>
          </p:nvCxnSpPr>
          <p:spPr>
            <a:xfrm>
              <a:off x="7578610" y="5045867"/>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5906886-5720-4B07-9C02-DF108D1B8DF5}"/>
                </a:ext>
              </a:extLst>
            </p:cNvPr>
            <p:cNvGrpSpPr/>
            <p:nvPr/>
          </p:nvGrpSpPr>
          <p:grpSpPr>
            <a:xfrm>
              <a:off x="7581389" y="4797704"/>
              <a:ext cx="357639" cy="300487"/>
              <a:chOff x="7581389" y="4797704"/>
              <a:chExt cx="357639" cy="300487"/>
            </a:xfrm>
          </p:grpSpPr>
          <p:sp>
            <p:nvSpPr>
              <p:cNvPr id="28" name="Oval 27">
                <a:extLst>
                  <a:ext uri="{FF2B5EF4-FFF2-40B4-BE49-F238E27FC236}">
                    <a16:creationId xmlns:a16="http://schemas.microsoft.com/office/drawing/2014/main" id="{214597DA-E0F9-48F6-830C-8FECE87B2F24}"/>
                  </a:ext>
                </a:extLst>
              </p:cNvPr>
              <p:cNvSpPr/>
              <p:nvPr/>
            </p:nvSpPr>
            <p:spPr>
              <a:xfrm>
                <a:off x="7757601" y="4797704"/>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5E446B55-77CF-481F-9642-059B54F9CBAC}"/>
                  </a:ext>
                </a:extLst>
              </p:cNvPr>
              <p:cNvSpPr/>
              <p:nvPr/>
            </p:nvSpPr>
            <p:spPr>
              <a:xfrm>
                <a:off x="7712358" y="485009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97623C9-0F34-4329-BC0D-DECB23146A96}"/>
                  </a:ext>
                </a:extLst>
              </p:cNvPr>
              <p:cNvSpPr/>
              <p:nvPr/>
            </p:nvSpPr>
            <p:spPr>
              <a:xfrm>
                <a:off x="7733789" y="4919147"/>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EC7F875-83FC-4EF8-A61B-D969B282DC27}"/>
                  </a:ext>
                </a:extLst>
              </p:cNvPr>
              <p:cNvSpPr/>
              <p:nvPr/>
            </p:nvSpPr>
            <p:spPr>
              <a:xfrm>
                <a:off x="7581389" y="504059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6F8B076-E4A5-4EEC-B23B-5D0555B9A0A3}"/>
                  </a:ext>
                </a:extLst>
              </p:cNvPr>
              <p:cNvSpPr/>
              <p:nvPr/>
            </p:nvSpPr>
            <p:spPr>
              <a:xfrm>
                <a:off x="7626633" y="5009635"/>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6D0160B-11BB-435A-9301-8D92CF48EE55}"/>
                  </a:ext>
                </a:extLst>
              </p:cNvPr>
              <p:cNvSpPr/>
              <p:nvPr/>
            </p:nvSpPr>
            <p:spPr>
              <a:xfrm>
                <a:off x="7669495" y="502154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90A6FAD-7088-4A6A-ADC6-18C941F3138D}"/>
                  </a:ext>
                </a:extLst>
              </p:cNvPr>
              <p:cNvSpPr/>
              <p:nvPr/>
            </p:nvSpPr>
            <p:spPr>
              <a:xfrm>
                <a:off x="7709977" y="5007253"/>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901B924-26B1-4F5D-9D4F-E39F480DD39C}"/>
                  </a:ext>
                </a:extLst>
              </p:cNvPr>
              <p:cNvSpPr/>
              <p:nvPr/>
            </p:nvSpPr>
            <p:spPr>
              <a:xfrm>
                <a:off x="7750458" y="504059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71FE9BC-E747-4D86-9E93-548B7DC7514C}"/>
                  </a:ext>
                </a:extLst>
              </p:cNvPr>
              <p:cNvSpPr/>
              <p:nvPr/>
            </p:nvSpPr>
            <p:spPr>
              <a:xfrm>
                <a:off x="7798084" y="5019159"/>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C39BE39A-EEAF-48E3-B92E-A5F9B0FA4130}"/>
                  </a:ext>
                </a:extLst>
              </p:cNvPr>
              <p:cNvSpPr/>
              <p:nvPr/>
            </p:nvSpPr>
            <p:spPr>
              <a:xfrm>
                <a:off x="7840947" y="504059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B61BE8C-7F9E-423A-B1BA-F87645543281}"/>
                  </a:ext>
                </a:extLst>
              </p:cNvPr>
              <p:cNvSpPr/>
              <p:nvPr/>
            </p:nvSpPr>
            <p:spPr>
              <a:xfrm>
                <a:off x="7881428" y="5021541"/>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B5548D5A-A589-46E9-9017-B6A709CEBB5A}"/>
                </a:ext>
              </a:extLst>
            </p:cNvPr>
            <p:cNvSpPr txBox="1"/>
            <p:nvPr/>
          </p:nvSpPr>
          <p:spPr>
            <a:xfrm>
              <a:off x="6110288" y="3702658"/>
              <a:ext cx="571053" cy="138499"/>
            </a:xfrm>
            <a:prstGeom prst="rect">
              <a:avLst/>
            </a:prstGeom>
            <a:noFill/>
          </p:spPr>
          <p:txBody>
            <a:bodyPr wrap="square" lIns="0" tIns="0" rIns="0" bIns="0" rtlCol="0">
              <a:spAutoFit/>
            </a:bodyPr>
            <a:lstStyle/>
            <a:p>
              <a:pPr algn="ctr"/>
              <a:r>
                <a:rPr lang="en-GB" sz="900" dirty="0"/>
                <a:t>P=0.0046</a:t>
              </a:r>
            </a:p>
          </p:txBody>
        </p:sp>
        <p:sp>
          <p:nvSpPr>
            <p:cNvPr id="27" name="TextBox 26">
              <a:extLst>
                <a:ext uri="{FF2B5EF4-FFF2-40B4-BE49-F238E27FC236}">
                  <a16:creationId xmlns:a16="http://schemas.microsoft.com/office/drawing/2014/main" id="{3E54C4A4-8202-4F2D-8A3C-EB2B4D8C6D6B}"/>
                </a:ext>
              </a:extLst>
            </p:cNvPr>
            <p:cNvSpPr txBox="1"/>
            <p:nvPr/>
          </p:nvSpPr>
          <p:spPr>
            <a:xfrm>
              <a:off x="6660358" y="3614566"/>
              <a:ext cx="1097242" cy="138499"/>
            </a:xfrm>
            <a:prstGeom prst="rect">
              <a:avLst/>
            </a:prstGeom>
            <a:noFill/>
          </p:spPr>
          <p:txBody>
            <a:bodyPr wrap="square" lIns="0" tIns="0" rIns="0" bIns="0" rtlCol="0">
              <a:spAutoFit/>
            </a:bodyPr>
            <a:lstStyle/>
            <a:p>
              <a:pPr algn="ctr"/>
              <a:r>
                <a:rPr lang="en-GB" sz="900" dirty="0"/>
                <a:t>P=0.01</a:t>
              </a:r>
            </a:p>
          </p:txBody>
        </p:sp>
      </p:grpSp>
      <p:grpSp>
        <p:nvGrpSpPr>
          <p:cNvPr id="101" name="Group 100">
            <a:extLst>
              <a:ext uri="{FF2B5EF4-FFF2-40B4-BE49-F238E27FC236}">
                <a16:creationId xmlns:a16="http://schemas.microsoft.com/office/drawing/2014/main" id="{8C8EECA5-5E71-4F45-A14E-F6611A5E41A0}"/>
              </a:ext>
            </a:extLst>
          </p:cNvPr>
          <p:cNvGrpSpPr/>
          <p:nvPr/>
        </p:nvGrpSpPr>
        <p:grpSpPr>
          <a:xfrm>
            <a:off x="8559259" y="3565643"/>
            <a:ext cx="2803779" cy="1707158"/>
            <a:chOff x="8600821" y="3676484"/>
            <a:chExt cx="2803779" cy="1707158"/>
          </a:xfrm>
        </p:grpSpPr>
        <p:grpSp>
          <p:nvGrpSpPr>
            <p:cNvPr id="102" name="Group 101">
              <a:extLst>
                <a:ext uri="{FF2B5EF4-FFF2-40B4-BE49-F238E27FC236}">
                  <a16:creationId xmlns:a16="http://schemas.microsoft.com/office/drawing/2014/main" id="{BB045E8A-0DE9-4295-8A4B-353BB0115281}"/>
                </a:ext>
              </a:extLst>
            </p:cNvPr>
            <p:cNvGrpSpPr/>
            <p:nvPr/>
          </p:nvGrpSpPr>
          <p:grpSpPr>
            <a:xfrm>
              <a:off x="8600821" y="3697644"/>
              <a:ext cx="2803779" cy="1685998"/>
              <a:chOff x="5298821" y="3697644"/>
              <a:chExt cx="2803779" cy="1685998"/>
            </a:xfrm>
          </p:grpSpPr>
          <p:grpSp>
            <p:nvGrpSpPr>
              <p:cNvPr id="166" name="Group 165">
                <a:extLst>
                  <a:ext uri="{FF2B5EF4-FFF2-40B4-BE49-F238E27FC236}">
                    <a16:creationId xmlns:a16="http://schemas.microsoft.com/office/drawing/2014/main" id="{77EC9511-C900-4493-802E-37F15B0315B8}"/>
                  </a:ext>
                </a:extLst>
              </p:cNvPr>
              <p:cNvGrpSpPr/>
              <p:nvPr/>
            </p:nvGrpSpPr>
            <p:grpSpPr>
              <a:xfrm>
                <a:off x="5451768" y="3697644"/>
                <a:ext cx="250031" cy="1447217"/>
                <a:chOff x="5451768" y="3697644"/>
                <a:chExt cx="250031" cy="1447217"/>
              </a:xfrm>
            </p:grpSpPr>
            <p:sp>
              <p:nvSpPr>
                <p:cNvPr id="187" name="TextBox 186">
                  <a:extLst>
                    <a:ext uri="{FF2B5EF4-FFF2-40B4-BE49-F238E27FC236}">
                      <a16:creationId xmlns:a16="http://schemas.microsoft.com/office/drawing/2014/main" id="{EA6F3EFE-A778-4A05-928F-E83C0E6BA5F4}"/>
                    </a:ext>
                  </a:extLst>
                </p:cNvPr>
                <p:cNvSpPr txBox="1"/>
                <p:nvPr/>
              </p:nvSpPr>
              <p:spPr>
                <a:xfrm>
                  <a:off x="5451768" y="3697644"/>
                  <a:ext cx="250031" cy="138499"/>
                </a:xfrm>
                <a:prstGeom prst="rect">
                  <a:avLst/>
                </a:prstGeom>
                <a:noFill/>
              </p:spPr>
              <p:txBody>
                <a:bodyPr wrap="square" lIns="0" tIns="0" rIns="0" bIns="0" rtlCol="0">
                  <a:spAutoFit/>
                </a:bodyPr>
                <a:lstStyle/>
                <a:p>
                  <a:pPr algn="r"/>
                  <a:r>
                    <a:rPr lang="en-GB" sz="900" dirty="0"/>
                    <a:t>6000</a:t>
                  </a:r>
                </a:p>
              </p:txBody>
            </p:sp>
            <p:sp>
              <p:nvSpPr>
                <p:cNvPr id="188" name="TextBox 187">
                  <a:extLst>
                    <a:ext uri="{FF2B5EF4-FFF2-40B4-BE49-F238E27FC236}">
                      <a16:creationId xmlns:a16="http://schemas.microsoft.com/office/drawing/2014/main" id="{B3162028-CC44-487C-8227-FA88DDE76A35}"/>
                    </a:ext>
                  </a:extLst>
                </p:cNvPr>
                <p:cNvSpPr txBox="1"/>
                <p:nvPr/>
              </p:nvSpPr>
              <p:spPr>
                <a:xfrm>
                  <a:off x="5451768" y="4135578"/>
                  <a:ext cx="250031" cy="138499"/>
                </a:xfrm>
                <a:prstGeom prst="rect">
                  <a:avLst/>
                </a:prstGeom>
                <a:noFill/>
              </p:spPr>
              <p:txBody>
                <a:bodyPr wrap="square" lIns="0" tIns="0" rIns="0" bIns="0" rtlCol="0">
                  <a:spAutoFit/>
                </a:bodyPr>
                <a:lstStyle/>
                <a:p>
                  <a:pPr algn="r"/>
                  <a:r>
                    <a:rPr lang="en-GB" sz="900"/>
                    <a:t>4000</a:t>
                  </a:r>
                </a:p>
              </p:txBody>
            </p:sp>
            <p:sp>
              <p:nvSpPr>
                <p:cNvPr id="189" name="TextBox 188">
                  <a:extLst>
                    <a:ext uri="{FF2B5EF4-FFF2-40B4-BE49-F238E27FC236}">
                      <a16:creationId xmlns:a16="http://schemas.microsoft.com/office/drawing/2014/main" id="{542D2756-8760-4720-B4C4-F97086DD362E}"/>
                    </a:ext>
                  </a:extLst>
                </p:cNvPr>
                <p:cNvSpPr txBox="1"/>
                <p:nvPr/>
              </p:nvSpPr>
              <p:spPr>
                <a:xfrm>
                  <a:off x="5451768" y="4572145"/>
                  <a:ext cx="250031" cy="138499"/>
                </a:xfrm>
                <a:prstGeom prst="rect">
                  <a:avLst/>
                </a:prstGeom>
                <a:noFill/>
              </p:spPr>
              <p:txBody>
                <a:bodyPr wrap="square" lIns="0" tIns="0" rIns="0" bIns="0" rtlCol="0">
                  <a:spAutoFit/>
                </a:bodyPr>
                <a:lstStyle/>
                <a:p>
                  <a:pPr algn="r"/>
                  <a:r>
                    <a:rPr lang="en-GB" sz="900" dirty="0"/>
                    <a:t>2000</a:t>
                  </a:r>
                </a:p>
              </p:txBody>
            </p:sp>
            <p:sp>
              <p:nvSpPr>
                <p:cNvPr id="190" name="TextBox 189">
                  <a:extLst>
                    <a:ext uri="{FF2B5EF4-FFF2-40B4-BE49-F238E27FC236}">
                      <a16:creationId xmlns:a16="http://schemas.microsoft.com/office/drawing/2014/main" id="{A957E070-0502-4858-A0D2-75B863F35E01}"/>
                    </a:ext>
                  </a:extLst>
                </p:cNvPr>
                <p:cNvSpPr txBox="1"/>
                <p:nvPr/>
              </p:nvSpPr>
              <p:spPr>
                <a:xfrm>
                  <a:off x="5451768" y="5006362"/>
                  <a:ext cx="250031" cy="138499"/>
                </a:xfrm>
                <a:prstGeom prst="rect">
                  <a:avLst/>
                </a:prstGeom>
                <a:noFill/>
              </p:spPr>
              <p:txBody>
                <a:bodyPr wrap="square" lIns="0" tIns="0" rIns="0" bIns="0" rtlCol="0">
                  <a:spAutoFit/>
                </a:bodyPr>
                <a:lstStyle/>
                <a:p>
                  <a:pPr algn="r"/>
                  <a:r>
                    <a:rPr lang="en-GB" sz="900"/>
                    <a:t>0</a:t>
                  </a:r>
                </a:p>
              </p:txBody>
            </p:sp>
          </p:grpSp>
          <p:grpSp>
            <p:nvGrpSpPr>
              <p:cNvPr id="167" name="Group 166">
                <a:extLst>
                  <a:ext uri="{FF2B5EF4-FFF2-40B4-BE49-F238E27FC236}">
                    <a16:creationId xmlns:a16="http://schemas.microsoft.com/office/drawing/2014/main" id="{9C8EB234-6DA9-44EA-9A40-E234E1F33FAF}"/>
                  </a:ext>
                </a:extLst>
              </p:cNvPr>
              <p:cNvGrpSpPr/>
              <p:nvPr/>
            </p:nvGrpSpPr>
            <p:grpSpPr>
              <a:xfrm>
                <a:off x="5727700" y="3759200"/>
                <a:ext cx="2374900" cy="1370272"/>
                <a:chOff x="5727700" y="3759200"/>
                <a:chExt cx="2374900" cy="1370272"/>
              </a:xfrm>
            </p:grpSpPr>
            <p:sp>
              <p:nvSpPr>
                <p:cNvPr id="176" name="Freeform: Shape 175">
                  <a:extLst>
                    <a:ext uri="{FF2B5EF4-FFF2-40B4-BE49-F238E27FC236}">
                      <a16:creationId xmlns:a16="http://schemas.microsoft.com/office/drawing/2014/main" id="{1E95E278-AEA2-423D-8A89-D8A22783BE78}"/>
                    </a:ext>
                  </a:extLst>
                </p:cNvPr>
                <p:cNvSpPr/>
                <p:nvPr/>
              </p:nvSpPr>
              <p:spPr>
                <a:xfrm>
                  <a:off x="5781675" y="3759200"/>
                  <a:ext cx="2320925" cy="1314450"/>
                </a:xfrm>
                <a:custGeom>
                  <a:avLst/>
                  <a:gdLst>
                    <a:gd name="connsiteX0" fmla="*/ 0 w 2320925"/>
                    <a:gd name="connsiteY0" fmla="*/ 0 h 1314450"/>
                    <a:gd name="connsiteX1" fmla="*/ 0 w 2320925"/>
                    <a:gd name="connsiteY1" fmla="*/ 1314450 h 1314450"/>
                    <a:gd name="connsiteX2" fmla="*/ 2320925 w 2320925"/>
                    <a:gd name="connsiteY2" fmla="*/ 1314450 h 1314450"/>
                  </a:gdLst>
                  <a:ahLst/>
                  <a:cxnLst>
                    <a:cxn ang="0">
                      <a:pos x="connsiteX0" y="connsiteY0"/>
                    </a:cxn>
                    <a:cxn ang="0">
                      <a:pos x="connsiteX1" y="connsiteY1"/>
                    </a:cxn>
                    <a:cxn ang="0">
                      <a:pos x="connsiteX2" y="connsiteY2"/>
                    </a:cxn>
                  </a:cxnLst>
                  <a:rect l="l" t="t" r="r" b="b"/>
                  <a:pathLst>
                    <a:path w="2320925" h="1314450">
                      <a:moveTo>
                        <a:pt x="0" y="0"/>
                      </a:moveTo>
                      <a:lnTo>
                        <a:pt x="0" y="1314450"/>
                      </a:lnTo>
                      <a:lnTo>
                        <a:pt x="2320925" y="13144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7" name="Group 176">
                  <a:extLst>
                    <a:ext uri="{FF2B5EF4-FFF2-40B4-BE49-F238E27FC236}">
                      <a16:creationId xmlns:a16="http://schemas.microsoft.com/office/drawing/2014/main" id="{9A4D06E3-3B07-4E00-A788-0FDCCE217FBD}"/>
                    </a:ext>
                  </a:extLst>
                </p:cNvPr>
                <p:cNvGrpSpPr/>
                <p:nvPr/>
              </p:nvGrpSpPr>
              <p:grpSpPr>
                <a:xfrm>
                  <a:off x="5727700" y="3764756"/>
                  <a:ext cx="58738" cy="1308718"/>
                  <a:chOff x="5727700" y="3764756"/>
                  <a:chExt cx="58738" cy="1308718"/>
                </a:xfrm>
              </p:grpSpPr>
              <p:cxnSp>
                <p:nvCxnSpPr>
                  <p:cNvPr id="183" name="Straight Connector 182">
                    <a:extLst>
                      <a:ext uri="{FF2B5EF4-FFF2-40B4-BE49-F238E27FC236}">
                        <a16:creationId xmlns:a16="http://schemas.microsoft.com/office/drawing/2014/main" id="{E6581C21-A5A8-4306-A158-2AD89301DCCD}"/>
                      </a:ext>
                    </a:extLst>
                  </p:cNvPr>
                  <p:cNvCxnSpPr/>
                  <p:nvPr/>
                </p:nvCxnSpPr>
                <p:spPr>
                  <a:xfrm>
                    <a:off x="5732463" y="3764756"/>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5CB7932-C033-4644-AC1A-1823693F9C52}"/>
                      </a:ext>
                    </a:extLst>
                  </p:cNvPr>
                  <p:cNvCxnSpPr/>
                  <p:nvPr/>
                </p:nvCxnSpPr>
                <p:spPr>
                  <a:xfrm>
                    <a:off x="5727700" y="4202690"/>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F8F4B87-8F1F-42C5-AA92-22026024D2C5}"/>
                      </a:ext>
                    </a:extLst>
                  </p:cNvPr>
                  <p:cNvCxnSpPr/>
                  <p:nvPr/>
                </p:nvCxnSpPr>
                <p:spPr>
                  <a:xfrm>
                    <a:off x="5727700" y="4639257"/>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6017884-5532-4A90-B999-4685CE16D21F}"/>
                      </a:ext>
                    </a:extLst>
                  </p:cNvPr>
                  <p:cNvCxnSpPr/>
                  <p:nvPr/>
                </p:nvCxnSpPr>
                <p:spPr>
                  <a:xfrm>
                    <a:off x="5727700" y="5073474"/>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538EBE99-3DFF-4FEC-989A-5931256EAE08}"/>
                    </a:ext>
                  </a:extLst>
                </p:cNvPr>
                <p:cNvGrpSpPr/>
                <p:nvPr/>
              </p:nvGrpSpPr>
              <p:grpSpPr>
                <a:xfrm>
                  <a:off x="6140451" y="5075497"/>
                  <a:ext cx="1622672" cy="53975"/>
                  <a:chOff x="6140451" y="5075497"/>
                  <a:chExt cx="1622672" cy="53975"/>
                </a:xfrm>
              </p:grpSpPr>
              <p:cxnSp>
                <p:nvCxnSpPr>
                  <p:cNvPr id="179" name="Straight Connector 178">
                    <a:extLst>
                      <a:ext uri="{FF2B5EF4-FFF2-40B4-BE49-F238E27FC236}">
                        <a16:creationId xmlns:a16="http://schemas.microsoft.com/office/drawing/2014/main" id="{C81E86E6-34C9-4CA5-8DBA-13D62C5762F2}"/>
                      </a:ext>
                    </a:extLst>
                  </p:cNvPr>
                  <p:cNvCxnSpPr>
                    <a:cxnSpLocks/>
                  </p:cNvCxnSpPr>
                  <p:nvPr/>
                </p:nvCxnSpPr>
                <p:spPr>
                  <a:xfrm rot="16200000">
                    <a:off x="6113463"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6CCD72F-2EE4-499F-AEBE-F444DD268C92}"/>
                      </a:ext>
                    </a:extLst>
                  </p:cNvPr>
                  <p:cNvCxnSpPr>
                    <a:cxnSpLocks/>
                  </p:cNvCxnSpPr>
                  <p:nvPr/>
                </p:nvCxnSpPr>
                <p:spPr>
                  <a:xfrm rot="16200000">
                    <a:off x="6654354"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55E597F-3F1F-467D-93C6-BF95FC26AE0E}"/>
                      </a:ext>
                    </a:extLst>
                  </p:cNvPr>
                  <p:cNvCxnSpPr>
                    <a:cxnSpLocks/>
                  </p:cNvCxnSpPr>
                  <p:nvPr/>
                </p:nvCxnSpPr>
                <p:spPr>
                  <a:xfrm rot="16200000">
                    <a:off x="7195245"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861531C-9818-4FF8-8FFE-614E2D8C3B19}"/>
                      </a:ext>
                    </a:extLst>
                  </p:cNvPr>
                  <p:cNvCxnSpPr>
                    <a:cxnSpLocks/>
                  </p:cNvCxnSpPr>
                  <p:nvPr/>
                </p:nvCxnSpPr>
                <p:spPr>
                  <a:xfrm rot="16200000">
                    <a:off x="7736135" y="5102485"/>
                    <a:ext cx="53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8" name="Group 167">
                <a:extLst>
                  <a:ext uri="{FF2B5EF4-FFF2-40B4-BE49-F238E27FC236}">
                    <a16:creationId xmlns:a16="http://schemas.microsoft.com/office/drawing/2014/main" id="{C3797937-0241-49E0-88C6-2D837D5B3BD1}"/>
                  </a:ext>
                </a:extLst>
              </p:cNvPr>
              <p:cNvGrpSpPr/>
              <p:nvPr/>
            </p:nvGrpSpPr>
            <p:grpSpPr>
              <a:xfrm>
                <a:off x="6015434" y="5122398"/>
                <a:ext cx="1872703" cy="138499"/>
                <a:chOff x="6015434" y="5122398"/>
                <a:chExt cx="1872703" cy="138499"/>
              </a:xfrm>
            </p:grpSpPr>
            <p:sp>
              <p:nvSpPr>
                <p:cNvPr id="172" name="TextBox 171">
                  <a:extLst>
                    <a:ext uri="{FF2B5EF4-FFF2-40B4-BE49-F238E27FC236}">
                      <a16:creationId xmlns:a16="http://schemas.microsoft.com/office/drawing/2014/main" id="{F656183D-7A58-4E7C-8620-4F62F9CFA5DF}"/>
                    </a:ext>
                  </a:extLst>
                </p:cNvPr>
                <p:cNvSpPr txBox="1"/>
                <p:nvPr/>
              </p:nvSpPr>
              <p:spPr>
                <a:xfrm>
                  <a:off x="6015434" y="5122398"/>
                  <a:ext cx="250031" cy="138499"/>
                </a:xfrm>
                <a:prstGeom prst="rect">
                  <a:avLst/>
                </a:prstGeom>
                <a:noFill/>
              </p:spPr>
              <p:txBody>
                <a:bodyPr wrap="square" lIns="0" tIns="0" rIns="0" bIns="0" rtlCol="0">
                  <a:spAutoFit/>
                </a:bodyPr>
                <a:lstStyle/>
                <a:p>
                  <a:pPr algn="ctr"/>
                  <a:r>
                    <a:rPr lang="en-GB" sz="900" dirty="0"/>
                    <a:t>HC</a:t>
                  </a:r>
                </a:p>
              </p:txBody>
            </p:sp>
            <p:sp>
              <p:nvSpPr>
                <p:cNvPr id="173" name="TextBox 172">
                  <a:extLst>
                    <a:ext uri="{FF2B5EF4-FFF2-40B4-BE49-F238E27FC236}">
                      <a16:creationId xmlns:a16="http://schemas.microsoft.com/office/drawing/2014/main" id="{E946A809-2103-4F94-BD0B-7E5808DB0930}"/>
                    </a:ext>
                  </a:extLst>
                </p:cNvPr>
                <p:cNvSpPr txBox="1"/>
                <p:nvPr/>
              </p:nvSpPr>
              <p:spPr>
                <a:xfrm>
                  <a:off x="6556325" y="5122398"/>
                  <a:ext cx="250031" cy="138499"/>
                </a:xfrm>
                <a:prstGeom prst="rect">
                  <a:avLst/>
                </a:prstGeom>
                <a:noFill/>
              </p:spPr>
              <p:txBody>
                <a:bodyPr wrap="square" lIns="0" tIns="0" rIns="0" bIns="0" rtlCol="0">
                  <a:spAutoFit/>
                </a:bodyPr>
                <a:lstStyle/>
                <a:p>
                  <a:pPr algn="ctr"/>
                  <a:r>
                    <a:rPr lang="en-GB" sz="900"/>
                    <a:t>AA</a:t>
                  </a:r>
                </a:p>
              </p:txBody>
            </p:sp>
            <p:sp>
              <p:nvSpPr>
                <p:cNvPr id="174" name="TextBox 173">
                  <a:extLst>
                    <a:ext uri="{FF2B5EF4-FFF2-40B4-BE49-F238E27FC236}">
                      <a16:creationId xmlns:a16="http://schemas.microsoft.com/office/drawing/2014/main" id="{57DEEE74-2466-402E-AA69-0016EAC5E002}"/>
                    </a:ext>
                  </a:extLst>
                </p:cNvPr>
                <p:cNvSpPr txBox="1"/>
                <p:nvPr/>
              </p:nvSpPr>
              <p:spPr>
                <a:xfrm>
                  <a:off x="7097216" y="5122398"/>
                  <a:ext cx="250031" cy="138499"/>
                </a:xfrm>
                <a:prstGeom prst="rect">
                  <a:avLst/>
                </a:prstGeom>
                <a:noFill/>
              </p:spPr>
              <p:txBody>
                <a:bodyPr wrap="square" lIns="0" tIns="0" rIns="0" bIns="0" rtlCol="0">
                  <a:spAutoFit/>
                </a:bodyPr>
                <a:lstStyle/>
                <a:p>
                  <a:pPr algn="ctr"/>
                  <a:r>
                    <a:rPr lang="en-GB" sz="900"/>
                    <a:t>HC</a:t>
                  </a:r>
                </a:p>
              </p:txBody>
            </p:sp>
            <p:sp>
              <p:nvSpPr>
                <p:cNvPr id="175" name="TextBox 174">
                  <a:extLst>
                    <a:ext uri="{FF2B5EF4-FFF2-40B4-BE49-F238E27FC236}">
                      <a16:creationId xmlns:a16="http://schemas.microsoft.com/office/drawing/2014/main" id="{7CACFEDC-F8B3-4DA2-9248-ECF86ACF444D}"/>
                    </a:ext>
                  </a:extLst>
                </p:cNvPr>
                <p:cNvSpPr txBox="1"/>
                <p:nvPr/>
              </p:nvSpPr>
              <p:spPr>
                <a:xfrm>
                  <a:off x="7638106" y="5122398"/>
                  <a:ext cx="250031" cy="138499"/>
                </a:xfrm>
                <a:prstGeom prst="rect">
                  <a:avLst/>
                </a:prstGeom>
                <a:noFill/>
              </p:spPr>
              <p:txBody>
                <a:bodyPr wrap="square" lIns="0" tIns="0" rIns="0" bIns="0" rtlCol="0">
                  <a:spAutoFit/>
                </a:bodyPr>
                <a:lstStyle/>
                <a:p>
                  <a:pPr algn="ctr"/>
                  <a:r>
                    <a:rPr lang="en-GB" sz="900"/>
                    <a:t>AR</a:t>
                  </a:r>
                </a:p>
              </p:txBody>
            </p:sp>
          </p:grpSp>
          <p:sp>
            <p:nvSpPr>
              <p:cNvPr id="169" name="TextBox 168">
                <a:extLst>
                  <a:ext uri="{FF2B5EF4-FFF2-40B4-BE49-F238E27FC236}">
                    <a16:creationId xmlns:a16="http://schemas.microsoft.com/office/drawing/2014/main" id="{E830E073-0A5E-4795-B8EA-42FCDB4D3605}"/>
                  </a:ext>
                </a:extLst>
              </p:cNvPr>
              <p:cNvSpPr txBox="1"/>
              <p:nvPr/>
            </p:nvSpPr>
            <p:spPr>
              <a:xfrm>
                <a:off x="5963839" y="5245143"/>
                <a:ext cx="894112" cy="138499"/>
              </a:xfrm>
              <a:prstGeom prst="rect">
                <a:avLst/>
              </a:prstGeom>
              <a:noFill/>
            </p:spPr>
            <p:txBody>
              <a:bodyPr wrap="square" lIns="0" tIns="0" rIns="0" bIns="0" rtlCol="0">
                <a:spAutoFit/>
              </a:bodyPr>
              <a:lstStyle/>
              <a:p>
                <a:pPr algn="ctr"/>
                <a:r>
                  <a:rPr lang="en-GB" sz="900" dirty="0"/>
                  <a:t>Endobronchial</a:t>
                </a:r>
              </a:p>
            </p:txBody>
          </p:sp>
          <p:sp>
            <p:nvSpPr>
              <p:cNvPr id="170" name="TextBox 169">
                <a:extLst>
                  <a:ext uri="{FF2B5EF4-FFF2-40B4-BE49-F238E27FC236}">
                    <a16:creationId xmlns:a16="http://schemas.microsoft.com/office/drawing/2014/main" id="{2FAB0E95-DEE9-461C-B08A-C1D39CFCD6EA}"/>
                  </a:ext>
                </a:extLst>
              </p:cNvPr>
              <p:cNvSpPr txBox="1"/>
              <p:nvPr/>
            </p:nvSpPr>
            <p:spPr>
              <a:xfrm>
                <a:off x="7168375" y="5245143"/>
                <a:ext cx="638522" cy="138499"/>
              </a:xfrm>
              <a:prstGeom prst="rect">
                <a:avLst/>
              </a:prstGeom>
              <a:noFill/>
            </p:spPr>
            <p:txBody>
              <a:bodyPr wrap="square" lIns="0" tIns="0" rIns="0" bIns="0" rtlCol="0">
                <a:spAutoFit/>
              </a:bodyPr>
              <a:lstStyle/>
              <a:p>
                <a:pPr algn="ctr"/>
                <a:r>
                  <a:rPr lang="en-GB" sz="900"/>
                  <a:t>Nasal</a:t>
                </a:r>
              </a:p>
            </p:txBody>
          </p:sp>
          <p:sp>
            <p:nvSpPr>
              <p:cNvPr id="171" name="TextBox 170">
                <a:extLst>
                  <a:ext uri="{FF2B5EF4-FFF2-40B4-BE49-F238E27FC236}">
                    <a16:creationId xmlns:a16="http://schemas.microsoft.com/office/drawing/2014/main" id="{37E36BD7-5FEE-4365-B9B2-0E031DFCA1BB}"/>
                  </a:ext>
                </a:extLst>
              </p:cNvPr>
              <p:cNvSpPr txBox="1"/>
              <p:nvPr/>
            </p:nvSpPr>
            <p:spPr>
              <a:xfrm rot="16200000">
                <a:off x="4710934" y="4347087"/>
                <a:ext cx="1314274" cy="138499"/>
              </a:xfrm>
              <a:prstGeom prst="rect">
                <a:avLst/>
              </a:prstGeom>
              <a:noFill/>
            </p:spPr>
            <p:txBody>
              <a:bodyPr wrap="square" lIns="0" tIns="0" rIns="0" bIns="0" rtlCol="0">
                <a:spAutoFit/>
              </a:bodyPr>
              <a:lstStyle/>
              <a:p>
                <a:pPr algn="ctr"/>
                <a:r>
                  <a:rPr lang="en-GB" sz="900" dirty="0"/>
                  <a:t>TSLP (cells/mm</a:t>
                </a:r>
                <a:r>
                  <a:rPr lang="en-GB" sz="900" baseline="30000" dirty="0"/>
                  <a:t>2</a:t>
                </a:r>
                <a:r>
                  <a:rPr lang="en-GB" sz="900" dirty="0"/>
                  <a:t>)</a:t>
                </a:r>
              </a:p>
            </p:txBody>
          </p:sp>
        </p:grpSp>
        <p:cxnSp>
          <p:nvCxnSpPr>
            <p:cNvPr id="103" name="Straight Connector 102">
              <a:extLst>
                <a:ext uri="{FF2B5EF4-FFF2-40B4-BE49-F238E27FC236}">
                  <a16:creationId xmlns:a16="http://schemas.microsoft.com/office/drawing/2014/main" id="{7E0FB38D-534B-476C-916F-EF995DB1C7CD}"/>
                </a:ext>
              </a:extLst>
            </p:cNvPr>
            <p:cNvCxnSpPr>
              <a:cxnSpLocks/>
            </p:cNvCxnSpPr>
            <p:nvPr/>
          </p:nvCxnSpPr>
          <p:spPr>
            <a:xfrm>
              <a:off x="9265839" y="4678721"/>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A7160B28-AB82-4E6B-A4B7-EC3CC8DF7432}"/>
                </a:ext>
              </a:extLst>
            </p:cNvPr>
            <p:cNvGrpSpPr/>
            <p:nvPr/>
          </p:nvGrpSpPr>
          <p:grpSpPr>
            <a:xfrm>
              <a:off x="9350642" y="4328860"/>
              <a:ext cx="185738" cy="662278"/>
              <a:chOff x="9350642" y="4328860"/>
              <a:chExt cx="185738" cy="662278"/>
            </a:xfrm>
          </p:grpSpPr>
          <p:sp>
            <p:nvSpPr>
              <p:cNvPr id="155" name="Isosceles Triangle 154">
                <a:extLst>
                  <a:ext uri="{FF2B5EF4-FFF2-40B4-BE49-F238E27FC236}">
                    <a16:creationId xmlns:a16="http://schemas.microsoft.com/office/drawing/2014/main" id="{ECD15031-9044-413D-BB07-30F522016FD8}"/>
                  </a:ext>
                </a:extLst>
              </p:cNvPr>
              <p:cNvSpPr/>
              <p:nvPr/>
            </p:nvSpPr>
            <p:spPr>
              <a:xfrm>
                <a:off x="9357786" y="4614610"/>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Isosceles Triangle 155">
                <a:extLst>
                  <a:ext uri="{FF2B5EF4-FFF2-40B4-BE49-F238E27FC236}">
                    <a16:creationId xmlns:a16="http://schemas.microsoft.com/office/drawing/2014/main" id="{AA172266-536F-4B4F-8D55-16A4DE384799}"/>
                  </a:ext>
                </a:extLst>
              </p:cNvPr>
              <p:cNvSpPr/>
              <p:nvPr/>
            </p:nvSpPr>
            <p:spPr>
              <a:xfrm>
                <a:off x="9355404" y="4666997"/>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1FED690F-F812-4D9D-83E6-6AECBAE21A47}"/>
                  </a:ext>
                </a:extLst>
              </p:cNvPr>
              <p:cNvSpPr/>
              <p:nvPr/>
            </p:nvSpPr>
            <p:spPr>
              <a:xfrm>
                <a:off x="9474467" y="4647947"/>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Isosceles Triangle 157">
                <a:extLst>
                  <a:ext uri="{FF2B5EF4-FFF2-40B4-BE49-F238E27FC236}">
                    <a16:creationId xmlns:a16="http://schemas.microsoft.com/office/drawing/2014/main" id="{F0DEE5E6-599E-440E-87F2-0CCE366DF31B}"/>
                  </a:ext>
                </a:extLst>
              </p:cNvPr>
              <p:cNvSpPr/>
              <p:nvPr/>
            </p:nvSpPr>
            <p:spPr>
              <a:xfrm>
                <a:off x="9474467" y="4600322"/>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Isosceles Triangle 158">
                <a:extLst>
                  <a:ext uri="{FF2B5EF4-FFF2-40B4-BE49-F238E27FC236}">
                    <a16:creationId xmlns:a16="http://schemas.microsoft.com/office/drawing/2014/main" id="{099993B0-ABF2-4E29-8C49-4565C9748808}"/>
                  </a:ext>
                </a:extLst>
              </p:cNvPr>
              <p:cNvSpPr/>
              <p:nvPr/>
            </p:nvSpPr>
            <p:spPr>
              <a:xfrm>
                <a:off x="9417317" y="4507454"/>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Isosceles Triangle 159">
                <a:extLst>
                  <a:ext uri="{FF2B5EF4-FFF2-40B4-BE49-F238E27FC236}">
                    <a16:creationId xmlns:a16="http://schemas.microsoft.com/office/drawing/2014/main" id="{A37C7E1D-8FF6-42AD-873A-0FBC42B144E4}"/>
                  </a:ext>
                </a:extLst>
              </p:cNvPr>
              <p:cNvSpPr/>
              <p:nvPr/>
            </p:nvSpPr>
            <p:spPr>
              <a:xfrm>
                <a:off x="9353023" y="4369341"/>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Isosceles Triangle 160">
                <a:extLst>
                  <a:ext uri="{FF2B5EF4-FFF2-40B4-BE49-F238E27FC236}">
                    <a16:creationId xmlns:a16="http://schemas.microsoft.com/office/drawing/2014/main" id="{60453932-C706-43A9-985F-7BC4C44470FD}"/>
                  </a:ext>
                </a:extLst>
              </p:cNvPr>
              <p:cNvSpPr/>
              <p:nvPr/>
            </p:nvSpPr>
            <p:spPr>
              <a:xfrm>
                <a:off x="9476848" y="4328860"/>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Isosceles Triangle 161">
                <a:extLst>
                  <a:ext uri="{FF2B5EF4-FFF2-40B4-BE49-F238E27FC236}">
                    <a16:creationId xmlns:a16="http://schemas.microsoft.com/office/drawing/2014/main" id="{7F8626DD-F436-4083-9B56-21D844A80911}"/>
                  </a:ext>
                </a:extLst>
              </p:cNvPr>
              <p:cNvSpPr/>
              <p:nvPr/>
            </p:nvSpPr>
            <p:spPr>
              <a:xfrm>
                <a:off x="9353023" y="4840829"/>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Isosceles Triangle 162">
                <a:extLst>
                  <a:ext uri="{FF2B5EF4-FFF2-40B4-BE49-F238E27FC236}">
                    <a16:creationId xmlns:a16="http://schemas.microsoft.com/office/drawing/2014/main" id="{1A4CDADB-5E26-4FDF-8C58-BA1647A60792}"/>
                  </a:ext>
                </a:extLst>
              </p:cNvPr>
              <p:cNvSpPr/>
              <p:nvPr/>
            </p:nvSpPr>
            <p:spPr>
              <a:xfrm>
                <a:off x="9476848" y="4790823"/>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Isosceles Triangle 163">
                <a:extLst>
                  <a:ext uri="{FF2B5EF4-FFF2-40B4-BE49-F238E27FC236}">
                    <a16:creationId xmlns:a16="http://schemas.microsoft.com/office/drawing/2014/main" id="{2A064B42-3448-46EB-B655-30AC15FE489F}"/>
                  </a:ext>
                </a:extLst>
              </p:cNvPr>
              <p:cNvSpPr/>
              <p:nvPr/>
            </p:nvSpPr>
            <p:spPr>
              <a:xfrm>
                <a:off x="9350642" y="4938460"/>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Isosceles Triangle 164">
                <a:extLst>
                  <a:ext uri="{FF2B5EF4-FFF2-40B4-BE49-F238E27FC236}">
                    <a16:creationId xmlns:a16="http://schemas.microsoft.com/office/drawing/2014/main" id="{4DC97F3D-4444-4DFC-B71D-457DDF82C587}"/>
                  </a:ext>
                </a:extLst>
              </p:cNvPr>
              <p:cNvSpPr/>
              <p:nvPr/>
            </p:nvSpPr>
            <p:spPr>
              <a:xfrm>
                <a:off x="9476848" y="4905123"/>
                <a:ext cx="59532" cy="52678"/>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5" name="Straight Connector 104">
              <a:extLst>
                <a:ext uri="{FF2B5EF4-FFF2-40B4-BE49-F238E27FC236}">
                  <a16:creationId xmlns:a16="http://schemas.microsoft.com/office/drawing/2014/main" id="{84A3DB35-5407-4EAA-8313-80CA1DF31CD5}"/>
                </a:ext>
              </a:extLst>
            </p:cNvPr>
            <p:cNvCxnSpPr>
              <a:cxnSpLocks/>
            </p:cNvCxnSpPr>
            <p:nvPr/>
          </p:nvCxnSpPr>
          <p:spPr>
            <a:xfrm>
              <a:off x="9803567" y="4800085"/>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6424CB0-9B6A-4A0E-B3EA-05F0EC5ADBE0}"/>
                </a:ext>
              </a:extLst>
            </p:cNvPr>
            <p:cNvCxnSpPr>
              <a:cxnSpLocks/>
            </p:cNvCxnSpPr>
            <p:nvPr/>
          </p:nvCxnSpPr>
          <p:spPr>
            <a:xfrm>
              <a:off x="10350362" y="5023922"/>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DB005E6A-4EEE-4A91-AA92-7C5BE2CF5130}"/>
                </a:ext>
              </a:extLst>
            </p:cNvPr>
            <p:cNvGrpSpPr/>
            <p:nvPr/>
          </p:nvGrpSpPr>
          <p:grpSpPr>
            <a:xfrm>
              <a:off x="9806742" y="4114157"/>
              <a:ext cx="359570" cy="940883"/>
              <a:chOff x="9806742" y="4114157"/>
              <a:chExt cx="359570" cy="940883"/>
            </a:xfrm>
          </p:grpSpPr>
          <p:sp>
            <p:nvSpPr>
              <p:cNvPr id="132" name="Isosceles Triangle 131">
                <a:extLst>
                  <a:ext uri="{FF2B5EF4-FFF2-40B4-BE49-F238E27FC236}">
                    <a16:creationId xmlns:a16="http://schemas.microsoft.com/office/drawing/2014/main" id="{2C930199-CA5B-4841-8B43-1470F862B703}"/>
                  </a:ext>
                </a:extLst>
              </p:cNvPr>
              <p:cNvSpPr/>
              <p:nvPr/>
            </p:nvSpPr>
            <p:spPr>
              <a:xfrm>
                <a:off x="9954379" y="411415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Isosceles Triangle 132">
                <a:extLst>
                  <a:ext uri="{FF2B5EF4-FFF2-40B4-BE49-F238E27FC236}">
                    <a16:creationId xmlns:a16="http://schemas.microsoft.com/office/drawing/2014/main" id="{360BFF7F-7A63-4051-98DD-66AEAE72E5F0}"/>
                  </a:ext>
                </a:extLst>
              </p:cNvPr>
              <p:cNvSpPr/>
              <p:nvPr/>
            </p:nvSpPr>
            <p:spPr>
              <a:xfrm>
                <a:off x="9956760" y="424750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a:extLst>
                  <a:ext uri="{FF2B5EF4-FFF2-40B4-BE49-F238E27FC236}">
                    <a16:creationId xmlns:a16="http://schemas.microsoft.com/office/drawing/2014/main" id="{E177B97A-FBD0-4F82-A799-8E345178BCDE}"/>
                  </a:ext>
                </a:extLst>
              </p:cNvPr>
              <p:cNvSpPr/>
              <p:nvPr/>
            </p:nvSpPr>
            <p:spPr>
              <a:xfrm>
                <a:off x="9956760" y="4416576"/>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id="{64435495-5274-4682-8C20-EBB878C23CE0}"/>
                  </a:ext>
                </a:extLst>
              </p:cNvPr>
              <p:cNvSpPr/>
              <p:nvPr/>
            </p:nvSpPr>
            <p:spPr>
              <a:xfrm>
                <a:off x="9906754" y="451420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Isosceles Triangle 135">
                <a:extLst>
                  <a:ext uri="{FF2B5EF4-FFF2-40B4-BE49-F238E27FC236}">
                    <a16:creationId xmlns:a16="http://schemas.microsoft.com/office/drawing/2014/main" id="{D0D48EEB-27CB-4718-A908-2DF94A86A034}"/>
                  </a:ext>
                </a:extLst>
              </p:cNvPr>
              <p:cNvSpPr/>
              <p:nvPr/>
            </p:nvSpPr>
            <p:spPr>
              <a:xfrm>
                <a:off x="10004385" y="4535638"/>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Isosceles Triangle 136">
                <a:extLst>
                  <a:ext uri="{FF2B5EF4-FFF2-40B4-BE49-F238E27FC236}">
                    <a16:creationId xmlns:a16="http://schemas.microsoft.com/office/drawing/2014/main" id="{26702F0D-E5DD-46B4-A22B-E3DA6E5500BB}"/>
                  </a:ext>
                </a:extLst>
              </p:cNvPr>
              <p:cNvSpPr/>
              <p:nvPr/>
            </p:nvSpPr>
            <p:spPr>
              <a:xfrm>
                <a:off x="9906754" y="4564213"/>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Isosceles Triangle 137">
                <a:extLst>
                  <a:ext uri="{FF2B5EF4-FFF2-40B4-BE49-F238E27FC236}">
                    <a16:creationId xmlns:a16="http://schemas.microsoft.com/office/drawing/2014/main" id="{7CC62F31-ABD7-4800-96F3-7E800FDEDEB6}"/>
                  </a:ext>
                </a:extLst>
              </p:cNvPr>
              <p:cNvSpPr/>
              <p:nvPr/>
            </p:nvSpPr>
            <p:spPr>
              <a:xfrm>
                <a:off x="10006766" y="460945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a:extLst>
                  <a:ext uri="{FF2B5EF4-FFF2-40B4-BE49-F238E27FC236}">
                    <a16:creationId xmlns:a16="http://schemas.microsoft.com/office/drawing/2014/main" id="{4C4B2B91-6D10-470B-A021-8E430E5AFA9B}"/>
                  </a:ext>
                </a:extLst>
              </p:cNvPr>
              <p:cNvSpPr/>
              <p:nvPr/>
            </p:nvSpPr>
            <p:spPr>
              <a:xfrm>
                <a:off x="9956760" y="467137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a:extLst>
                  <a:ext uri="{FF2B5EF4-FFF2-40B4-BE49-F238E27FC236}">
                    <a16:creationId xmlns:a16="http://schemas.microsoft.com/office/drawing/2014/main" id="{92EF5334-FE6C-4320-8EA9-4019098E4C9D}"/>
                  </a:ext>
                </a:extLst>
              </p:cNvPr>
              <p:cNvSpPr/>
              <p:nvPr/>
            </p:nvSpPr>
            <p:spPr>
              <a:xfrm>
                <a:off x="9806742" y="478567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Isosceles Triangle 140">
                <a:extLst>
                  <a:ext uri="{FF2B5EF4-FFF2-40B4-BE49-F238E27FC236}">
                    <a16:creationId xmlns:a16="http://schemas.microsoft.com/office/drawing/2014/main" id="{773897C1-13D2-4A2A-B67D-271B918E5517}"/>
                  </a:ext>
                </a:extLst>
              </p:cNvPr>
              <p:cNvSpPr/>
              <p:nvPr/>
            </p:nvSpPr>
            <p:spPr>
              <a:xfrm>
                <a:off x="9906754" y="4766620"/>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Isosceles Triangle 141">
                <a:extLst>
                  <a:ext uri="{FF2B5EF4-FFF2-40B4-BE49-F238E27FC236}">
                    <a16:creationId xmlns:a16="http://schemas.microsoft.com/office/drawing/2014/main" id="{629E453E-2605-46E1-BBCD-6AC6EAE91FEF}"/>
                  </a:ext>
                </a:extLst>
              </p:cNvPr>
              <p:cNvSpPr/>
              <p:nvPr/>
            </p:nvSpPr>
            <p:spPr>
              <a:xfrm>
                <a:off x="10006767" y="475233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Isosceles Triangle 142">
                <a:extLst>
                  <a:ext uri="{FF2B5EF4-FFF2-40B4-BE49-F238E27FC236}">
                    <a16:creationId xmlns:a16="http://schemas.microsoft.com/office/drawing/2014/main" id="{DDE8E635-9CAF-4942-A054-1788F12E7A70}"/>
                  </a:ext>
                </a:extLst>
              </p:cNvPr>
              <p:cNvSpPr/>
              <p:nvPr/>
            </p:nvSpPr>
            <p:spPr>
              <a:xfrm>
                <a:off x="10104398" y="4716613"/>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Isosceles Triangle 143">
                <a:extLst>
                  <a:ext uri="{FF2B5EF4-FFF2-40B4-BE49-F238E27FC236}">
                    <a16:creationId xmlns:a16="http://schemas.microsoft.com/office/drawing/2014/main" id="{02E0D6DD-5BF2-45C2-AC95-A4B1C80B469A}"/>
                  </a:ext>
                </a:extLst>
              </p:cNvPr>
              <p:cNvSpPr/>
              <p:nvPr/>
            </p:nvSpPr>
            <p:spPr>
              <a:xfrm>
                <a:off x="9809123" y="4873775"/>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Isosceles Triangle 144">
                <a:extLst>
                  <a:ext uri="{FF2B5EF4-FFF2-40B4-BE49-F238E27FC236}">
                    <a16:creationId xmlns:a16="http://schemas.microsoft.com/office/drawing/2014/main" id="{82C88EAF-5D37-4F70-8216-F8799A3CC4A0}"/>
                  </a:ext>
                </a:extLst>
              </p:cNvPr>
              <p:cNvSpPr/>
              <p:nvPr/>
            </p:nvSpPr>
            <p:spPr>
              <a:xfrm>
                <a:off x="9904373" y="4857106"/>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Isosceles Triangle 145">
                <a:extLst>
                  <a:ext uri="{FF2B5EF4-FFF2-40B4-BE49-F238E27FC236}">
                    <a16:creationId xmlns:a16="http://schemas.microsoft.com/office/drawing/2014/main" id="{CDBB8A8D-EECA-4CEB-BDFF-7E00BD2D1660}"/>
                  </a:ext>
                </a:extLst>
              </p:cNvPr>
              <p:cNvSpPr/>
              <p:nvPr/>
            </p:nvSpPr>
            <p:spPr>
              <a:xfrm>
                <a:off x="10006767" y="4840437"/>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Isosceles Triangle 146">
                <a:extLst>
                  <a:ext uri="{FF2B5EF4-FFF2-40B4-BE49-F238E27FC236}">
                    <a16:creationId xmlns:a16="http://schemas.microsoft.com/office/drawing/2014/main" id="{0A1368F9-5BBE-4D63-BACF-174DBB312A72}"/>
                  </a:ext>
                </a:extLst>
              </p:cNvPr>
              <p:cNvSpPr/>
              <p:nvPr/>
            </p:nvSpPr>
            <p:spPr>
              <a:xfrm>
                <a:off x="10102016" y="4778525"/>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Isosceles Triangle 147">
                <a:extLst>
                  <a:ext uri="{FF2B5EF4-FFF2-40B4-BE49-F238E27FC236}">
                    <a16:creationId xmlns:a16="http://schemas.microsoft.com/office/drawing/2014/main" id="{BD908CD6-AAB6-4E4F-A1A4-76802DC1E5ED}"/>
                  </a:ext>
                </a:extLst>
              </p:cNvPr>
              <p:cNvSpPr/>
              <p:nvPr/>
            </p:nvSpPr>
            <p:spPr>
              <a:xfrm>
                <a:off x="9809123" y="494521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Isosceles Triangle 148">
                <a:extLst>
                  <a:ext uri="{FF2B5EF4-FFF2-40B4-BE49-F238E27FC236}">
                    <a16:creationId xmlns:a16="http://schemas.microsoft.com/office/drawing/2014/main" id="{9BDDC97E-E941-4C56-AD9B-1BB41D62D542}"/>
                  </a:ext>
                </a:extLst>
              </p:cNvPr>
              <p:cNvSpPr/>
              <p:nvPr/>
            </p:nvSpPr>
            <p:spPr>
              <a:xfrm>
                <a:off x="9811504" y="500236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Isosceles Triangle 149">
                <a:extLst>
                  <a:ext uri="{FF2B5EF4-FFF2-40B4-BE49-F238E27FC236}">
                    <a16:creationId xmlns:a16="http://schemas.microsoft.com/office/drawing/2014/main" id="{AA406BE5-6C94-4BAD-B58A-DFFC067A8F6F}"/>
                  </a:ext>
                </a:extLst>
              </p:cNvPr>
              <p:cNvSpPr/>
              <p:nvPr/>
            </p:nvSpPr>
            <p:spPr>
              <a:xfrm>
                <a:off x="9909135" y="4947593"/>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Isosceles Triangle 150">
                <a:extLst>
                  <a:ext uri="{FF2B5EF4-FFF2-40B4-BE49-F238E27FC236}">
                    <a16:creationId xmlns:a16="http://schemas.microsoft.com/office/drawing/2014/main" id="{7A19C5D1-A96B-4B58-BD86-BB644D055D3B}"/>
                  </a:ext>
                </a:extLst>
              </p:cNvPr>
              <p:cNvSpPr/>
              <p:nvPr/>
            </p:nvSpPr>
            <p:spPr>
              <a:xfrm>
                <a:off x="10002004" y="4923781"/>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13E53FE4-8FD5-414A-84F0-7FAFBCEEE81E}"/>
                  </a:ext>
                </a:extLst>
              </p:cNvPr>
              <p:cNvSpPr/>
              <p:nvPr/>
            </p:nvSpPr>
            <p:spPr>
              <a:xfrm>
                <a:off x="10004385" y="498331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Isosceles Triangle 152">
                <a:extLst>
                  <a:ext uri="{FF2B5EF4-FFF2-40B4-BE49-F238E27FC236}">
                    <a16:creationId xmlns:a16="http://schemas.microsoft.com/office/drawing/2014/main" id="{BFC2026D-7AE8-498E-B65E-DB120C82803B}"/>
                  </a:ext>
                </a:extLst>
              </p:cNvPr>
              <p:cNvSpPr/>
              <p:nvPr/>
            </p:nvSpPr>
            <p:spPr>
              <a:xfrm>
                <a:off x="10104398" y="4969025"/>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Isosceles Triangle 153">
                <a:extLst>
                  <a:ext uri="{FF2B5EF4-FFF2-40B4-BE49-F238E27FC236}">
                    <a16:creationId xmlns:a16="http://schemas.microsoft.com/office/drawing/2014/main" id="{8B477092-56CF-41E2-A6C0-28ECA9811A22}"/>
                  </a:ext>
                </a:extLst>
              </p:cNvPr>
              <p:cNvSpPr/>
              <p:nvPr/>
            </p:nvSpPr>
            <p:spPr>
              <a:xfrm>
                <a:off x="10106780" y="4869012"/>
                <a:ext cx="59532" cy="52678"/>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7DE0713-9742-4616-94F4-3BB4F2BB0BE8}"/>
                </a:ext>
              </a:extLst>
            </p:cNvPr>
            <p:cNvGrpSpPr/>
            <p:nvPr/>
          </p:nvGrpSpPr>
          <p:grpSpPr>
            <a:xfrm>
              <a:off x="10350255" y="4889638"/>
              <a:ext cx="345572" cy="186028"/>
              <a:chOff x="10350255" y="4889638"/>
              <a:chExt cx="345572" cy="186028"/>
            </a:xfrm>
          </p:grpSpPr>
          <p:sp>
            <p:nvSpPr>
              <p:cNvPr id="127" name="Oval 126">
                <a:extLst>
                  <a:ext uri="{FF2B5EF4-FFF2-40B4-BE49-F238E27FC236}">
                    <a16:creationId xmlns:a16="http://schemas.microsoft.com/office/drawing/2014/main" id="{F2E61738-6D28-4400-8DF0-00E893A6FE9C}"/>
                  </a:ext>
                </a:extLst>
              </p:cNvPr>
              <p:cNvSpPr/>
              <p:nvPr/>
            </p:nvSpPr>
            <p:spPr>
              <a:xfrm>
                <a:off x="10497892" y="4889638"/>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40B9CDE7-8F49-4040-924B-7246E1C5BB8E}"/>
                  </a:ext>
                </a:extLst>
              </p:cNvPr>
              <p:cNvSpPr/>
              <p:nvPr/>
            </p:nvSpPr>
            <p:spPr>
              <a:xfrm>
                <a:off x="10447886" y="4992031"/>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712F0B80-DF6B-40CF-BF2D-0FB3A5983DB4}"/>
                  </a:ext>
                </a:extLst>
              </p:cNvPr>
              <p:cNvSpPr/>
              <p:nvPr/>
            </p:nvSpPr>
            <p:spPr>
              <a:xfrm>
                <a:off x="10350255" y="5022988"/>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984553E9-1B62-4A71-91AA-CFE037AA8FFF}"/>
                  </a:ext>
                </a:extLst>
              </p:cNvPr>
              <p:cNvSpPr/>
              <p:nvPr/>
            </p:nvSpPr>
            <p:spPr>
              <a:xfrm>
                <a:off x="10540755" y="5008700"/>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70705DA0-981F-4552-9D53-DCD34B0F18B5}"/>
                  </a:ext>
                </a:extLst>
              </p:cNvPr>
              <p:cNvSpPr/>
              <p:nvPr/>
            </p:nvSpPr>
            <p:spPr>
              <a:xfrm>
                <a:off x="10643149" y="4994413"/>
                <a:ext cx="52678" cy="5267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9" name="Straight Connector 108">
              <a:extLst>
                <a:ext uri="{FF2B5EF4-FFF2-40B4-BE49-F238E27FC236}">
                  <a16:creationId xmlns:a16="http://schemas.microsoft.com/office/drawing/2014/main" id="{FA962B55-A4DC-472F-B1D2-75C65C58B664}"/>
                </a:ext>
              </a:extLst>
            </p:cNvPr>
            <p:cNvCxnSpPr>
              <a:cxnSpLocks/>
            </p:cNvCxnSpPr>
            <p:nvPr/>
          </p:nvCxnSpPr>
          <p:spPr>
            <a:xfrm>
              <a:off x="10883143" y="4988429"/>
              <a:ext cx="35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000E17ED-B694-410C-B009-C7F5538694B0}"/>
                </a:ext>
              </a:extLst>
            </p:cNvPr>
            <p:cNvGrpSpPr/>
            <p:nvPr/>
          </p:nvGrpSpPr>
          <p:grpSpPr>
            <a:xfrm>
              <a:off x="10885524" y="4544509"/>
              <a:ext cx="355481" cy="563078"/>
              <a:chOff x="10885524" y="4544509"/>
              <a:chExt cx="355481" cy="563078"/>
            </a:xfrm>
          </p:grpSpPr>
          <p:sp>
            <p:nvSpPr>
              <p:cNvPr id="115" name="Oval 114">
                <a:extLst>
                  <a:ext uri="{FF2B5EF4-FFF2-40B4-BE49-F238E27FC236}">
                    <a16:creationId xmlns:a16="http://schemas.microsoft.com/office/drawing/2014/main" id="{236DB5FA-27C5-45A7-81CC-FF36592FBA7F}"/>
                  </a:ext>
                </a:extLst>
              </p:cNvPr>
              <p:cNvSpPr/>
              <p:nvPr/>
            </p:nvSpPr>
            <p:spPr>
              <a:xfrm>
                <a:off x="11033940" y="4544509"/>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EDA96B90-1466-4D91-91FF-AC922EDBEAF2}"/>
                  </a:ext>
                </a:extLst>
              </p:cNvPr>
              <p:cNvSpPr/>
              <p:nvPr/>
            </p:nvSpPr>
            <p:spPr>
              <a:xfrm>
                <a:off x="10960121" y="4754059"/>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71A63451-F85F-4FB9-B5F4-EB488663E669}"/>
                  </a:ext>
                </a:extLst>
              </p:cNvPr>
              <p:cNvSpPr/>
              <p:nvPr/>
            </p:nvSpPr>
            <p:spPr>
              <a:xfrm>
                <a:off x="11036321" y="4799303"/>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4D173059-3CE7-42B2-92DE-01B7F282EB53}"/>
                  </a:ext>
                </a:extLst>
              </p:cNvPr>
              <p:cNvSpPr/>
              <p:nvPr/>
            </p:nvSpPr>
            <p:spPr>
              <a:xfrm>
                <a:off x="10962502" y="4820735"/>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A807EB00-5877-4D13-8975-84F2F9F25581}"/>
                  </a:ext>
                </a:extLst>
              </p:cNvPr>
              <p:cNvSpPr/>
              <p:nvPr/>
            </p:nvSpPr>
            <p:spPr>
              <a:xfrm>
                <a:off x="11183405" y="4968123"/>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A3C41092-29C2-4BEF-8015-994094DBB088}"/>
                  </a:ext>
                </a:extLst>
              </p:cNvPr>
              <p:cNvSpPr/>
              <p:nvPr/>
            </p:nvSpPr>
            <p:spPr>
              <a:xfrm>
                <a:off x="11111742" y="4945212"/>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05F3784F-09C9-4AE1-9DC9-8DCF9FBD2A85}"/>
                  </a:ext>
                </a:extLst>
              </p:cNvPr>
              <p:cNvSpPr/>
              <p:nvPr/>
            </p:nvSpPr>
            <p:spPr>
              <a:xfrm>
                <a:off x="11033161" y="4966643"/>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352D61A6-FD65-43B0-ABC0-E66E9CFA21FF}"/>
                  </a:ext>
                </a:extLst>
              </p:cNvPr>
              <p:cNvSpPr/>
              <p:nvPr/>
            </p:nvSpPr>
            <p:spPr>
              <a:xfrm>
                <a:off x="11109361" y="5002362"/>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66A43840-3C5B-46C8-9E17-5DB536D409CD}"/>
                  </a:ext>
                </a:extLst>
              </p:cNvPr>
              <p:cNvSpPr/>
              <p:nvPr/>
            </p:nvSpPr>
            <p:spPr>
              <a:xfrm>
                <a:off x="10964105" y="5049987"/>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68573DE-D7CC-4B84-86AF-2E4D8ED19075}"/>
                  </a:ext>
                </a:extLst>
              </p:cNvPr>
              <p:cNvSpPr/>
              <p:nvPr/>
            </p:nvSpPr>
            <p:spPr>
              <a:xfrm>
                <a:off x="10964105" y="4973787"/>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DB85EB0-6025-467A-8ABF-075F5BAFA154}"/>
                  </a:ext>
                </a:extLst>
              </p:cNvPr>
              <p:cNvSpPr/>
              <p:nvPr/>
            </p:nvSpPr>
            <p:spPr>
              <a:xfrm>
                <a:off x="10885524" y="4959500"/>
                <a:ext cx="57600" cy="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2" name="TextBox 111">
              <a:extLst>
                <a:ext uri="{FF2B5EF4-FFF2-40B4-BE49-F238E27FC236}">
                  <a16:creationId xmlns:a16="http://schemas.microsoft.com/office/drawing/2014/main" id="{5784AEFE-772E-4E6A-A9C6-3F10AD6E2BC3}"/>
                </a:ext>
              </a:extLst>
            </p:cNvPr>
            <p:cNvSpPr txBox="1"/>
            <p:nvPr/>
          </p:nvSpPr>
          <p:spPr>
            <a:xfrm>
              <a:off x="9452675" y="3854883"/>
              <a:ext cx="1062925" cy="138499"/>
            </a:xfrm>
            <a:prstGeom prst="rect">
              <a:avLst/>
            </a:prstGeom>
            <a:noFill/>
          </p:spPr>
          <p:txBody>
            <a:bodyPr wrap="square" lIns="0" tIns="0" rIns="0" bIns="0" rtlCol="0">
              <a:spAutoFit/>
            </a:bodyPr>
            <a:lstStyle/>
            <a:p>
              <a:pPr algn="ctr"/>
              <a:r>
                <a:rPr lang="en-GB" sz="900" dirty="0"/>
                <a:t>P=0.002</a:t>
              </a:r>
            </a:p>
          </p:txBody>
        </p:sp>
        <p:sp>
          <p:nvSpPr>
            <p:cNvPr id="114" name="TextBox 113">
              <a:extLst>
                <a:ext uri="{FF2B5EF4-FFF2-40B4-BE49-F238E27FC236}">
                  <a16:creationId xmlns:a16="http://schemas.microsoft.com/office/drawing/2014/main" id="{E3F8B603-51D0-46D1-9845-53033DC18C9B}"/>
                </a:ext>
              </a:extLst>
            </p:cNvPr>
            <p:cNvSpPr txBox="1"/>
            <p:nvPr/>
          </p:nvSpPr>
          <p:spPr>
            <a:xfrm>
              <a:off x="9985608" y="3676484"/>
              <a:ext cx="1071616" cy="138499"/>
            </a:xfrm>
            <a:prstGeom prst="rect">
              <a:avLst/>
            </a:prstGeom>
            <a:noFill/>
          </p:spPr>
          <p:txBody>
            <a:bodyPr wrap="square" lIns="0" tIns="0" rIns="0" bIns="0" rtlCol="0">
              <a:spAutoFit/>
            </a:bodyPr>
            <a:lstStyle/>
            <a:p>
              <a:pPr algn="ctr"/>
              <a:r>
                <a:rPr lang="en-GB" sz="900" dirty="0"/>
                <a:t>P=0.02</a:t>
              </a:r>
            </a:p>
          </p:txBody>
        </p:sp>
      </p:grpSp>
      <p:sp>
        <p:nvSpPr>
          <p:cNvPr id="4" name="Slide Number Placeholder 3">
            <a:extLst>
              <a:ext uri="{FF2B5EF4-FFF2-40B4-BE49-F238E27FC236}">
                <a16:creationId xmlns:a16="http://schemas.microsoft.com/office/drawing/2014/main" id="{FF1DA7B4-B603-4D5C-A439-987D695BFDA4}"/>
              </a:ext>
            </a:extLst>
          </p:cNvPr>
          <p:cNvSpPr>
            <a:spLocks noGrp="1"/>
          </p:cNvSpPr>
          <p:nvPr>
            <p:ph type="sldNum" sz="quarter" idx="12"/>
          </p:nvPr>
        </p:nvSpPr>
        <p:spPr/>
        <p:txBody>
          <a:bodyPr/>
          <a:lstStyle/>
          <a:p>
            <a:fld id="{D38BAEAC-A895-4A01-AB9B-F6141799970D}" type="slidenum">
              <a:rPr lang="en-GB" smtClean="0"/>
              <a:pPr/>
              <a:t>13</a:t>
            </a:fld>
            <a:endParaRPr lang="en-GB"/>
          </a:p>
        </p:txBody>
      </p:sp>
      <p:sp>
        <p:nvSpPr>
          <p:cNvPr id="191" name="Freeform: Shape 190">
            <a:extLst>
              <a:ext uri="{FF2B5EF4-FFF2-40B4-BE49-F238E27FC236}">
                <a16:creationId xmlns:a16="http://schemas.microsoft.com/office/drawing/2014/main" id="{52EB15C7-B5E9-4107-87E5-584142204561}"/>
              </a:ext>
            </a:extLst>
          </p:cNvPr>
          <p:cNvSpPr/>
          <p:nvPr/>
        </p:nvSpPr>
        <p:spPr>
          <a:xfrm>
            <a:off x="6024999" y="3735290"/>
            <a:ext cx="56537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678CE1D6-4FF9-441F-BBC2-F1F112C48A33}"/>
              </a:ext>
            </a:extLst>
          </p:cNvPr>
          <p:cNvSpPr/>
          <p:nvPr/>
        </p:nvSpPr>
        <p:spPr>
          <a:xfrm>
            <a:off x="6573127" y="3642141"/>
            <a:ext cx="1094422"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BE6278D6-32C5-4C15-961C-5A64D48C811E}"/>
              </a:ext>
            </a:extLst>
          </p:cNvPr>
          <p:cNvSpPr/>
          <p:nvPr/>
        </p:nvSpPr>
        <p:spPr>
          <a:xfrm>
            <a:off x="9414586" y="3880738"/>
            <a:ext cx="105046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C0A434EC-3099-4361-B19D-D2D6DC5442D4}"/>
              </a:ext>
            </a:extLst>
          </p:cNvPr>
          <p:cNvSpPr/>
          <p:nvPr/>
        </p:nvSpPr>
        <p:spPr>
          <a:xfrm>
            <a:off x="9946603" y="3705320"/>
            <a:ext cx="106906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529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a:xfrm>
            <a:off x="547687" y="6235428"/>
            <a:ext cx="10648950" cy="443887"/>
          </a:xfrm>
        </p:spPr>
        <p:txBody>
          <a:bodyPr/>
          <a:lstStyle/>
          <a:p>
            <a:r>
              <a:rPr lang="en-GB" sz="850"/>
              <a:t>*GLUCOLD: current smokers (n=36) and ex-smokers (n=22) with COPD, NORM: healthy never-smokers (n=40) and current smokers (n=37), CRUKPAP: current (n=77), ex- (n=151) and never- (n=8) smokers, and GSE47147: current smokers (n=30) and ex-smokers (n=57) with COPD</a:t>
            </a:r>
            <a:br>
              <a:rPr lang="en-GB" sz="850"/>
            </a:br>
            <a:r>
              <a:rPr lang="en-GB" sz="850"/>
              <a:t>ALI, air-liquid interface; COPD, chronic obstructive pulmonary disease; IL, interleukin</a:t>
            </a:r>
            <a:br>
              <a:rPr lang="en-GB" sz="850"/>
            </a:br>
            <a:r>
              <a:rPr lang="en-GB" sz="850"/>
              <a:t>Faiz A, Boedijono F, Timens W, Nawijn M, Hansbro P, Mahbub R, Johansen M, Brandsma C, Heijink I, Massip F, De Biase M, Schwarz R, Adcock I, Chung K, Hiemstra P, Goulaouic H, Xing H, Abdulai R, De Rinaldis E, Cunoosamy D, Harel S, </a:t>
            </a:r>
            <a:br>
              <a:rPr lang="en-GB" sz="850"/>
            </a:br>
            <a:r>
              <a:rPr lang="en-GB" sz="850"/>
              <a:t>Lederer D, Nivens C, Kerstjens H, Hylkema M, Van Den Berge M. Poster PA4262 presented at ERS 2022</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a:xfrm>
            <a:off x="548281" y="366572"/>
            <a:ext cx="9233027" cy="720000"/>
          </a:xfrm>
        </p:spPr>
        <p:txBody>
          <a:bodyPr/>
          <a:lstStyle/>
          <a:p>
            <a:r>
              <a:rPr lang="en-GB" sz="2400"/>
              <a:t>The regulation of IL-33</a:t>
            </a:r>
            <a:r>
              <a:rPr lang="en-GB" sz="2400" i="1"/>
              <a:t> </a:t>
            </a:r>
            <a:r>
              <a:rPr lang="en-GB" sz="2400"/>
              <a:t>following smoking cessation</a:t>
            </a:r>
            <a:endParaRPr lang="en-GB" sz="2400" baseline="30000"/>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spcBef>
                <a:spcPts val="0"/>
              </a:spcBef>
              <a:buNone/>
            </a:pPr>
            <a:r>
              <a:rPr lang="en-GB" sz="1600" b="1" u="sng">
                <a:solidFill>
                  <a:schemeClr val="bg1"/>
                </a:solidFill>
              </a:rPr>
              <a:t>Key takeaways:</a:t>
            </a:r>
            <a:r>
              <a:rPr lang="en-GB" sz="1600">
                <a:solidFill>
                  <a:schemeClr val="bg1"/>
                </a:solidFill>
              </a:rPr>
              <a:t> </a:t>
            </a:r>
            <a:r>
              <a:rPr lang="en-GB" sz="1600" i="1">
                <a:solidFill>
                  <a:schemeClr val="bg1"/>
                </a:solidFill>
              </a:rPr>
              <a:t>Smoking reduced numbers of IL-33-expressing resting basal cells within the bronchial epithelium; </a:t>
            </a:r>
            <a:br>
              <a:rPr lang="en-GB" sz="1600" i="1">
                <a:solidFill>
                  <a:schemeClr val="bg1"/>
                </a:solidFill>
              </a:rPr>
            </a:br>
            <a:r>
              <a:rPr lang="en-GB" sz="1600" i="1">
                <a:solidFill>
                  <a:schemeClr val="bg1"/>
                </a:solidFill>
              </a:rPr>
              <a:t>recovery of the basal cell population and IL-33 expression occurs following cessation of smoking</a:t>
            </a:r>
            <a:endParaRPr lang="en-GB" sz="160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Faiz A</a:t>
            </a:r>
            <a:br>
              <a:rPr lang="en-GB" sz="1200">
                <a:solidFill>
                  <a:schemeClr val="bg1"/>
                </a:solidFill>
                <a:latin typeface="Calibri" panose="020F0502020204030204" pitchFamily="34" charset="0"/>
                <a:cs typeface="Calibri" panose="020F0502020204030204" pitchFamily="34" charset="0"/>
              </a:rPr>
            </a:br>
            <a:r>
              <a:rPr lang="en-GB" sz="1200" i="1">
                <a:solidFill>
                  <a:schemeClr val="bg1"/>
                </a:solidFill>
                <a:latin typeface="Calibri" panose="020F0502020204030204" pitchFamily="34" charset="0"/>
                <a:cs typeface="Calibri" panose="020F0502020204030204" pitchFamily="34" charset="0"/>
              </a:rPr>
              <a:t>University of Technology, Sydney, Australia</a:t>
            </a:r>
            <a:endParaRPr lang="en-GB" sz="12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1180394"/>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dirty="0"/>
              <a:t>To examine the effect of smoking on bronchial </a:t>
            </a:r>
            <a:r>
              <a:rPr lang="en-GB" sz="1400" i="1" dirty="0"/>
              <a:t>IL-33</a:t>
            </a:r>
            <a:r>
              <a:rPr lang="en-GB" sz="1400" dirty="0"/>
              <a:t> expression, gene expression and cellular deconvolution was carried out on four human bronchial datasets;* </a:t>
            </a:r>
            <a:r>
              <a:rPr lang="en-GB" sz="1400" i="1" dirty="0"/>
              <a:t>IL-33</a:t>
            </a:r>
            <a:r>
              <a:rPr lang="en-GB" sz="1400" dirty="0"/>
              <a:t> expression was also studied in bronchial biopsies from a 12-month smoking-cessation study (n=16)</a:t>
            </a:r>
          </a:p>
          <a:p>
            <a:pPr>
              <a:spcBef>
                <a:spcPts val="0"/>
              </a:spcBef>
            </a:pPr>
            <a:r>
              <a:rPr lang="en-GB" sz="1400" dirty="0"/>
              <a:t>Single-cell RNA sequencing analyses were performed on ALI-cultured airway epithelial cells with and without exposure to whole gaseous smoke (n=7)</a:t>
            </a:r>
            <a:endParaRPr lang="en-GB" sz="1400" baseline="30000" dirty="0"/>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665416"/>
            <a:ext cx="11090275" cy="2809951"/>
          </a:xfrm>
          <a:prstGeom prst="roundRect">
            <a:avLst>
              <a:gd name="adj" fmla="val 4371"/>
            </a:avLst>
          </a:prstGeom>
          <a:ln w="19050">
            <a:solidFill>
              <a:schemeClr val="accent4"/>
            </a:solidFill>
          </a:ln>
        </p:spPr>
        <p:txBody>
          <a:bodyPr vert="horz" lIns="0" tIns="0" rIns="594000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a:t>Across datasets, </a:t>
            </a:r>
            <a:r>
              <a:rPr lang="en-GB" sz="1400" i="1" dirty="0"/>
              <a:t>IL-33</a:t>
            </a:r>
            <a:r>
              <a:rPr lang="en-GB" sz="1400"/>
              <a:t> gene expression was consistently lower in bronchial biopsies of current smokers, when compared with </a:t>
            </a:r>
            <a:br>
              <a:rPr lang="en-GB" sz="1400"/>
            </a:br>
            <a:r>
              <a:rPr lang="en-GB" sz="1400"/>
              <a:t>non-smokers</a:t>
            </a:r>
          </a:p>
          <a:p>
            <a:pPr>
              <a:spcBef>
                <a:spcPts val="600"/>
              </a:spcBef>
            </a:pPr>
            <a:r>
              <a:rPr lang="en-GB" sz="1400" i="1" dirty="0"/>
              <a:t>IL-33</a:t>
            </a:r>
            <a:r>
              <a:rPr lang="en-GB" sz="1400"/>
              <a:t> expression was largely restricted to resting basal cells, and expression decreased during airway epithelial differentiation</a:t>
            </a:r>
          </a:p>
          <a:p>
            <a:pPr>
              <a:spcBef>
                <a:spcPts val="600"/>
              </a:spcBef>
            </a:pPr>
            <a:r>
              <a:rPr lang="en-GB" sz="1400"/>
              <a:t>Biopsies from current smokers compared with never- and </a:t>
            </a:r>
            <a:br>
              <a:rPr lang="en-GB" sz="1400"/>
            </a:br>
            <a:r>
              <a:rPr lang="en-GB" sz="1400"/>
              <a:t>ex-smokers, and primary cells cultured in the presence of smoke, showed a reduction in the resting basal cell population</a:t>
            </a:r>
          </a:p>
          <a:p>
            <a:pPr>
              <a:spcBef>
                <a:spcPts val="600"/>
              </a:spcBef>
            </a:pPr>
            <a:r>
              <a:rPr lang="en-GB" sz="1400"/>
              <a:t>Cessation of smoking was associated in a recovery of </a:t>
            </a:r>
            <a:r>
              <a:rPr lang="en-GB" sz="1400" i="1" dirty="0"/>
              <a:t>IL-33</a:t>
            </a:r>
            <a:r>
              <a:rPr lang="en-GB" sz="1400" i="1"/>
              <a:t> </a:t>
            </a:r>
            <a:r>
              <a:rPr lang="en-GB" sz="1400"/>
              <a:t>expression and basal cell population</a:t>
            </a:r>
          </a:p>
        </p:txBody>
      </p:sp>
      <p:sp>
        <p:nvSpPr>
          <p:cNvPr id="12" name="Content Placeholder 2">
            <a:extLst>
              <a:ext uri="{FF2B5EF4-FFF2-40B4-BE49-F238E27FC236}">
                <a16:creationId xmlns:a16="http://schemas.microsoft.com/office/drawing/2014/main" id="{E8C4820B-2A52-44C8-B77F-30537366A780}"/>
              </a:ext>
            </a:extLst>
          </p:cNvPr>
          <p:cNvSpPr txBox="1">
            <a:spLocks/>
          </p:cNvSpPr>
          <p:nvPr/>
        </p:nvSpPr>
        <p:spPr>
          <a:xfrm>
            <a:off x="5985241" y="2878988"/>
            <a:ext cx="2841141" cy="33813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i="1" dirty="0"/>
              <a:t>IL-33</a:t>
            </a:r>
            <a:r>
              <a:rPr lang="en-GB" sz="1000" b="1"/>
              <a:t> expression in bronchial biopsies taken before and after smoking cessation</a:t>
            </a:r>
          </a:p>
        </p:txBody>
      </p:sp>
      <p:sp>
        <p:nvSpPr>
          <p:cNvPr id="15" name="Rectangle 14">
            <a:extLst>
              <a:ext uri="{FF2B5EF4-FFF2-40B4-BE49-F238E27FC236}">
                <a16:creationId xmlns:a16="http://schemas.microsoft.com/office/drawing/2014/main" id="{9A1DB0CA-94F4-41AE-954A-1275499A76F1}"/>
              </a:ext>
            </a:extLst>
          </p:cNvPr>
          <p:cNvSpPr/>
          <p:nvPr/>
        </p:nvSpPr>
        <p:spPr>
          <a:xfrm>
            <a:off x="8444806" y="3222568"/>
            <a:ext cx="698183" cy="441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A7E400-D406-4199-9F11-EDC2BF869E0E}"/>
              </a:ext>
            </a:extLst>
          </p:cNvPr>
          <p:cNvSpPr/>
          <p:nvPr/>
        </p:nvSpPr>
        <p:spPr>
          <a:xfrm>
            <a:off x="10924087" y="3222568"/>
            <a:ext cx="479332" cy="441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D6C3579-9FBC-44D8-A354-9AFC304170E6}"/>
              </a:ext>
            </a:extLst>
          </p:cNvPr>
          <p:cNvSpPr/>
          <p:nvPr/>
        </p:nvSpPr>
        <p:spPr>
          <a:xfrm>
            <a:off x="8928096" y="4628189"/>
            <a:ext cx="152400" cy="38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FDFA044-CC43-414A-A3AD-49B912277CF7}"/>
              </a:ext>
            </a:extLst>
          </p:cNvPr>
          <p:cNvSpPr/>
          <p:nvPr/>
        </p:nvSpPr>
        <p:spPr>
          <a:xfrm>
            <a:off x="8960598" y="3301430"/>
            <a:ext cx="249637" cy="33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2">
            <a:extLst>
              <a:ext uri="{FF2B5EF4-FFF2-40B4-BE49-F238E27FC236}">
                <a16:creationId xmlns:a16="http://schemas.microsoft.com/office/drawing/2014/main" id="{34E3BFBF-175B-4ECE-9D34-EA89446F1F8B}"/>
              </a:ext>
            </a:extLst>
          </p:cNvPr>
          <p:cNvSpPr txBox="1">
            <a:spLocks/>
          </p:cNvSpPr>
          <p:nvPr/>
        </p:nvSpPr>
        <p:spPr>
          <a:xfrm>
            <a:off x="8907256" y="2885531"/>
            <a:ext cx="2459487" cy="33813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a:t>Predicted basal cell percentages based on cellular deconvolution of bronchial biopsies taken before and after smoking cessation</a:t>
            </a:r>
          </a:p>
        </p:txBody>
      </p:sp>
      <p:grpSp>
        <p:nvGrpSpPr>
          <p:cNvPr id="17" name="Group 16">
            <a:extLst>
              <a:ext uri="{FF2B5EF4-FFF2-40B4-BE49-F238E27FC236}">
                <a16:creationId xmlns:a16="http://schemas.microsoft.com/office/drawing/2014/main" id="{56F7AA33-28B8-4272-8028-61097508A401}"/>
              </a:ext>
            </a:extLst>
          </p:cNvPr>
          <p:cNvGrpSpPr/>
          <p:nvPr/>
        </p:nvGrpSpPr>
        <p:grpSpPr>
          <a:xfrm>
            <a:off x="5782233" y="3323445"/>
            <a:ext cx="5352547" cy="2024675"/>
            <a:chOff x="5903340" y="3263432"/>
            <a:chExt cx="5352547" cy="2024675"/>
          </a:xfrm>
        </p:grpSpPr>
        <p:sp>
          <p:nvSpPr>
            <p:cNvPr id="18" name="TextBox 17">
              <a:extLst>
                <a:ext uri="{FF2B5EF4-FFF2-40B4-BE49-F238E27FC236}">
                  <a16:creationId xmlns:a16="http://schemas.microsoft.com/office/drawing/2014/main" id="{EA433911-2F2C-4D5C-9C7C-01902985CFDF}"/>
                </a:ext>
              </a:extLst>
            </p:cNvPr>
            <p:cNvSpPr txBox="1"/>
            <p:nvPr/>
          </p:nvSpPr>
          <p:spPr>
            <a:xfrm>
              <a:off x="7217346" y="3263432"/>
              <a:ext cx="745717" cy="230832"/>
            </a:xfrm>
            <a:prstGeom prst="rect">
              <a:avLst/>
            </a:prstGeom>
            <a:noFill/>
          </p:spPr>
          <p:txBody>
            <a:bodyPr wrap="none" rtlCol="0" anchor="ctr">
              <a:spAutoFit/>
            </a:bodyPr>
            <a:lstStyle/>
            <a:p>
              <a:pPr algn="ctr"/>
              <a:r>
                <a:rPr lang="en-GB" sz="900" dirty="0"/>
                <a:t>P=2.90x10</a:t>
              </a:r>
              <a:r>
                <a:rPr lang="en-GB" sz="900" baseline="30000" dirty="0"/>
                <a:t>–3</a:t>
              </a:r>
            </a:p>
          </p:txBody>
        </p:sp>
        <p:sp>
          <p:nvSpPr>
            <p:cNvPr id="24" name="TextBox 23">
              <a:extLst>
                <a:ext uri="{FF2B5EF4-FFF2-40B4-BE49-F238E27FC236}">
                  <a16:creationId xmlns:a16="http://schemas.microsoft.com/office/drawing/2014/main" id="{2856F75C-C743-4EE0-81D0-2A3DFA6B5506}"/>
                </a:ext>
              </a:extLst>
            </p:cNvPr>
            <p:cNvSpPr txBox="1"/>
            <p:nvPr/>
          </p:nvSpPr>
          <p:spPr>
            <a:xfrm>
              <a:off x="9999483" y="3263432"/>
              <a:ext cx="619080" cy="230832"/>
            </a:xfrm>
            <a:prstGeom prst="rect">
              <a:avLst/>
            </a:prstGeom>
            <a:noFill/>
          </p:spPr>
          <p:txBody>
            <a:bodyPr wrap="none" rtlCol="0" anchor="ctr">
              <a:spAutoFit/>
            </a:bodyPr>
            <a:lstStyle/>
            <a:p>
              <a:pPr algn="ctr"/>
              <a:r>
                <a:rPr lang="en-GB" sz="900" dirty="0"/>
                <a:t>P&lt;0.0001</a:t>
              </a:r>
              <a:endParaRPr lang="en-GB" sz="900" baseline="30000" dirty="0"/>
            </a:p>
          </p:txBody>
        </p:sp>
        <p:grpSp>
          <p:nvGrpSpPr>
            <p:cNvPr id="25" name="Group 24">
              <a:extLst>
                <a:ext uri="{FF2B5EF4-FFF2-40B4-BE49-F238E27FC236}">
                  <a16:creationId xmlns:a16="http://schemas.microsoft.com/office/drawing/2014/main" id="{465491E5-01C5-4BE7-9C13-AE5C81FCC10F}"/>
                </a:ext>
              </a:extLst>
            </p:cNvPr>
            <p:cNvGrpSpPr/>
            <p:nvPr/>
          </p:nvGrpSpPr>
          <p:grpSpPr>
            <a:xfrm>
              <a:off x="5903340" y="3368708"/>
              <a:ext cx="5352547" cy="1919399"/>
              <a:chOff x="5917685" y="3357310"/>
              <a:chExt cx="5352547" cy="1919399"/>
            </a:xfrm>
          </p:grpSpPr>
          <p:sp>
            <p:nvSpPr>
              <p:cNvPr id="26" name="Rectangle 25">
                <a:extLst>
                  <a:ext uri="{FF2B5EF4-FFF2-40B4-BE49-F238E27FC236}">
                    <a16:creationId xmlns:a16="http://schemas.microsoft.com/office/drawing/2014/main" id="{4472AEA2-C5FB-4E6F-90DF-A120B88D1B78}"/>
                  </a:ext>
                </a:extLst>
              </p:cNvPr>
              <p:cNvSpPr/>
              <p:nvPr/>
            </p:nvSpPr>
            <p:spPr>
              <a:xfrm>
                <a:off x="8902696" y="4684069"/>
                <a:ext cx="152400" cy="38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7A143E0-F5DB-4D29-8E40-3E55F4697DBD}"/>
                  </a:ext>
                </a:extLst>
              </p:cNvPr>
              <p:cNvSpPr/>
              <p:nvPr/>
            </p:nvSpPr>
            <p:spPr>
              <a:xfrm>
                <a:off x="8935198" y="3357310"/>
                <a:ext cx="249637" cy="33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5900406-30E9-4A8F-AE94-9A5881FBB751}"/>
                  </a:ext>
                </a:extLst>
              </p:cNvPr>
              <p:cNvSpPr txBox="1"/>
              <p:nvPr/>
            </p:nvSpPr>
            <p:spPr>
              <a:xfrm>
                <a:off x="6061712" y="3429167"/>
                <a:ext cx="386644" cy="230832"/>
              </a:xfrm>
              <a:prstGeom prst="rect">
                <a:avLst/>
              </a:prstGeom>
              <a:noFill/>
            </p:spPr>
            <p:txBody>
              <a:bodyPr wrap="none" rtlCol="0" anchor="ctr">
                <a:spAutoFit/>
              </a:bodyPr>
              <a:lstStyle/>
              <a:p>
                <a:pPr algn="r"/>
                <a:r>
                  <a:rPr lang="en-GB" sz="900"/>
                  <a:t>10.5</a:t>
                </a:r>
              </a:p>
            </p:txBody>
          </p:sp>
          <p:sp>
            <p:nvSpPr>
              <p:cNvPr id="29" name="TextBox 28">
                <a:extLst>
                  <a:ext uri="{FF2B5EF4-FFF2-40B4-BE49-F238E27FC236}">
                    <a16:creationId xmlns:a16="http://schemas.microsoft.com/office/drawing/2014/main" id="{485917DA-1ADC-41EA-BA87-2FFE09F20F4B}"/>
                  </a:ext>
                </a:extLst>
              </p:cNvPr>
              <p:cNvSpPr txBox="1"/>
              <p:nvPr/>
            </p:nvSpPr>
            <p:spPr>
              <a:xfrm>
                <a:off x="6061712" y="3674489"/>
                <a:ext cx="386644" cy="230832"/>
              </a:xfrm>
              <a:prstGeom prst="rect">
                <a:avLst/>
              </a:prstGeom>
              <a:noFill/>
            </p:spPr>
            <p:txBody>
              <a:bodyPr wrap="none" rtlCol="0" anchor="ctr">
                <a:spAutoFit/>
              </a:bodyPr>
              <a:lstStyle/>
              <a:p>
                <a:pPr algn="r"/>
                <a:r>
                  <a:rPr lang="en-GB" sz="900" dirty="0"/>
                  <a:t>10.0</a:t>
                </a:r>
              </a:p>
            </p:txBody>
          </p:sp>
          <p:sp>
            <p:nvSpPr>
              <p:cNvPr id="30" name="TextBox 29">
                <a:extLst>
                  <a:ext uri="{FF2B5EF4-FFF2-40B4-BE49-F238E27FC236}">
                    <a16:creationId xmlns:a16="http://schemas.microsoft.com/office/drawing/2014/main" id="{FA4E2A3C-7F2C-434E-9FC9-572024C4D511}"/>
                  </a:ext>
                </a:extLst>
              </p:cNvPr>
              <p:cNvSpPr txBox="1"/>
              <p:nvPr/>
            </p:nvSpPr>
            <p:spPr>
              <a:xfrm>
                <a:off x="6119420" y="3919811"/>
                <a:ext cx="328936" cy="230832"/>
              </a:xfrm>
              <a:prstGeom prst="rect">
                <a:avLst/>
              </a:prstGeom>
              <a:noFill/>
            </p:spPr>
            <p:txBody>
              <a:bodyPr wrap="none" rtlCol="0" anchor="ctr">
                <a:spAutoFit/>
              </a:bodyPr>
              <a:lstStyle/>
              <a:p>
                <a:pPr algn="r"/>
                <a:r>
                  <a:rPr lang="en-GB" sz="900"/>
                  <a:t>9.5</a:t>
                </a:r>
              </a:p>
            </p:txBody>
          </p:sp>
          <p:sp>
            <p:nvSpPr>
              <p:cNvPr id="31" name="TextBox 30">
                <a:extLst>
                  <a:ext uri="{FF2B5EF4-FFF2-40B4-BE49-F238E27FC236}">
                    <a16:creationId xmlns:a16="http://schemas.microsoft.com/office/drawing/2014/main" id="{14AB7634-040C-412E-84A4-03A131479751}"/>
                  </a:ext>
                </a:extLst>
              </p:cNvPr>
              <p:cNvSpPr txBox="1"/>
              <p:nvPr/>
            </p:nvSpPr>
            <p:spPr>
              <a:xfrm>
                <a:off x="6119420" y="4165133"/>
                <a:ext cx="328936" cy="230832"/>
              </a:xfrm>
              <a:prstGeom prst="rect">
                <a:avLst/>
              </a:prstGeom>
              <a:noFill/>
            </p:spPr>
            <p:txBody>
              <a:bodyPr wrap="none" rtlCol="0" anchor="ctr">
                <a:spAutoFit/>
              </a:bodyPr>
              <a:lstStyle/>
              <a:p>
                <a:pPr algn="r"/>
                <a:r>
                  <a:rPr lang="en-GB" sz="900" dirty="0"/>
                  <a:t>9.0</a:t>
                </a:r>
              </a:p>
            </p:txBody>
          </p:sp>
          <p:sp>
            <p:nvSpPr>
              <p:cNvPr id="32" name="TextBox 31">
                <a:extLst>
                  <a:ext uri="{FF2B5EF4-FFF2-40B4-BE49-F238E27FC236}">
                    <a16:creationId xmlns:a16="http://schemas.microsoft.com/office/drawing/2014/main" id="{97F1B766-F3CD-412D-88B4-29A75653287C}"/>
                  </a:ext>
                </a:extLst>
              </p:cNvPr>
              <p:cNvSpPr txBox="1"/>
              <p:nvPr/>
            </p:nvSpPr>
            <p:spPr>
              <a:xfrm>
                <a:off x="6119420" y="4410455"/>
                <a:ext cx="328936" cy="230832"/>
              </a:xfrm>
              <a:prstGeom prst="rect">
                <a:avLst/>
              </a:prstGeom>
              <a:noFill/>
            </p:spPr>
            <p:txBody>
              <a:bodyPr wrap="none" rtlCol="0" anchor="ctr">
                <a:spAutoFit/>
              </a:bodyPr>
              <a:lstStyle/>
              <a:p>
                <a:pPr algn="r"/>
                <a:r>
                  <a:rPr lang="en-GB" sz="900"/>
                  <a:t>8.5</a:t>
                </a:r>
              </a:p>
            </p:txBody>
          </p:sp>
          <p:sp>
            <p:nvSpPr>
              <p:cNvPr id="33" name="TextBox 32">
                <a:extLst>
                  <a:ext uri="{FF2B5EF4-FFF2-40B4-BE49-F238E27FC236}">
                    <a16:creationId xmlns:a16="http://schemas.microsoft.com/office/drawing/2014/main" id="{5125A5BC-DDD7-4CD1-9F5C-3202B6AC4E28}"/>
                  </a:ext>
                </a:extLst>
              </p:cNvPr>
              <p:cNvSpPr txBox="1"/>
              <p:nvPr/>
            </p:nvSpPr>
            <p:spPr>
              <a:xfrm>
                <a:off x="6119420" y="4655777"/>
                <a:ext cx="328936" cy="230832"/>
              </a:xfrm>
              <a:prstGeom prst="rect">
                <a:avLst/>
              </a:prstGeom>
              <a:noFill/>
            </p:spPr>
            <p:txBody>
              <a:bodyPr wrap="none" rtlCol="0" anchor="ctr">
                <a:spAutoFit/>
              </a:bodyPr>
              <a:lstStyle/>
              <a:p>
                <a:pPr algn="r"/>
                <a:r>
                  <a:rPr lang="en-GB" sz="900"/>
                  <a:t>8.0</a:t>
                </a:r>
              </a:p>
            </p:txBody>
          </p:sp>
          <p:sp>
            <p:nvSpPr>
              <p:cNvPr id="34" name="TextBox 33">
                <a:extLst>
                  <a:ext uri="{FF2B5EF4-FFF2-40B4-BE49-F238E27FC236}">
                    <a16:creationId xmlns:a16="http://schemas.microsoft.com/office/drawing/2014/main" id="{02E55B62-5566-482F-8136-6698E7F71225}"/>
                  </a:ext>
                </a:extLst>
              </p:cNvPr>
              <p:cNvSpPr txBox="1"/>
              <p:nvPr/>
            </p:nvSpPr>
            <p:spPr>
              <a:xfrm>
                <a:off x="6119420" y="4901097"/>
                <a:ext cx="328936" cy="230832"/>
              </a:xfrm>
              <a:prstGeom prst="rect">
                <a:avLst/>
              </a:prstGeom>
              <a:noFill/>
            </p:spPr>
            <p:txBody>
              <a:bodyPr wrap="none" rtlCol="0" anchor="ctr">
                <a:spAutoFit/>
              </a:bodyPr>
              <a:lstStyle/>
              <a:p>
                <a:pPr algn="r"/>
                <a:r>
                  <a:rPr lang="en-GB" sz="900"/>
                  <a:t>7.5</a:t>
                </a:r>
              </a:p>
            </p:txBody>
          </p:sp>
          <p:sp>
            <p:nvSpPr>
              <p:cNvPr id="35" name="TextBox 34">
                <a:extLst>
                  <a:ext uri="{FF2B5EF4-FFF2-40B4-BE49-F238E27FC236}">
                    <a16:creationId xmlns:a16="http://schemas.microsoft.com/office/drawing/2014/main" id="{3E7ADC07-C194-4BD1-BB51-075EE7E384B4}"/>
                  </a:ext>
                </a:extLst>
              </p:cNvPr>
              <p:cNvSpPr txBox="1"/>
              <p:nvPr/>
            </p:nvSpPr>
            <p:spPr>
              <a:xfrm rot="16200000">
                <a:off x="5249873" y="4166198"/>
                <a:ext cx="1566455" cy="230832"/>
              </a:xfrm>
              <a:prstGeom prst="rect">
                <a:avLst/>
              </a:prstGeom>
              <a:noFill/>
            </p:spPr>
            <p:txBody>
              <a:bodyPr wrap="none" rtlCol="0" anchor="ctr">
                <a:spAutoFit/>
              </a:bodyPr>
              <a:lstStyle/>
              <a:p>
                <a:pPr algn="r"/>
                <a:r>
                  <a:rPr lang="en-GB" sz="900" dirty="0"/>
                  <a:t>IL-33 (normalised expression)</a:t>
                </a:r>
              </a:p>
            </p:txBody>
          </p:sp>
          <p:sp>
            <p:nvSpPr>
              <p:cNvPr id="36" name="TextBox 35">
                <a:extLst>
                  <a:ext uri="{FF2B5EF4-FFF2-40B4-BE49-F238E27FC236}">
                    <a16:creationId xmlns:a16="http://schemas.microsoft.com/office/drawing/2014/main" id="{E8F797F6-CC2A-46C6-9A6E-68E1A2302388}"/>
                  </a:ext>
                </a:extLst>
              </p:cNvPr>
              <p:cNvSpPr txBox="1"/>
              <p:nvPr/>
            </p:nvSpPr>
            <p:spPr>
              <a:xfrm>
                <a:off x="6618002" y="5045877"/>
                <a:ext cx="963725" cy="230832"/>
              </a:xfrm>
              <a:prstGeom prst="rect">
                <a:avLst/>
              </a:prstGeom>
              <a:noFill/>
            </p:spPr>
            <p:txBody>
              <a:bodyPr wrap="none" rtlCol="0" anchor="ctr">
                <a:spAutoFit/>
              </a:bodyPr>
              <a:lstStyle/>
              <a:p>
                <a:pPr algn="ctr"/>
                <a:r>
                  <a:rPr lang="en-GB" sz="900"/>
                  <a:t>Current smoking</a:t>
                </a:r>
              </a:p>
            </p:txBody>
          </p:sp>
          <p:sp>
            <p:nvSpPr>
              <p:cNvPr id="37" name="TextBox 36">
                <a:extLst>
                  <a:ext uri="{FF2B5EF4-FFF2-40B4-BE49-F238E27FC236}">
                    <a16:creationId xmlns:a16="http://schemas.microsoft.com/office/drawing/2014/main" id="{303AC1F0-958E-4A5E-A62A-AD796F7EC994}"/>
                  </a:ext>
                </a:extLst>
              </p:cNvPr>
              <p:cNvSpPr txBox="1"/>
              <p:nvPr/>
            </p:nvSpPr>
            <p:spPr>
              <a:xfrm>
                <a:off x="7611419" y="5045877"/>
                <a:ext cx="946093" cy="230832"/>
              </a:xfrm>
              <a:prstGeom prst="rect">
                <a:avLst/>
              </a:prstGeom>
              <a:noFill/>
            </p:spPr>
            <p:txBody>
              <a:bodyPr wrap="none" rtlCol="0" anchor="ctr">
                <a:spAutoFit/>
              </a:bodyPr>
              <a:lstStyle/>
              <a:p>
                <a:pPr algn="ctr"/>
                <a:r>
                  <a:rPr lang="en-GB" sz="900" dirty="0"/>
                  <a:t>1-year cessation</a:t>
                </a:r>
              </a:p>
            </p:txBody>
          </p:sp>
          <p:sp>
            <p:nvSpPr>
              <p:cNvPr id="38" name="Freeform 6">
                <a:extLst>
                  <a:ext uri="{FF2B5EF4-FFF2-40B4-BE49-F238E27FC236}">
                    <a16:creationId xmlns:a16="http://schemas.microsoft.com/office/drawing/2014/main" id="{ECC5A65A-8670-467D-B8FF-CF513624E7DB}"/>
                  </a:ext>
                </a:extLst>
              </p:cNvPr>
              <p:cNvSpPr>
                <a:spLocks/>
              </p:cNvSpPr>
              <p:nvPr/>
            </p:nvSpPr>
            <p:spPr bwMode="auto">
              <a:xfrm>
                <a:off x="6443444" y="3539145"/>
                <a:ext cx="2109788" cy="1479550"/>
              </a:xfrm>
              <a:custGeom>
                <a:avLst/>
                <a:gdLst>
                  <a:gd name="T0" fmla="*/ 0 w 1329"/>
                  <a:gd name="T1" fmla="*/ 0 h 932"/>
                  <a:gd name="T2" fmla="*/ 0 w 1329"/>
                  <a:gd name="T3" fmla="*/ 932 h 932"/>
                  <a:gd name="T4" fmla="*/ 1329 w 1329"/>
                  <a:gd name="T5" fmla="*/ 932 h 932"/>
                </a:gdLst>
                <a:ahLst/>
                <a:cxnLst>
                  <a:cxn ang="0">
                    <a:pos x="T0" y="T1"/>
                  </a:cxn>
                  <a:cxn ang="0">
                    <a:pos x="T2" y="T3"/>
                  </a:cxn>
                  <a:cxn ang="0">
                    <a:pos x="T4" y="T5"/>
                  </a:cxn>
                </a:cxnLst>
                <a:rect l="0" t="0" r="r" b="b"/>
                <a:pathLst>
                  <a:path w="1329" h="932">
                    <a:moveTo>
                      <a:pt x="0" y="0"/>
                    </a:moveTo>
                    <a:lnTo>
                      <a:pt x="0" y="932"/>
                    </a:lnTo>
                    <a:lnTo>
                      <a:pt x="1329" y="932"/>
                    </a:lnTo>
                  </a:path>
                </a:pathLst>
              </a:custGeom>
              <a:noFill/>
              <a:ln w="63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9" name="Group 38">
                <a:extLst>
                  <a:ext uri="{FF2B5EF4-FFF2-40B4-BE49-F238E27FC236}">
                    <a16:creationId xmlns:a16="http://schemas.microsoft.com/office/drawing/2014/main" id="{9230FEBD-1527-4418-8964-31B7058C3223}"/>
                  </a:ext>
                </a:extLst>
              </p:cNvPr>
              <p:cNvGrpSpPr/>
              <p:nvPr/>
            </p:nvGrpSpPr>
            <p:grpSpPr>
              <a:xfrm>
                <a:off x="6390739" y="3539145"/>
                <a:ext cx="54000" cy="1479550"/>
                <a:chOff x="6400900" y="3539145"/>
                <a:chExt cx="41747" cy="1479550"/>
              </a:xfrm>
            </p:grpSpPr>
            <p:sp>
              <p:nvSpPr>
                <p:cNvPr id="143" name="Line 7">
                  <a:extLst>
                    <a:ext uri="{FF2B5EF4-FFF2-40B4-BE49-F238E27FC236}">
                      <a16:creationId xmlns:a16="http://schemas.microsoft.com/office/drawing/2014/main" id="{2F871C5E-D7F5-4A59-B83D-11723D3198FD}"/>
                    </a:ext>
                  </a:extLst>
                </p:cNvPr>
                <p:cNvSpPr>
                  <a:spLocks noChangeShapeType="1"/>
                </p:cNvSpPr>
                <p:nvPr/>
              </p:nvSpPr>
              <p:spPr bwMode="auto">
                <a:xfrm>
                  <a:off x="6400900" y="3539145"/>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8">
                  <a:extLst>
                    <a:ext uri="{FF2B5EF4-FFF2-40B4-BE49-F238E27FC236}">
                      <a16:creationId xmlns:a16="http://schemas.microsoft.com/office/drawing/2014/main" id="{67C8BD4F-63C3-481B-80D2-A0D68D165909}"/>
                    </a:ext>
                  </a:extLst>
                </p:cNvPr>
                <p:cNvSpPr>
                  <a:spLocks noChangeShapeType="1"/>
                </p:cNvSpPr>
                <p:nvPr/>
              </p:nvSpPr>
              <p:spPr bwMode="auto">
                <a:xfrm>
                  <a:off x="6400900" y="3786795"/>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9">
                  <a:extLst>
                    <a:ext uri="{FF2B5EF4-FFF2-40B4-BE49-F238E27FC236}">
                      <a16:creationId xmlns:a16="http://schemas.microsoft.com/office/drawing/2014/main" id="{2D3F3943-3C33-4F55-9EAB-2744828DF522}"/>
                    </a:ext>
                  </a:extLst>
                </p:cNvPr>
                <p:cNvSpPr>
                  <a:spLocks noChangeShapeType="1"/>
                </p:cNvSpPr>
                <p:nvPr/>
              </p:nvSpPr>
              <p:spPr bwMode="auto">
                <a:xfrm>
                  <a:off x="6400900" y="4031270"/>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
                  <a:extLst>
                    <a:ext uri="{FF2B5EF4-FFF2-40B4-BE49-F238E27FC236}">
                      <a16:creationId xmlns:a16="http://schemas.microsoft.com/office/drawing/2014/main" id="{1713EFFC-6AF5-4692-A927-B66E03C56B0E}"/>
                    </a:ext>
                  </a:extLst>
                </p:cNvPr>
                <p:cNvSpPr>
                  <a:spLocks noChangeShapeType="1"/>
                </p:cNvSpPr>
                <p:nvPr/>
              </p:nvSpPr>
              <p:spPr bwMode="auto">
                <a:xfrm>
                  <a:off x="6400900" y="4278920"/>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1">
                  <a:extLst>
                    <a:ext uri="{FF2B5EF4-FFF2-40B4-BE49-F238E27FC236}">
                      <a16:creationId xmlns:a16="http://schemas.microsoft.com/office/drawing/2014/main" id="{D490ADCB-D62F-450C-B825-A8D9551CDD68}"/>
                    </a:ext>
                  </a:extLst>
                </p:cNvPr>
                <p:cNvSpPr>
                  <a:spLocks noChangeShapeType="1"/>
                </p:cNvSpPr>
                <p:nvPr/>
              </p:nvSpPr>
              <p:spPr bwMode="auto">
                <a:xfrm>
                  <a:off x="6400900" y="4523395"/>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2">
                  <a:extLst>
                    <a:ext uri="{FF2B5EF4-FFF2-40B4-BE49-F238E27FC236}">
                      <a16:creationId xmlns:a16="http://schemas.microsoft.com/office/drawing/2014/main" id="{4AF9D5B1-2C7B-42A2-8FEC-FAAE62174966}"/>
                    </a:ext>
                  </a:extLst>
                </p:cNvPr>
                <p:cNvSpPr>
                  <a:spLocks noChangeShapeType="1"/>
                </p:cNvSpPr>
                <p:nvPr/>
              </p:nvSpPr>
              <p:spPr bwMode="auto">
                <a:xfrm>
                  <a:off x="6400900" y="4771045"/>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3">
                  <a:extLst>
                    <a:ext uri="{FF2B5EF4-FFF2-40B4-BE49-F238E27FC236}">
                      <a16:creationId xmlns:a16="http://schemas.microsoft.com/office/drawing/2014/main" id="{4BAE8F00-5833-4298-B602-683269FC919B}"/>
                    </a:ext>
                  </a:extLst>
                </p:cNvPr>
                <p:cNvSpPr>
                  <a:spLocks noChangeShapeType="1"/>
                </p:cNvSpPr>
                <p:nvPr/>
              </p:nvSpPr>
              <p:spPr bwMode="auto">
                <a:xfrm>
                  <a:off x="6400900" y="5018695"/>
                  <a:ext cx="41747"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0" name="Line 14">
                <a:extLst>
                  <a:ext uri="{FF2B5EF4-FFF2-40B4-BE49-F238E27FC236}">
                    <a16:creationId xmlns:a16="http://schemas.microsoft.com/office/drawing/2014/main" id="{298B805B-886C-40D2-9D88-78C1810A2A80}"/>
                  </a:ext>
                </a:extLst>
              </p:cNvPr>
              <p:cNvSpPr>
                <a:spLocks noChangeShapeType="1"/>
              </p:cNvSpPr>
              <p:nvPr/>
            </p:nvSpPr>
            <p:spPr bwMode="auto">
              <a:xfrm flipV="1">
                <a:off x="7097494" y="5018695"/>
                <a:ext cx="0" cy="540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5">
                <a:extLst>
                  <a:ext uri="{FF2B5EF4-FFF2-40B4-BE49-F238E27FC236}">
                    <a16:creationId xmlns:a16="http://schemas.microsoft.com/office/drawing/2014/main" id="{678922E8-90A4-4E74-B601-7974C48C897D}"/>
                  </a:ext>
                </a:extLst>
              </p:cNvPr>
              <p:cNvSpPr>
                <a:spLocks noChangeShapeType="1"/>
              </p:cNvSpPr>
              <p:nvPr/>
            </p:nvSpPr>
            <p:spPr bwMode="auto">
              <a:xfrm flipV="1">
                <a:off x="8080156" y="5018695"/>
                <a:ext cx="0" cy="540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a:extLst>
                  <a:ext uri="{FF2B5EF4-FFF2-40B4-BE49-F238E27FC236}">
                    <a16:creationId xmlns:a16="http://schemas.microsoft.com/office/drawing/2014/main" id="{4D4EC65E-7045-4ED2-8E13-FA644787C72A}"/>
                  </a:ext>
                </a:extLst>
              </p:cNvPr>
              <p:cNvSpPr>
                <a:spLocks/>
              </p:cNvSpPr>
              <p:nvPr/>
            </p:nvSpPr>
            <p:spPr bwMode="auto">
              <a:xfrm>
                <a:off x="9150131" y="3539145"/>
                <a:ext cx="2112963" cy="1479550"/>
              </a:xfrm>
              <a:custGeom>
                <a:avLst/>
                <a:gdLst>
                  <a:gd name="T0" fmla="*/ 0 w 1331"/>
                  <a:gd name="T1" fmla="*/ 0 h 932"/>
                  <a:gd name="T2" fmla="*/ 0 w 1331"/>
                  <a:gd name="T3" fmla="*/ 932 h 932"/>
                  <a:gd name="T4" fmla="*/ 1331 w 1331"/>
                  <a:gd name="T5" fmla="*/ 932 h 932"/>
                </a:gdLst>
                <a:ahLst/>
                <a:cxnLst>
                  <a:cxn ang="0">
                    <a:pos x="T0" y="T1"/>
                  </a:cxn>
                  <a:cxn ang="0">
                    <a:pos x="T2" y="T3"/>
                  </a:cxn>
                  <a:cxn ang="0">
                    <a:pos x="T4" y="T5"/>
                  </a:cxn>
                </a:cxnLst>
                <a:rect l="0" t="0" r="r" b="b"/>
                <a:pathLst>
                  <a:path w="1331" h="932">
                    <a:moveTo>
                      <a:pt x="0" y="0"/>
                    </a:moveTo>
                    <a:lnTo>
                      <a:pt x="0" y="932"/>
                    </a:lnTo>
                    <a:lnTo>
                      <a:pt x="1331" y="932"/>
                    </a:lnTo>
                  </a:path>
                </a:pathLst>
              </a:custGeom>
              <a:noFill/>
              <a:ln w="63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7">
                <a:extLst>
                  <a:ext uri="{FF2B5EF4-FFF2-40B4-BE49-F238E27FC236}">
                    <a16:creationId xmlns:a16="http://schemas.microsoft.com/office/drawing/2014/main" id="{C8E16961-2435-4344-AA51-29CE1840D881}"/>
                  </a:ext>
                </a:extLst>
              </p:cNvPr>
              <p:cNvSpPr>
                <a:spLocks noChangeShapeType="1"/>
              </p:cNvSpPr>
              <p:nvPr/>
            </p:nvSpPr>
            <p:spPr bwMode="auto">
              <a:xfrm>
                <a:off x="9092981" y="353914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8">
                <a:extLst>
                  <a:ext uri="{FF2B5EF4-FFF2-40B4-BE49-F238E27FC236}">
                    <a16:creationId xmlns:a16="http://schemas.microsoft.com/office/drawing/2014/main" id="{317B4674-6422-435E-9121-0971B9E4A369}"/>
                  </a:ext>
                </a:extLst>
              </p:cNvPr>
              <p:cNvSpPr>
                <a:spLocks noChangeShapeType="1"/>
              </p:cNvSpPr>
              <p:nvPr/>
            </p:nvSpPr>
            <p:spPr bwMode="auto">
              <a:xfrm>
                <a:off x="9092981" y="383505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9">
                <a:extLst>
                  <a:ext uri="{FF2B5EF4-FFF2-40B4-BE49-F238E27FC236}">
                    <a16:creationId xmlns:a16="http://schemas.microsoft.com/office/drawing/2014/main" id="{AFDD8D38-5830-4261-8FF9-4E43B1BE5B9F}"/>
                  </a:ext>
                </a:extLst>
              </p:cNvPr>
              <p:cNvSpPr>
                <a:spLocks noChangeShapeType="1"/>
              </p:cNvSpPr>
              <p:nvPr/>
            </p:nvSpPr>
            <p:spPr bwMode="auto">
              <a:xfrm>
                <a:off x="9092981" y="413096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0">
                <a:extLst>
                  <a:ext uri="{FF2B5EF4-FFF2-40B4-BE49-F238E27FC236}">
                    <a16:creationId xmlns:a16="http://schemas.microsoft.com/office/drawing/2014/main" id="{8E126FD8-6E0F-47B7-9340-2CED532E1E9E}"/>
                  </a:ext>
                </a:extLst>
              </p:cNvPr>
              <p:cNvSpPr>
                <a:spLocks noChangeShapeType="1"/>
              </p:cNvSpPr>
              <p:nvPr/>
            </p:nvSpPr>
            <p:spPr bwMode="auto">
              <a:xfrm>
                <a:off x="9092981" y="442687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1">
                <a:extLst>
                  <a:ext uri="{FF2B5EF4-FFF2-40B4-BE49-F238E27FC236}">
                    <a16:creationId xmlns:a16="http://schemas.microsoft.com/office/drawing/2014/main" id="{890139EF-6E87-4613-B476-D7B3C96B6D25}"/>
                  </a:ext>
                </a:extLst>
              </p:cNvPr>
              <p:cNvSpPr>
                <a:spLocks noChangeShapeType="1"/>
              </p:cNvSpPr>
              <p:nvPr/>
            </p:nvSpPr>
            <p:spPr bwMode="auto">
              <a:xfrm>
                <a:off x="9092981" y="472278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2">
                <a:extLst>
                  <a:ext uri="{FF2B5EF4-FFF2-40B4-BE49-F238E27FC236}">
                    <a16:creationId xmlns:a16="http://schemas.microsoft.com/office/drawing/2014/main" id="{F03A7253-C8B7-4DD5-AAA5-B3DDDBB15EE8}"/>
                  </a:ext>
                </a:extLst>
              </p:cNvPr>
              <p:cNvSpPr>
                <a:spLocks noChangeShapeType="1"/>
              </p:cNvSpPr>
              <p:nvPr/>
            </p:nvSpPr>
            <p:spPr bwMode="auto">
              <a:xfrm>
                <a:off x="9092981" y="5018695"/>
                <a:ext cx="5400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3">
                <a:extLst>
                  <a:ext uri="{FF2B5EF4-FFF2-40B4-BE49-F238E27FC236}">
                    <a16:creationId xmlns:a16="http://schemas.microsoft.com/office/drawing/2014/main" id="{40E76D28-61F9-4886-BEBA-9C7070B02FBE}"/>
                  </a:ext>
                </a:extLst>
              </p:cNvPr>
              <p:cNvSpPr>
                <a:spLocks noChangeShapeType="1"/>
              </p:cNvSpPr>
              <p:nvPr/>
            </p:nvSpPr>
            <p:spPr bwMode="auto">
              <a:xfrm flipV="1">
                <a:off x="9807356" y="5018695"/>
                <a:ext cx="0" cy="540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1">
                <a:extLst>
                  <a:ext uri="{FF2B5EF4-FFF2-40B4-BE49-F238E27FC236}">
                    <a16:creationId xmlns:a16="http://schemas.microsoft.com/office/drawing/2014/main" id="{CF716B72-ACD0-4CC5-824E-D6EE3498FC9F}"/>
                  </a:ext>
                </a:extLst>
              </p:cNvPr>
              <p:cNvSpPr>
                <a:spLocks noChangeShapeType="1"/>
              </p:cNvSpPr>
              <p:nvPr/>
            </p:nvSpPr>
            <p:spPr bwMode="auto">
              <a:xfrm>
                <a:off x="7097494" y="3958245"/>
                <a:ext cx="982663" cy="254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72">
                <a:extLst>
                  <a:ext uri="{FF2B5EF4-FFF2-40B4-BE49-F238E27FC236}">
                    <a16:creationId xmlns:a16="http://schemas.microsoft.com/office/drawing/2014/main" id="{20CD2973-ECDC-4806-953A-21ED6D7F63AA}"/>
                  </a:ext>
                </a:extLst>
              </p:cNvPr>
              <p:cNvSpPr>
                <a:spLocks noChangeShapeType="1"/>
              </p:cNvSpPr>
              <p:nvPr/>
            </p:nvSpPr>
            <p:spPr bwMode="auto">
              <a:xfrm flipV="1">
                <a:off x="7097494" y="3666145"/>
                <a:ext cx="982663" cy="3841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73">
                <a:extLst>
                  <a:ext uri="{FF2B5EF4-FFF2-40B4-BE49-F238E27FC236}">
                    <a16:creationId xmlns:a16="http://schemas.microsoft.com/office/drawing/2014/main" id="{BA128084-7F6A-4794-8B76-053F210CB83E}"/>
                  </a:ext>
                </a:extLst>
              </p:cNvPr>
              <p:cNvSpPr>
                <a:spLocks noChangeShapeType="1"/>
              </p:cNvSpPr>
              <p:nvPr/>
            </p:nvSpPr>
            <p:spPr bwMode="auto">
              <a:xfrm flipV="1">
                <a:off x="9807356" y="3701070"/>
                <a:ext cx="979488" cy="13176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74">
                <a:extLst>
                  <a:ext uri="{FF2B5EF4-FFF2-40B4-BE49-F238E27FC236}">
                    <a16:creationId xmlns:a16="http://schemas.microsoft.com/office/drawing/2014/main" id="{617BC341-5E69-4071-B679-BDA3A6B83BF7}"/>
                  </a:ext>
                </a:extLst>
              </p:cNvPr>
              <p:cNvSpPr>
                <a:spLocks noChangeShapeType="1"/>
              </p:cNvSpPr>
              <p:nvPr/>
            </p:nvSpPr>
            <p:spPr bwMode="auto">
              <a:xfrm flipV="1">
                <a:off x="7097494" y="4031270"/>
                <a:ext cx="982663" cy="2635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75">
                <a:extLst>
                  <a:ext uri="{FF2B5EF4-FFF2-40B4-BE49-F238E27FC236}">
                    <a16:creationId xmlns:a16="http://schemas.microsoft.com/office/drawing/2014/main" id="{2AE80C98-4A7C-4876-B518-2EB42E52C3E7}"/>
                  </a:ext>
                </a:extLst>
              </p:cNvPr>
              <p:cNvSpPr>
                <a:spLocks noChangeShapeType="1"/>
              </p:cNvSpPr>
              <p:nvPr/>
            </p:nvSpPr>
            <p:spPr bwMode="auto">
              <a:xfrm flipV="1">
                <a:off x="7100669" y="4129695"/>
                <a:ext cx="979488" cy="2317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76">
                <a:extLst>
                  <a:ext uri="{FF2B5EF4-FFF2-40B4-BE49-F238E27FC236}">
                    <a16:creationId xmlns:a16="http://schemas.microsoft.com/office/drawing/2014/main" id="{BB28AB9D-884D-4579-B762-3FE46D4163ED}"/>
                  </a:ext>
                </a:extLst>
              </p:cNvPr>
              <p:cNvSpPr>
                <a:spLocks noChangeShapeType="1"/>
              </p:cNvSpPr>
              <p:nvPr/>
            </p:nvSpPr>
            <p:spPr bwMode="auto">
              <a:xfrm flipV="1">
                <a:off x="7100669" y="4139220"/>
                <a:ext cx="979488" cy="2603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77">
                <a:extLst>
                  <a:ext uri="{FF2B5EF4-FFF2-40B4-BE49-F238E27FC236}">
                    <a16:creationId xmlns:a16="http://schemas.microsoft.com/office/drawing/2014/main" id="{EBF03107-BE27-415D-9A8A-612A30AF8D79}"/>
                  </a:ext>
                </a:extLst>
              </p:cNvPr>
              <p:cNvSpPr>
                <a:spLocks noChangeShapeType="1"/>
              </p:cNvSpPr>
              <p:nvPr/>
            </p:nvSpPr>
            <p:spPr bwMode="auto">
              <a:xfrm flipV="1">
                <a:off x="7097494" y="4218595"/>
                <a:ext cx="979488" cy="2381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78">
                <a:extLst>
                  <a:ext uri="{FF2B5EF4-FFF2-40B4-BE49-F238E27FC236}">
                    <a16:creationId xmlns:a16="http://schemas.microsoft.com/office/drawing/2014/main" id="{DFAAB716-FF10-4A40-94CA-A07F500DB72E}"/>
                  </a:ext>
                </a:extLst>
              </p:cNvPr>
              <p:cNvSpPr>
                <a:spLocks noChangeShapeType="1"/>
              </p:cNvSpPr>
              <p:nvPr/>
            </p:nvSpPr>
            <p:spPr bwMode="auto">
              <a:xfrm flipV="1">
                <a:off x="7097494" y="4193195"/>
                <a:ext cx="982663" cy="3079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9">
                <a:extLst>
                  <a:ext uri="{FF2B5EF4-FFF2-40B4-BE49-F238E27FC236}">
                    <a16:creationId xmlns:a16="http://schemas.microsoft.com/office/drawing/2014/main" id="{3D316834-1441-4500-862B-4280066D137B}"/>
                  </a:ext>
                </a:extLst>
              </p:cNvPr>
              <p:cNvSpPr>
                <a:spLocks noChangeShapeType="1"/>
              </p:cNvSpPr>
              <p:nvPr/>
            </p:nvSpPr>
            <p:spPr bwMode="auto">
              <a:xfrm flipV="1">
                <a:off x="7097494" y="3812195"/>
                <a:ext cx="982663" cy="9493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80">
                <a:extLst>
                  <a:ext uri="{FF2B5EF4-FFF2-40B4-BE49-F238E27FC236}">
                    <a16:creationId xmlns:a16="http://schemas.microsoft.com/office/drawing/2014/main" id="{296BC9E6-89E1-4298-A73D-82B6CB2CDD21}"/>
                  </a:ext>
                </a:extLst>
              </p:cNvPr>
              <p:cNvSpPr>
                <a:spLocks noChangeShapeType="1"/>
              </p:cNvSpPr>
              <p:nvPr/>
            </p:nvSpPr>
            <p:spPr bwMode="auto">
              <a:xfrm flipV="1">
                <a:off x="7097494" y="4698020"/>
                <a:ext cx="982663" cy="2476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81">
                <a:extLst>
                  <a:ext uri="{FF2B5EF4-FFF2-40B4-BE49-F238E27FC236}">
                    <a16:creationId xmlns:a16="http://schemas.microsoft.com/office/drawing/2014/main" id="{13D7AAF9-94E3-4B37-B069-87C2309FF376}"/>
                  </a:ext>
                </a:extLst>
              </p:cNvPr>
              <p:cNvSpPr>
                <a:spLocks noChangeShapeType="1"/>
              </p:cNvSpPr>
              <p:nvPr/>
            </p:nvSpPr>
            <p:spPr bwMode="auto">
              <a:xfrm flipV="1">
                <a:off x="7097494" y="4396395"/>
                <a:ext cx="982663" cy="2444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82">
                <a:extLst>
                  <a:ext uri="{FF2B5EF4-FFF2-40B4-BE49-F238E27FC236}">
                    <a16:creationId xmlns:a16="http://schemas.microsoft.com/office/drawing/2014/main" id="{FBAC589C-2F4F-474A-9ECF-AA97A1E6BA33}"/>
                  </a:ext>
                </a:extLst>
              </p:cNvPr>
              <p:cNvSpPr>
                <a:spLocks noChangeShapeType="1"/>
              </p:cNvSpPr>
              <p:nvPr/>
            </p:nvSpPr>
            <p:spPr bwMode="auto">
              <a:xfrm flipV="1">
                <a:off x="7097494" y="4126520"/>
                <a:ext cx="982663" cy="4762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83">
                <a:extLst>
                  <a:ext uri="{FF2B5EF4-FFF2-40B4-BE49-F238E27FC236}">
                    <a16:creationId xmlns:a16="http://schemas.microsoft.com/office/drawing/2014/main" id="{03CF24BA-82F9-4C68-8F91-5D46CAA6AC39}"/>
                  </a:ext>
                </a:extLst>
              </p:cNvPr>
              <p:cNvSpPr>
                <a:spLocks noChangeShapeType="1"/>
              </p:cNvSpPr>
              <p:nvPr/>
            </p:nvSpPr>
            <p:spPr bwMode="auto">
              <a:xfrm flipV="1">
                <a:off x="7097494" y="4177320"/>
                <a:ext cx="982663" cy="3905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84">
                <a:extLst>
                  <a:ext uri="{FF2B5EF4-FFF2-40B4-BE49-F238E27FC236}">
                    <a16:creationId xmlns:a16="http://schemas.microsoft.com/office/drawing/2014/main" id="{6E3D8743-1F09-4D6C-8206-0EC1457DE4C7}"/>
                  </a:ext>
                </a:extLst>
              </p:cNvPr>
              <p:cNvSpPr>
                <a:spLocks noChangeShapeType="1"/>
              </p:cNvSpPr>
              <p:nvPr/>
            </p:nvSpPr>
            <p:spPr bwMode="auto">
              <a:xfrm>
                <a:off x="7097494" y="4409095"/>
                <a:ext cx="982663" cy="127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85">
                <a:extLst>
                  <a:ext uri="{FF2B5EF4-FFF2-40B4-BE49-F238E27FC236}">
                    <a16:creationId xmlns:a16="http://schemas.microsoft.com/office/drawing/2014/main" id="{DEEF153B-20E1-4EC9-8132-736F452927E4}"/>
                  </a:ext>
                </a:extLst>
              </p:cNvPr>
              <p:cNvSpPr>
                <a:spLocks noChangeShapeType="1"/>
              </p:cNvSpPr>
              <p:nvPr/>
            </p:nvSpPr>
            <p:spPr bwMode="auto">
              <a:xfrm flipV="1">
                <a:off x="7097494" y="4158270"/>
                <a:ext cx="982663" cy="984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6">
                <a:extLst>
                  <a:ext uri="{FF2B5EF4-FFF2-40B4-BE49-F238E27FC236}">
                    <a16:creationId xmlns:a16="http://schemas.microsoft.com/office/drawing/2014/main" id="{717AA658-D261-486A-B9AD-9538EC69A932}"/>
                  </a:ext>
                </a:extLst>
              </p:cNvPr>
              <p:cNvSpPr>
                <a:spLocks noChangeShapeType="1"/>
              </p:cNvSpPr>
              <p:nvPr/>
            </p:nvSpPr>
            <p:spPr bwMode="auto">
              <a:xfrm>
                <a:off x="7097494" y="4256695"/>
                <a:ext cx="982663" cy="2635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87">
                <a:extLst>
                  <a:ext uri="{FF2B5EF4-FFF2-40B4-BE49-F238E27FC236}">
                    <a16:creationId xmlns:a16="http://schemas.microsoft.com/office/drawing/2014/main" id="{0A17F637-D4F8-40E7-9BDC-193A0AB8AD2E}"/>
                  </a:ext>
                </a:extLst>
              </p:cNvPr>
              <p:cNvSpPr>
                <a:spLocks noChangeShapeType="1"/>
              </p:cNvSpPr>
              <p:nvPr/>
            </p:nvSpPr>
            <p:spPr bwMode="auto">
              <a:xfrm flipV="1">
                <a:off x="7097494" y="4234470"/>
                <a:ext cx="982663" cy="6191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88">
                <a:extLst>
                  <a:ext uri="{FF2B5EF4-FFF2-40B4-BE49-F238E27FC236}">
                    <a16:creationId xmlns:a16="http://schemas.microsoft.com/office/drawing/2014/main" id="{D2985007-EC62-4272-A95D-DF7AFFDBF84C}"/>
                  </a:ext>
                </a:extLst>
              </p:cNvPr>
              <p:cNvSpPr>
                <a:spLocks noChangeShapeType="1"/>
              </p:cNvSpPr>
              <p:nvPr/>
            </p:nvSpPr>
            <p:spPr bwMode="auto">
              <a:xfrm>
                <a:off x="9807356" y="4726595"/>
                <a:ext cx="982663" cy="889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89">
                <a:extLst>
                  <a:ext uri="{FF2B5EF4-FFF2-40B4-BE49-F238E27FC236}">
                    <a16:creationId xmlns:a16="http://schemas.microsoft.com/office/drawing/2014/main" id="{9B4D3B11-6415-41FC-85A2-F1C30EFEC1D0}"/>
                  </a:ext>
                </a:extLst>
              </p:cNvPr>
              <p:cNvSpPr>
                <a:spLocks noChangeShapeType="1"/>
              </p:cNvSpPr>
              <p:nvPr/>
            </p:nvSpPr>
            <p:spPr bwMode="auto">
              <a:xfrm flipV="1">
                <a:off x="9807356" y="4859945"/>
                <a:ext cx="982663" cy="1365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90">
                <a:extLst>
                  <a:ext uri="{FF2B5EF4-FFF2-40B4-BE49-F238E27FC236}">
                    <a16:creationId xmlns:a16="http://schemas.microsoft.com/office/drawing/2014/main" id="{52C18C19-23D0-4C7D-9E44-D78C2CCC4D04}"/>
                  </a:ext>
                </a:extLst>
              </p:cNvPr>
              <p:cNvSpPr>
                <a:spLocks noChangeShapeType="1"/>
              </p:cNvSpPr>
              <p:nvPr/>
            </p:nvSpPr>
            <p:spPr bwMode="auto">
              <a:xfrm flipV="1">
                <a:off x="9807356" y="4764695"/>
                <a:ext cx="982663" cy="1682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91">
                <a:extLst>
                  <a:ext uri="{FF2B5EF4-FFF2-40B4-BE49-F238E27FC236}">
                    <a16:creationId xmlns:a16="http://schemas.microsoft.com/office/drawing/2014/main" id="{741D5088-BD0D-48E5-87B2-81DCD5AC451E}"/>
                  </a:ext>
                </a:extLst>
              </p:cNvPr>
              <p:cNvSpPr>
                <a:spLocks noChangeShapeType="1"/>
              </p:cNvSpPr>
              <p:nvPr/>
            </p:nvSpPr>
            <p:spPr bwMode="auto">
              <a:xfrm flipV="1">
                <a:off x="9807356" y="4631345"/>
                <a:ext cx="982663" cy="20637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92">
                <a:extLst>
                  <a:ext uri="{FF2B5EF4-FFF2-40B4-BE49-F238E27FC236}">
                    <a16:creationId xmlns:a16="http://schemas.microsoft.com/office/drawing/2014/main" id="{C4500132-7318-47F7-9786-31A35A4C3B52}"/>
                  </a:ext>
                </a:extLst>
              </p:cNvPr>
              <p:cNvSpPr>
                <a:spLocks noChangeShapeType="1"/>
              </p:cNvSpPr>
              <p:nvPr/>
            </p:nvSpPr>
            <p:spPr bwMode="auto">
              <a:xfrm flipV="1">
                <a:off x="9807356" y="4532920"/>
                <a:ext cx="979488" cy="4762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93">
                <a:extLst>
                  <a:ext uri="{FF2B5EF4-FFF2-40B4-BE49-F238E27FC236}">
                    <a16:creationId xmlns:a16="http://schemas.microsoft.com/office/drawing/2014/main" id="{0A32738D-ED7C-4816-8EAF-D8BB6C2733B1}"/>
                  </a:ext>
                </a:extLst>
              </p:cNvPr>
              <p:cNvSpPr>
                <a:spLocks noChangeShapeType="1"/>
              </p:cNvSpPr>
              <p:nvPr/>
            </p:nvSpPr>
            <p:spPr bwMode="auto">
              <a:xfrm flipV="1">
                <a:off x="9807356" y="4523395"/>
                <a:ext cx="979488" cy="4762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94">
                <a:extLst>
                  <a:ext uri="{FF2B5EF4-FFF2-40B4-BE49-F238E27FC236}">
                    <a16:creationId xmlns:a16="http://schemas.microsoft.com/office/drawing/2014/main" id="{EAE1FB97-61B8-421E-8BB4-F408C17A08B0}"/>
                  </a:ext>
                </a:extLst>
              </p:cNvPr>
              <p:cNvSpPr>
                <a:spLocks noChangeShapeType="1"/>
              </p:cNvSpPr>
              <p:nvPr/>
            </p:nvSpPr>
            <p:spPr bwMode="auto">
              <a:xfrm flipV="1">
                <a:off x="9807356" y="4577370"/>
                <a:ext cx="982663" cy="3175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95">
                <a:extLst>
                  <a:ext uri="{FF2B5EF4-FFF2-40B4-BE49-F238E27FC236}">
                    <a16:creationId xmlns:a16="http://schemas.microsoft.com/office/drawing/2014/main" id="{F31BA5FB-67A3-4BF6-B8C8-9DD7E44FC2FF}"/>
                  </a:ext>
                </a:extLst>
              </p:cNvPr>
              <p:cNvSpPr>
                <a:spLocks noChangeShapeType="1"/>
              </p:cNvSpPr>
              <p:nvPr/>
            </p:nvSpPr>
            <p:spPr bwMode="auto">
              <a:xfrm flipV="1">
                <a:off x="9807356" y="4577370"/>
                <a:ext cx="982663" cy="438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96">
                <a:extLst>
                  <a:ext uri="{FF2B5EF4-FFF2-40B4-BE49-F238E27FC236}">
                    <a16:creationId xmlns:a16="http://schemas.microsoft.com/office/drawing/2014/main" id="{3C2FF29F-0DED-421B-B132-50A15F343AB4}"/>
                  </a:ext>
                </a:extLst>
              </p:cNvPr>
              <p:cNvSpPr>
                <a:spLocks noChangeShapeType="1"/>
              </p:cNvSpPr>
              <p:nvPr/>
            </p:nvSpPr>
            <p:spPr bwMode="auto">
              <a:xfrm flipH="1">
                <a:off x="9807356" y="4247170"/>
                <a:ext cx="982663" cy="7715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7">
                <a:extLst>
                  <a:ext uri="{FF2B5EF4-FFF2-40B4-BE49-F238E27FC236}">
                    <a16:creationId xmlns:a16="http://schemas.microsoft.com/office/drawing/2014/main" id="{6BA035E8-508E-4600-90DF-8DA27A5331A2}"/>
                  </a:ext>
                </a:extLst>
              </p:cNvPr>
              <p:cNvSpPr>
                <a:spLocks noChangeShapeType="1"/>
              </p:cNvSpPr>
              <p:nvPr/>
            </p:nvSpPr>
            <p:spPr bwMode="auto">
              <a:xfrm flipH="1">
                <a:off x="9807356" y="4323370"/>
                <a:ext cx="982663" cy="6985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98">
                <a:extLst>
                  <a:ext uri="{FF2B5EF4-FFF2-40B4-BE49-F238E27FC236}">
                    <a16:creationId xmlns:a16="http://schemas.microsoft.com/office/drawing/2014/main" id="{27288D8B-371C-47B2-9D52-62240A077F27}"/>
                  </a:ext>
                </a:extLst>
              </p:cNvPr>
              <p:cNvSpPr>
                <a:spLocks noChangeShapeType="1"/>
              </p:cNvSpPr>
              <p:nvPr/>
            </p:nvSpPr>
            <p:spPr bwMode="auto">
              <a:xfrm flipH="1">
                <a:off x="9807356" y="4336070"/>
                <a:ext cx="982663" cy="6985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99">
                <a:extLst>
                  <a:ext uri="{FF2B5EF4-FFF2-40B4-BE49-F238E27FC236}">
                    <a16:creationId xmlns:a16="http://schemas.microsoft.com/office/drawing/2014/main" id="{A4FE2223-CB72-4F35-9475-FA2F558953B0}"/>
                  </a:ext>
                </a:extLst>
              </p:cNvPr>
              <p:cNvSpPr>
                <a:spLocks noChangeShapeType="1"/>
              </p:cNvSpPr>
              <p:nvPr/>
            </p:nvSpPr>
            <p:spPr bwMode="auto">
              <a:xfrm flipH="1">
                <a:off x="9807356" y="4932970"/>
                <a:ext cx="982663" cy="190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Oval 25">
                <a:extLst>
                  <a:ext uri="{FF2B5EF4-FFF2-40B4-BE49-F238E27FC236}">
                    <a16:creationId xmlns:a16="http://schemas.microsoft.com/office/drawing/2014/main" id="{90E72D94-A411-4D8F-866E-AFA2270867C3}"/>
                  </a:ext>
                </a:extLst>
              </p:cNvPr>
              <p:cNvSpPr>
                <a:spLocks noChangeArrowheads="1"/>
              </p:cNvSpPr>
              <p:nvPr/>
            </p:nvSpPr>
            <p:spPr bwMode="auto">
              <a:xfrm>
                <a:off x="7065744" y="4913920"/>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Oval 26">
                <a:extLst>
                  <a:ext uri="{FF2B5EF4-FFF2-40B4-BE49-F238E27FC236}">
                    <a16:creationId xmlns:a16="http://schemas.microsoft.com/office/drawing/2014/main" id="{037D4AF3-BC17-44D2-A331-F68BDE2175BB}"/>
                  </a:ext>
                </a:extLst>
              </p:cNvPr>
              <p:cNvSpPr>
                <a:spLocks noChangeArrowheads="1"/>
              </p:cNvSpPr>
              <p:nvPr/>
            </p:nvSpPr>
            <p:spPr bwMode="auto">
              <a:xfrm>
                <a:off x="7065744" y="4821845"/>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Oval 27">
                <a:extLst>
                  <a:ext uri="{FF2B5EF4-FFF2-40B4-BE49-F238E27FC236}">
                    <a16:creationId xmlns:a16="http://schemas.microsoft.com/office/drawing/2014/main" id="{124E40B2-9C87-41D4-AAB5-A030AAE616DE}"/>
                  </a:ext>
                </a:extLst>
              </p:cNvPr>
              <p:cNvSpPr>
                <a:spLocks noChangeArrowheads="1"/>
              </p:cNvSpPr>
              <p:nvPr/>
            </p:nvSpPr>
            <p:spPr bwMode="auto">
              <a:xfrm>
                <a:off x="7065744" y="473294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Oval 28">
                <a:extLst>
                  <a:ext uri="{FF2B5EF4-FFF2-40B4-BE49-F238E27FC236}">
                    <a16:creationId xmlns:a16="http://schemas.microsoft.com/office/drawing/2014/main" id="{F865C326-9E70-479C-AE1E-384782404F58}"/>
                  </a:ext>
                </a:extLst>
              </p:cNvPr>
              <p:cNvSpPr>
                <a:spLocks noChangeArrowheads="1"/>
              </p:cNvSpPr>
              <p:nvPr/>
            </p:nvSpPr>
            <p:spPr bwMode="auto">
              <a:xfrm>
                <a:off x="7065744" y="461864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Oval 29">
                <a:extLst>
                  <a:ext uri="{FF2B5EF4-FFF2-40B4-BE49-F238E27FC236}">
                    <a16:creationId xmlns:a16="http://schemas.microsoft.com/office/drawing/2014/main" id="{066E1B79-204A-42EE-8AC5-F96D57CACCF6}"/>
                  </a:ext>
                </a:extLst>
              </p:cNvPr>
              <p:cNvSpPr>
                <a:spLocks noChangeArrowheads="1"/>
              </p:cNvSpPr>
              <p:nvPr/>
            </p:nvSpPr>
            <p:spPr bwMode="auto">
              <a:xfrm>
                <a:off x="7065744" y="4571020"/>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Oval 30">
                <a:extLst>
                  <a:ext uri="{FF2B5EF4-FFF2-40B4-BE49-F238E27FC236}">
                    <a16:creationId xmlns:a16="http://schemas.microsoft.com/office/drawing/2014/main" id="{9973F762-F638-417C-80C8-A5661667260A}"/>
                  </a:ext>
                </a:extLst>
              </p:cNvPr>
              <p:cNvSpPr>
                <a:spLocks noChangeArrowheads="1"/>
              </p:cNvSpPr>
              <p:nvPr/>
            </p:nvSpPr>
            <p:spPr bwMode="auto">
              <a:xfrm>
                <a:off x="7065744" y="452974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Oval 31">
                <a:extLst>
                  <a:ext uri="{FF2B5EF4-FFF2-40B4-BE49-F238E27FC236}">
                    <a16:creationId xmlns:a16="http://schemas.microsoft.com/office/drawing/2014/main" id="{5E3874DB-BE77-4B86-99EC-15A7C6C2C296}"/>
                  </a:ext>
                </a:extLst>
              </p:cNvPr>
              <p:cNvSpPr>
                <a:spLocks noChangeArrowheads="1"/>
              </p:cNvSpPr>
              <p:nvPr/>
            </p:nvSpPr>
            <p:spPr bwMode="auto">
              <a:xfrm>
                <a:off x="7065744" y="446942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Oval 32">
                <a:extLst>
                  <a:ext uri="{FF2B5EF4-FFF2-40B4-BE49-F238E27FC236}">
                    <a16:creationId xmlns:a16="http://schemas.microsoft.com/office/drawing/2014/main" id="{973FEB6F-506C-4AB5-AE43-965A10072E5A}"/>
                  </a:ext>
                </a:extLst>
              </p:cNvPr>
              <p:cNvSpPr>
                <a:spLocks noChangeArrowheads="1"/>
              </p:cNvSpPr>
              <p:nvPr/>
            </p:nvSpPr>
            <p:spPr bwMode="auto">
              <a:xfrm>
                <a:off x="7065744" y="442179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Oval 33">
                <a:extLst>
                  <a:ext uri="{FF2B5EF4-FFF2-40B4-BE49-F238E27FC236}">
                    <a16:creationId xmlns:a16="http://schemas.microsoft.com/office/drawing/2014/main" id="{772AE3E0-CB8B-4AD4-974D-2A49E6A9C1FA}"/>
                  </a:ext>
                </a:extLst>
              </p:cNvPr>
              <p:cNvSpPr>
                <a:spLocks noChangeArrowheads="1"/>
              </p:cNvSpPr>
              <p:nvPr/>
            </p:nvSpPr>
            <p:spPr bwMode="auto">
              <a:xfrm>
                <a:off x="7065744" y="438052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Oval 34">
                <a:extLst>
                  <a:ext uri="{FF2B5EF4-FFF2-40B4-BE49-F238E27FC236}">
                    <a16:creationId xmlns:a16="http://schemas.microsoft.com/office/drawing/2014/main" id="{5D473776-4B9E-4895-8A95-2CDE997E409D}"/>
                  </a:ext>
                </a:extLst>
              </p:cNvPr>
              <p:cNvSpPr>
                <a:spLocks noChangeArrowheads="1"/>
              </p:cNvSpPr>
              <p:nvPr/>
            </p:nvSpPr>
            <p:spPr bwMode="auto">
              <a:xfrm>
                <a:off x="7065744" y="4370995"/>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Oval 35">
                <a:extLst>
                  <a:ext uri="{FF2B5EF4-FFF2-40B4-BE49-F238E27FC236}">
                    <a16:creationId xmlns:a16="http://schemas.microsoft.com/office/drawing/2014/main" id="{8261DF29-14F0-41A7-8F2D-3B09C5D94B68}"/>
                  </a:ext>
                </a:extLst>
              </p:cNvPr>
              <p:cNvSpPr>
                <a:spLocks noChangeArrowheads="1"/>
              </p:cNvSpPr>
              <p:nvPr/>
            </p:nvSpPr>
            <p:spPr bwMode="auto">
              <a:xfrm>
                <a:off x="7065744" y="432972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Oval 36">
                <a:extLst>
                  <a:ext uri="{FF2B5EF4-FFF2-40B4-BE49-F238E27FC236}">
                    <a16:creationId xmlns:a16="http://schemas.microsoft.com/office/drawing/2014/main" id="{DC4FC960-0A6D-4322-BA9F-B776BFC2235C}"/>
                  </a:ext>
                </a:extLst>
              </p:cNvPr>
              <p:cNvSpPr>
                <a:spLocks noChangeArrowheads="1"/>
              </p:cNvSpPr>
              <p:nvPr/>
            </p:nvSpPr>
            <p:spPr bwMode="auto">
              <a:xfrm>
                <a:off x="7065744" y="4263045"/>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Oval 37">
                <a:extLst>
                  <a:ext uri="{FF2B5EF4-FFF2-40B4-BE49-F238E27FC236}">
                    <a16:creationId xmlns:a16="http://schemas.microsoft.com/office/drawing/2014/main" id="{0382C36F-9264-4345-ADE7-93560D1B4742}"/>
                  </a:ext>
                </a:extLst>
              </p:cNvPr>
              <p:cNvSpPr>
                <a:spLocks noChangeArrowheads="1"/>
              </p:cNvSpPr>
              <p:nvPr/>
            </p:nvSpPr>
            <p:spPr bwMode="auto">
              <a:xfrm>
                <a:off x="7065744" y="4218595"/>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Oval 38">
                <a:extLst>
                  <a:ext uri="{FF2B5EF4-FFF2-40B4-BE49-F238E27FC236}">
                    <a16:creationId xmlns:a16="http://schemas.microsoft.com/office/drawing/2014/main" id="{2A4840E4-1E14-4A13-89B5-9D82275432AB}"/>
                  </a:ext>
                </a:extLst>
              </p:cNvPr>
              <p:cNvSpPr>
                <a:spLocks noChangeArrowheads="1"/>
              </p:cNvSpPr>
              <p:nvPr/>
            </p:nvSpPr>
            <p:spPr bwMode="auto">
              <a:xfrm>
                <a:off x="7065744" y="4018570"/>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Oval 64">
                <a:extLst>
                  <a:ext uri="{FF2B5EF4-FFF2-40B4-BE49-F238E27FC236}">
                    <a16:creationId xmlns:a16="http://schemas.microsoft.com/office/drawing/2014/main" id="{90BDE793-8315-4B0A-B2A2-EB714A6801CE}"/>
                  </a:ext>
                </a:extLst>
              </p:cNvPr>
              <p:cNvSpPr>
                <a:spLocks noChangeArrowheads="1"/>
              </p:cNvSpPr>
              <p:nvPr/>
            </p:nvSpPr>
            <p:spPr bwMode="auto">
              <a:xfrm>
                <a:off x="7065744" y="392649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Oval 65">
                <a:extLst>
                  <a:ext uri="{FF2B5EF4-FFF2-40B4-BE49-F238E27FC236}">
                    <a16:creationId xmlns:a16="http://schemas.microsoft.com/office/drawing/2014/main" id="{662FFA11-27F7-4008-B476-75E2DDF7E2EF}"/>
                  </a:ext>
                </a:extLst>
              </p:cNvPr>
              <p:cNvSpPr>
                <a:spLocks noChangeArrowheads="1"/>
              </p:cNvSpPr>
              <p:nvPr/>
            </p:nvSpPr>
            <p:spPr bwMode="auto">
              <a:xfrm>
                <a:off x="9775606" y="469802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Oval 66">
                <a:extLst>
                  <a:ext uri="{FF2B5EF4-FFF2-40B4-BE49-F238E27FC236}">
                    <a16:creationId xmlns:a16="http://schemas.microsoft.com/office/drawing/2014/main" id="{8E5884DE-6D93-409C-8CDF-1E37140D1C9C}"/>
                  </a:ext>
                </a:extLst>
              </p:cNvPr>
              <p:cNvSpPr>
                <a:spLocks noChangeArrowheads="1"/>
              </p:cNvSpPr>
              <p:nvPr/>
            </p:nvSpPr>
            <p:spPr bwMode="auto">
              <a:xfrm>
                <a:off x="9775606" y="480914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Oval 67">
                <a:extLst>
                  <a:ext uri="{FF2B5EF4-FFF2-40B4-BE49-F238E27FC236}">
                    <a16:creationId xmlns:a16="http://schemas.microsoft.com/office/drawing/2014/main" id="{9884B620-B575-416F-AC47-2496A1649F59}"/>
                  </a:ext>
                </a:extLst>
              </p:cNvPr>
              <p:cNvSpPr>
                <a:spLocks noChangeArrowheads="1"/>
              </p:cNvSpPr>
              <p:nvPr/>
            </p:nvSpPr>
            <p:spPr bwMode="auto">
              <a:xfrm>
                <a:off x="9775606" y="4986945"/>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Oval 68">
                <a:extLst>
                  <a:ext uri="{FF2B5EF4-FFF2-40B4-BE49-F238E27FC236}">
                    <a16:creationId xmlns:a16="http://schemas.microsoft.com/office/drawing/2014/main" id="{C28D6020-5029-4DE5-B932-538E553A3B88}"/>
                  </a:ext>
                </a:extLst>
              </p:cNvPr>
              <p:cNvSpPr>
                <a:spLocks noChangeArrowheads="1"/>
              </p:cNvSpPr>
              <p:nvPr/>
            </p:nvSpPr>
            <p:spPr bwMode="auto">
              <a:xfrm>
                <a:off x="9775606" y="493932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Oval 69">
                <a:extLst>
                  <a:ext uri="{FF2B5EF4-FFF2-40B4-BE49-F238E27FC236}">
                    <a16:creationId xmlns:a16="http://schemas.microsoft.com/office/drawing/2014/main" id="{14FA65E1-10E5-4FC7-9E1B-AB67ABE5D45E}"/>
                  </a:ext>
                </a:extLst>
              </p:cNvPr>
              <p:cNvSpPr>
                <a:spLocks noChangeArrowheads="1"/>
              </p:cNvSpPr>
              <p:nvPr/>
            </p:nvSpPr>
            <p:spPr bwMode="auto">
              <a:xfrm>
                <a:off x="9775606" y="4907570"/>
                <a:ext cx="63500" cy="60325"/>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Oval 70">
                <a:extLst>
                  <a:ext uri="{FF2B5EF4-FFF2-40B4-BE49-F238E27FC236}">
                    <a16:creationId xmlns:a16="http://schemas.microsoft.com/office/drawing/2014/main" id="{EBE92E10-1252-4A70-9DF8-C05EB5D96C4C}"/>
                  </a:ext>
                </a:extLst>
              </p:cNvPr>
              <p:cNvSpPr>
                <a:spLocks noChangeArrowheads="1"/>
              </p:cNvSpPr>
              <p:nvPr/>
            </p:nvSpPr>
            <p:spPr bwMode="auto">
              <a:xfrm>
                <a:off x="9775606" y="4863120"/>
                <a:ext cx="63500" cy="63500"/>
              </a:xfrm>
              <a:prstGeom prst="ellipse">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Line 24">
                <a:extLst>
                  <a:ext uri="{FF2B5EF4-FFF2-40B4-BE49-F238E27FC236}">
                    <a16:creationId xmlns:a16="http://schemas.microsoft.com/office/drawing/2014/main" id="{E8B98F4D-B3F1-4A7B-BB62-72F9E8FC2CB8}"/>
                  </a:ext>
                </a:extLst>
              </p:cNvPr>
              <p:cNvSpPr>
                <a:spLocks noChangeShapeType="1"/>
              </p:cNvSpPr>
              <p:nvPr/>
            </p:nvSpPr>
            <p:spPr bwMode="auto">
              <a:xfrm flipV="1">
                <a:off x="10786209" y="5018695"/>
                <a:ext cx="0" cy="540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Oval 39">
                <a:extLst>
                  <a:ext uri="{FF2B5EF4-FFF2-40B4-BE49-F238E27FC236}">
                    <a16:creationId xmlns:a16="http://schemas.microsoft.com/office/drawing/2014/main" id="{A6C34315-72CA-4F88-B0B8-B081FE8CE00A}"/>
                  </a:ext>
                </a:extLst>
              </p:cNvPr>
              <p:cNvSpPr>
                <a:spLocks noChangeArrowheads="1"/>
              </p:cNvSpPr>
              <p:nvPr/>
            </p:nvSpPr>
            <p:spPr bwMode="auto">
              <a:xfrm>
                <a:off x="8048406" y="3634395"/>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Oval 40">
                <a:extLst>
                  <a:ext uri="{FF2B5EF4-FFF2-40B4-BE49-F238E27FC236}">
                    <a16:creationId xmlns:a16="http://schemas.microsoft.com/office/drawing/2014/main" id="{D0A4AF43-63C5-46C9-84B3-9027DAEA23ED}"/>
                  </a:ext>
                </a:extLst>
              </p:cNvPr>
              <p:cNvSpPr>
                <a:spLocks noChangeArrowheads="1"/>
              </p:cNvSpPr>
              <p:nvPr/>
            </p:nvSpPr>
            <p:spPr bwMode="auto">
              <a:xfrm>
                <a:off x="10758269" y="366932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Oval 41">
                <a:extLst>
                  <a:ext uri="{FF2B5EF4-FFF2-40B4-BE49-F238E27FC236}">
                    <a16:creationId xmlns:a16="http://schemas.microsoft.com/office/drawing/2014/main" id="{60A67777-A0B3-47A5-90C6-4EF719680E65}"/>
                  </a:ext>
                </a:extLst>
              </p:cNvPr>
              <p:cNvSpPr>
                <a:spLocks noChangeArrowheads="1"/>
              </p:cNvSpPr>
              <p:nvPr/>
            </p:nvSpPr>
            <p:spPr bwMode="auto">
              <a:xfrm>
                <a:off x="10758269" y="421542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Oval 42">
                <a:extLst>
                  <a:ext uri="{FF2B5EF4-FFF2-40B4-BE49-F238E27FC236}">
                    <a16:creationId xmlns:a16="http://schemas.microsoft.com/office/drawing/2014/main" id="{75890812-9EB6-4A16-8435-C1AF3337874F}"/>
                  </a:ext>
                </a:extLst>
              </p:cNvPr>
              <p:cNvSpPr>
                <a:spLocks noChangeArrowheads="1"/>
              </p:cNvSpPr>
              <p:nvPr/>
            </p:nvSpPr>
            <p:spPr bwMode="auto">
              <a:xfrm>
                <a:off x="10758269" y="429162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Oval 43">
                <a:extLst>
                  <a:ext uri="{FF2B5EF4-FFF2-40B4-BE49-F238E27FC236}">
                    <a16:creationId xmlns:a16="http://schemas.microsoft.com/office/drawing/2014/main" id="{6821C30D-8A9E-46C3-8D5F-C86C2A6B9A8D}"/>
                  </a:ext>
                </a:extLst>
              </p:cNvPr>
              <p:cNvSpPr>
                <a:spLocks noChangeArrowheads="1"/>
              </p:cNvSpPr>
              <p:nvPr/>
            </p:nvSpPr>
            <p:spPr bwMode="auto">
              <a:xfrm>
                <a:off x="10758269" y="431067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Oval 44">
                <a:extLst>
                  <a:ext uri="{FF2B5EF4-FFF2-40B4-BE49-F238E27FC236}">
                    <a16:creationId xmlns:a16="http://schemas.microsoft.com/office/drawing/2014/main" id="{99B3D162-6842-4FED-A058-127F3523FEEB}"/>
                  </a:ext>
                </a:extLst>
              </p:cNvPr>
              <p:cNvSpPr>
                <a:spLocks noChangeArrowheads="1"/>
              </p:cNvSpPr>
              <p:nvPr/>
            </p:nvSpPr>
            <p:spPr bwMode="auto">
              <a:xfrm>
                <a:off x="10758269" y="44948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Oval 45">
                <a:extLst>
                  <a:ext uri="{FF2B5EF4-FFF2-40B4-BE49-F238E27FC236}">
                    <a16:creationId xmlns:a16="http://schemas.microsoft.com/office/drawing/2014/main" id="{DC972B8A-7589-49EE-AA81-A37A8419847F}"/>
                  </a:ext>
                </a:extLst>
              </p:cNvPr>
              <p:cNvSpPr>
                <a:spLocks noChangeArrowheads="1"/>
              </p:cNvSpPr>
              <p:nvPr/>
            </p:nvSpPr>
            <p:spPr bwMode="auto">
              <a:xfrm>
                <a:off x="10758269" y="4548795"/>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Oval 46">
                <a:extLst>
                  <a:ext uri="{FF2B5EF4-FFF2-40B4-BE49-F238E27FC236}">
                    <a16:creationId xmlns:a16="http://schemas.microsoft.com/office/drawing/2014/main" id="{D16EB81B-B30B-4519-9433-7E7FF9106DC9}"/>
                  </a:ext>
                </a:extLst>
              </p:cNvPr>
              <p:cNvSpPr>
                <a:spLocks noChangeArrowheads="1"/>
              </p:cNvSpPr>
              <p:nvPr/>
            </p:nvSpPr>
            <p:spPr bwMode="auto">
              <a:xfrm>
                <a:off x="10758269" y="4599595"/>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Oval 47">
                <a:extLst>
                  <a:ext uri="{FF2B5EF4-FFF2-40B4-BE49-F238E27FC236}">
                    <a16:creationId xmlns:a16="http://schemas.microsoft.com/office/drawing/2014/main" id="{D47EA13C-2ECF-4AD4-BD56-681636558892}"/>
                  </a:ext>
                </a:extLst>
              </p:cNvPr>
              <p:cNvSpPr>
                <a:spLocks noChangeArrowheads="1"/>
              </p:cNvSpPr>
              <p:nvPr/>
            </p:nvSpPr>
            <p:spPr bwMode="auto">
              <a:xfrm>
                <a:off x="10758269" y="47361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Oval 48">
                <a:extLst>
                  <a:ext uri="{FF2B5EF4-FFF2-40B4-BE49-F238E27FC236}">
                    <a16:creationId xmlns:a16="http://schemas.microsoft.com/office/drawing/2014/main" id="{A6E3CD71-1E56-414B-BBE9-775EE4B090EE}"/>
                  </a:ext>
                </a:extLst>
              </p:cNvPr>
              <p:cNvSpPr>
                <a:spLocks noChangeArrowheads="1"/>
              </p:cNvSpPr>
              <p:nvPr/>
            </p:nvSpPr>
            <p:spPr bwMode="auto">
              <a:xfrm>
                <a:off x="10758269" y="4783745"/>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Oval 49">
                <a:extLst>
                  <a:ext uri="{FF2B5EF4-FFF2-40B4-BE49-F238E27FC236}">
                    <a16:creationId xmlns:a16="http://schemas.microsoft.com/office/drawing/2014/main" id="{95476620-FD50-4F22-A099-1F9D6921E226}"/>
                  </a:ext>
                </a:extLst>
              </p:cNvPr>
              <p:cNvSpPr>
                <a:spLocks noChangeArrowheads="1"/>
              </p:cNvSpPr>
              <p:nvPr/>
            </p:nvSpPr>
            <p:spPr bwMode="auto">
              <a:xfrm>
                <a:off x="10758269" y="4828195"/>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Oval 50">
                <a:extLst>
                  <a:ext uri="{FF2B5EF4-FFF2-40B4-BE49-F238E27FC236}">
                    <a16:creationId xmlns:a16="http://schemas.microsoft.com/office/drawing/2014/main" id="{E09C8C81-0E97-4A48-8476-008EE5E9E7A5}"/>
                  </a:ext>
                </a:extLst>
              </p:cNvPr>
              <p:cNvSpPr>
                <a:spLocks noChangeArrowheads="1"/>
              </p:cNvSpPr>
              <p:nvPr/>
            </p:nvSpPr>
            <p:spPr bwMode="auto">
              <a:xfrm>
                <a:off x="10758269" y="49012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Oval 51">
                <a:extLst>
                  <a:ext uri="{FF2B5EF4-FFF2-40B4-BE49-F238E27FC236}">
                    <a16:creationId xmlns:a16="http://schemas.microsoft.com/office/drawing/2014/main" id="{36B9C15D-E5A9-4120-ADB2-DB43F9DDDCD6}"/>
                  </a:ext>
                </a:extLst>
              </p:cNvPr>
              <p:cNvSpPr>
                <a:spLocks noChangeArrowheads="1"/>
              </p:cNvSpPr>
              <p:nvPr/>
            </p:nvSpPr>
            <p:spPr bwMode="auto">
              <a:xfrm>
                <a:off x="10758269" y="4986945"/>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Oval 52">
                <a:extLst>
                  <a:ext uri="{FF2B5EF4-FFF2-40B4-BE49-F238E27FC236}">
                    <a16:creationId xmlns:a16="http://schemas.microsoft.com/office/drawing/2014/main" id="{FC553686-BA84-496F-8BA9-42591954EA5D}"/>
                  </a:ext>
                </a:extLst>
              </p:cNvPr>
              <p:cNvSpPr>
                <a:spLocks noChangeArrowheads="1"/>
              </p:cNvSpPr>
              <p:nvPr/>
            </p:nvSpPr>
            <p:spPr bwMode="auto">
              <a:xfrm>
                <a:off x="8048406" y="37836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Oval 53">
                <a:extLst>
                  <a:ext uri="{FF2B5EF4-FFF2-40B4-BE49-F238E27FC236}">
                    <a16:creationId xmlns:a16="http://schemas.microsoft.com/office/drawing/2014/main" id="{87A494B0-38FF-4642-9150-29A563D29ACF}"/>
                  </a:ext>
                </a:extLst>
              </p:cNvPr>
              <p:cNvSpPr>
                <a:spLocks noChangeArrowheads="1"/>
              </p:cNvSpPr>
              <p:nvPr/>
            </p:nvSpPr>
            <p:spPr bwMode="auto">
              <a:xfrm>
                <a:off x="8048406" y="39995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Oval 54">
                <a:extLst>
                  <a:ext uri="{FF2B5EF4-FFF2-40B4-BE49-F238E27FC236}">
                    <a16:creationId xmlns:a16="http://schemas.microsoft.com/office/drawing/2014/main" id="{5CEDDB81-83AA-4535-8EE2-0472B6081AE6}"/>
                  </a:ext>
                </a:extLst>
              </p:cNvPr>
              <p:cNvSpPr>
                <a:spLocks noChangeArrowheads="1"/>
              </p:cNvSpPr>
              <p:nvPr/>
            </p:nvSpPr>
            <p:spPr bwMode="auto">
              <a:xfrm>
                <a:off x="8048406" y="409477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Oval 55">
                <a:extLst>
                  <a:ext uri="{FF2B5EF4-FFF2-40B4-BE49-F238E27FC236}">
                    <a16:creationId xmlns:a16="http://schemas.microsoft.com/office/drawing/2014/main" id="{88E1C245-92E7-4174-8B36-8E8CC84B5EC1}"/>
                  </a:ext>
                </a:extLst>
              </p:cNvPr>
              <p:cNvSpPr>
                <a:spLocks noChangeArrowheads="1"/>
              </p:cNvSpPr>
              <p:nvPr/>
            </p:nvSpPr>
            <p:spPr bwMode="auto">
              <a:xfrm>
                <a:off x="8048406" y="4116995"/>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Oval 56">
                <a:extLst>
                  <a:ext uri="{FF2B5EF4-FFF2-40B4-BE49-F238E27FC236}">
                    <a16:creationId xmlns:a16="http://schemas.microsoft.com/office/drawing/2014/main" id="{3D718373-36F4-45DA-AE8E-F37CF1FDEAA7}"/>
                  </a:ext>
                </a:extLst>
              </p:cNvPr>
              <p:cNvSpPr>
                <a:spLocks noChangeArrowheads="1"/>
              </p:cNvSpPr>
              <p:nvPr/>
            </p:nvSpPr>
            <p:spPr bwMode="auto">
              <a:xfrm>
                <a:off x="8048406" y="420907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Oval 57">
                <a:extLst>
                  <a:ext uri="{FF2B5EF4-FFF2-40B4-BE49-F238E27FC236}">
                    <a16:creationId xmlns:a16="http://schemas.microsoft.com/office/drawing/2014/main" id="{91651469-CB43-49D2-BD56-F9A0490E537D}"/>
                  </a:ext>
                </a:extLst>
              </p:cNvPr>
              <p:cNvSpPr>
                <a:spLocks noChangeArrowheads="1"/>
              </p:cNvSpPr>
              <p:nvPr/>
            </p:nvSpPr>
            <p:spPr bwMode="auto">
              <a:xfrm>
                <a:off x="8048406" y="418367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Oval 58">
                <a:extLst>
                  <a:ext uri="{FF2B5EF4-FFF2-40B4-BE49-F238E27FC236}">
                    <a16:creationId xmlns:a16="http://schemas.microsoft.com/office/drawing/2014/main" id="{3A1CFEF0-18C4-4CC8-B223-22C198149F25}"/>
                  </a:ext>
                </a:extLst>
              </p:cNvPr>
              <p:cNvSpPr>
                <a:spLocks noChangeArrowheads="1"/>
              </p:cNvSpPr>
              <p:nvPr/>
            </p:nvSpPr>
            <p:spPr bwMode="auto">
              <a:xfrm>
                <a:off x="8048406" y="4161445"/>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Oval 59">
                <a:extLst>
                  <a:ext uri="{FF2B5EF4-FFF2-40B4-BE49-F238E27FC236}">
                    <a16:creationId xmlns:a16="http://schemas.microsoft.com/office/drawing/2014/main" id="{FDC8FFAB-E6F5-4F29-922E-21E70E9860D0}"/>
                  </a:ext>
                </a:extLst>
              </p:cNvPr>
              <p:cNvSpPr>
                <a:spLocks noChangeArrowheads="1"/>
              </p:cNvSpPr>
              <p:nvPr/>
            </p:nvSpPr>
            <p:spPr bwMode="auto">
              <a:xfrm>
                <a:off x="8048406" y="4139220"/>
                <a:ext cx="60325" cy="635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Oval 60">
                <a:extLst>
                  <a:ext uri="{FF2B5EF4-FFF2-40B4-BE49-F238E27FC236}">
                    <a16:creationId xmlns:a16="http://schemas.microsoft.com/office/drawing/2014/main" id="{4FAA47ED-7F85-470A-8326-E63C728A26D1}"/>
                  </a:ext>
                </a:extLst>
              </p:cNvPr>
              <p:cNvSpPr>
                <a:spLocks noChangeArrowheads="1"/>
              </p:cNvSpPr>
              <p:nvPr/>
            </p:nvSpPr>
            <p:spPr bwMode="auto">
              <a:xfrm>
                <a:off x="8048406" y="4669445"/>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Oval 61">
                <a:extLst>
                  <a:ext uri="{FF2B5EF4-FFF2-40B4-BE49-F238E27FC236}">
                    <a16:creationId xmlns:a16="http://schemas.microsoft.com/office/drawing/2014/main" id="{8BDB345B-8E1A-4611-81F4-5CF23B240226}"/>
                  </a:ext>
                </a:extLst>
              </p:cNvPr>
              <p:cNvSpPr>
                <a:spLocks noChangeArrowheads="1"/>
              </p:cNvSpPr>
              <p:nvPr/>
            </p:nvSpPr>
            <p:spPr bwMode="auto">
              <a:xfrm>
                <a:off x="8048406" y="436782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Oval 62">
                <a:extLst>
                  <a:ext uri="{FF2B5EF4-FFF2-40B4-BE49-F238E27FC236}">
                    <a16:creationId xmlns:a16="http://schemas.microsoft.com/office/drawing/2014/main" id="{DEC9B4BD-705D-44D9-B1A8-53BE17E55AA6}"/>
                  </a:ext>
                </a:extLst>
              </p:cNvPr>
              <p:cNvSpPr>
                <a:spLocks noChangeArrowheads="1"/>
              </p:cNvSpPr>
              <p:nvPr/>
            </p:nvSpPr>
            <p:spPr bwMode="auto">
              <a:xfrm>
                <a:off x="8048406" y="4504345"/>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Oval 63">
                <a:extLst>
                  <a:ext uri="{FF2B5EF4-FFF2-40B4-BE49-F238E27FC236}">
                    <a16:creationId xmlns:a16="http://schemas.microsoft.com/office/drawing/2014/main" id="{5F9657EE-DD74-42B2-B6B1-7EF3277B3BC8}"/>
                  </a:ext>
                </a:extLst>
              </p:cNvPr>
              <p:cNvSpPr>
                <a:spLocks noChangeArrowheads="1"/>
              </p:cNvSpPr>
              <p:nvPr/>
            </p:nvSpPr>
            <p:spPr bwMode="auto">
              <a:xfrm>
                <a:off x="8048406" y="4488470"/>
                <a:ext cx="60325" cy="603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TextBox 127">
                <a:extLst>
                  <a:ext uri="{FF2B5EF4-FFF2-40B4-BE49-F238E27FC236}">
                    <a16:creationId xmlns:a16="http://schemas.microsoft.com/office/drawing/2014/main" id="{C5B9C00F-C202-487C-9F87-36279EC6D35F}"/>
                  </a:ext>
                </a:extLst>
              </p:cNvPr>
              <p:cNvSpPr txBox="1"/>
              <p:nvPr/>
            </p:nvSpPr>
            <p:spPr>
              <a:xfrm>
                <a:off x="9330722" y="5045877"/>
                <a:ext cx="963725" cy="230832"/>
              </a:xfrm>
              <a:prstGeom prst="rect">
                <a:avLst/>
              </a:prstGeom>
              <a:noFill/>
            </p:spPr>
            <p:txBody>
              <a:bodyPr wrap="none" rtlCol="0" anchor="ctr">
                <a:spAutoFit/>
              </a:bodyPr>
              <a:lstStyle/>
              <a:p>
                <a:pPr algn="ctr"/>
                <a:r>
                  <a:rPr lang="en-GB" sz="900"/>
                  <a:t>Current smoking</a:t>
                </a:r>
              </a:p>
            </p:txBody>
          </p:sp>
          <p:sp>
            <p:nvSpPr>
              <p:cNvPr id="129" name="TextBox 128">
                <a:extLst>
                  <a:ext uri="{FF2B5EF4-FFF2-40B4-BE49-F238E27FC236}">
                    <a16:creationId xmlns:a16="http://schemas.microsoft.com/office/drawing/2014/main" id="{E883FAAA-7F50-4495-BD68-88C2BECE0E3D}"/>
                  </a:ext>
                </a:extLst>
              </p:cNvPr>
              <p:cNvSpPr txBox="1"/>
              <p:nvPr/>
            </p:nvSpPr>
            <p:spPr>
              <a:xfrm>
                <a:off x="10324139" y="5045877"/>
                <a:ext cx="946093" cy="230832"/>
              </a:xfrm>
              <a:prstGeom prst="rect">
                <a:avLst/>
              </a:prstGeom>
              <a:noFill/>
            </p:spPr>
            <p:txBody>
              <a:bodyPr wrap="none" rtlCol="0" anchor="ctr">
                <a:spAutoFit/>
              </a:bodyPr>
              <a:lstStyle/>
              <a:p>
                <a:pPr algn="ctr"/>
                <a:r>
                  <a:rPr lang="en-GB" sz="900" dirty="0"/>
                  <a:t>1-year cessation</a:t>
                </a:r>
              </a:p>
            </p:txBody>
          </p:sp>
          <p:sp>
            <p:nvSpPr>
              <p:cNvPr id="130" name="TextBox 129">
                <a:extLst>
                  <a:ext uri="{FF2B5EF4-FFF2-40B4-BE49-F238E27FC236}">
                    <a16:creationId xmlns:a16="http://schemas.microsoft.com/office/drawing/2014/main" id="{D3EE5796-2CEB-460F-8DDE-583CC7B6B069}"/>
                  </a:ext>
                </a:extLst>
              </p:cNvPr>
              <p:cNvSpPr txBox="1"/>
              <p:nvPr/>
            </p:nvSpPr>
            <p:spPr>
              <a:xfrm>
                <a:off x="8860993" y="3429167"/>
                <a:ext cx="300083" cy="230832"/>
              </a:xfrm>
              <a:prstGeom prst="rect">
                <a:avLst/>
              </a:prstGeom>
              <a:noFill/>
            </p:spPr>
            <p:txBody>
              <a:bodyPr wrap="none" rtlCol="0" anchor="ctr">
                <a:spAutoFit/>
              </a:bodyPr>
              <a:lstStyle/>
              <a:p>
                <a:pPr algn="r"/>
                <a:r>
                  <a:rPr lang="en-GB" sz="900" dirty="0"/>
                  <a:t>50</a:t>
                </a:r>
              </a:p>
            </p:txBody>
          </p:sp>
          <p:sp>
            <p:nvSpPr>
              <p:cNvPr id="131" name="TextBox 130">
                <a:extLst>
                  <a:ext uri="{FF2B5EF4-FFF2-40B4-BE49-F238E27FC236}">
                    <a16:creationId xmlns:a16="http://schemas.microsoft.com/office/drawing/2014/main" id="{D96D3242-B96E-467C-B995-85F516026C58}"/>
                  </a:ext>
                </a:extLst>
              </p:cNvPr>
              <p:cNvSpPr txBox="1"/>
              <p:nvPr/>
            </p:nvSpPr>
            <p:spPr>
              <a:xfrm>
                <a:off x="8860993" y="3723553"/>
                <a:ext cx="300083" cy="230832"/>
              </a:xfrm>
              <a:prstGeom prst="rect">
                <a:avLst/>
              </a:prstGeom>
              <a:noFill/>
            </p:spPr>
            <p:txBody>
              <a:bodyPr wrap="none" rtlCol="0" anchor="ctr">
                <a:spAutoFit/>
              </a:bodyPr>
              <a:lstStyle/>
              <a:p>
                <a:pPr algn="r"/>
                <a:r>
                  <a:rPr lang="en-GB" sz="900"/>
                  <a:t>40</a:t>
                </a:r>
              </a:p>
            </p:txBody>
          </p:sp>
          <p:sp>
            <p:nvSpPr>
              <p:cNvPr id="132" name="TextBox 131">
                <a:extLst>
                  <a:ext uri="{FF2B5EF4-FFF2-40B4-BE49-F238E27FC236}">
                    <a16:creationId xmlns:a16="http://schemas.microsoft.com/office/drawing/2014/main" id="{42850AC1-8BD2-423A-A0E5-118DD2F07E60}"/>
                  </a:ext>
                </a:extLst>
              </p:cNvPr>
              <p:cNvSpPr txBox="1"/>
              <p:nvPr/>
            </p:nvSpPr>
            <p:spPr>
              <a:xfrm>
                <a:off x="8860993" y="4017939"/>
                <a:ext cx="300083" cy="230832"/>
              </a:xfrm>
              <a:prstGeom prst="rect">
                <a:avLst/>
              </a:prstGeom>
              <a:noFill/>
            </p:spPr>
            <p:txBody>
              <a:bodyPr wrap="none" rtlCol="0" anchor="ctr">
                <a:spAutoFit/>
              </a:bodyPr>
              <a:lstStyle/>
              <a:p>
                <a:pPr algn="r"/>
                <a:r>
                  <a:rPr lang="en-GB" sz="900"/>
                  <a:t>30</a:t>
                </a:r>
              </a:p>
            </p:txBody>
          </p:sp>
          <p:sp>
            <p:nvSpPr>
              <p:cNvPr id="133" name="TextBox 132">
                <a:extLst>
                  <a:ext uri="{FF2B5EF4-FFF2-40B4-BE49-F238E27FC236}">
                    <a16:creationId xmlns:a16="http://schemas.microsoft.com/office/drawing/2014/main" id="{B577175C-0684-4B81-8BB9-11BBCE857BCA}"/>
                  </a:ext>
                </a:extLst>
              </p:cNvPr>
              <p:cNvSpPr txBox="1"/>
              <p:nvPr/>
            </p:nvSpPr>
            <p:spPr>
              <a:xfrm>
                <a:off x="8860993" y="4312325"/>
                <a:ext cx="300083" cy="230832"/>
              </a:xfrm>
              <a:prstGeom prst="rect">
                <a:avLst/>
              </a:prstGeom>
              <a:noFill/>
            </p:spPr>
            <p:txBody>
              <a:bodyPr wrap="none" rtlCol="0" anchor="ctr">
                <a:spAutoFit/>
              </a:bodyPr>
              <a:lstStyle/>
              <a:p>
                <a:pPr algn="r"/>
                <a:r>
                  <a:rPr lang="en-GB" sz="900"/>
                  <a:t>20</a:t>
                </a:r>
              </a:p>
            </p:txBody>
          </p:sp>
          <p:sp>
            <p:nvSpPr>
              <p:cNvPr id="134" name="TextBox 133">
                <a:extLst>
                  <a:ext uri="{FF2B5EF4-FFF2-40B4-BE49-F238E27FC236}">
                    <a16:creationId xmlns:a16="http://schemas.microsoft.com/office/drawing/2014/main" id="{5F2AE42A-916A-40C5-A34B-7508371599AD}"/>
                  </a:ext>
                </a:extLst>
              </p:cNvPr>
              <p:cNvSpPr txBox="1"/>
              <p:nvPr/>
            </p:nvSpPr>
            <p:spPr>
              <a:xfrm>
                <a:off x="8860993" y="4606711"/>
                <a:ext cx="300083" cy="230832"/>
              </a:xfrm>
              <a:prstGeom prst="rect">
                <a:avLst/>
              </a:prstGeom>
              <a:noFill/>
            </p:spPr>
            <p:txBody>
              <a:bodyPr wrap="none" rtlCol="0" anchor="ctr">
                <a:spAutoFit/>
              </a:bodyPr>
              <a:lstStyle/>
              <a:p>
                <a:pPr algn="r"/>
                <a:r>
                  <a:rPr lang="en-GB" sz="900"/>
                  <a:t>10</a:t>
                </a:r>
              </a:p>
            </p:txBody>
          </p:sp>
          <p:sp>
            <p:nvSpPr>
              <p:cNvPr id="135" name="TextBox 134">
                <a:extLst>
                  <a:ext uri="{FF2B5EF4-FFF2-40B4-BE49-F238E27FC236}">
                    <a16:creationId xmlns:a16="http://schemas.microsoft.com/office/drawing/2014/main" id="{5F647401-4A8A-4F0F-99EF-B28430B1E338}"/>
                  </a:ext>
                </a:extLst>
              </p:cNvPr>
              <p:cNvSpPr txBox="1"/>
              <p:nvPr/>
            </p:nvSpPr>
            <p:spPr>
              <a:xfrm>
                <a:off x="8918702" y="4901097"/>
                <a:ext cx="242374" cy="230832"/>
              </a:xfrm>
              <a:prstGeom prst="rect">
                <a:avLst/>
              </a:prstGeom>
              <a:noFill/>
            </p:spPr>
            <p:txBody>
              <a:bodyPr wrap="none" rtlCol="0" anchor="ctr">
                <a:spAutoFit/>
              </a:bodyPr>
              <a:lstStyle/>
              <a:p>
                <a:pPr algn="r"/>
                <a:r>
                  <a:rPr lang="en-GB" sz="900"/>
                  <a:t>0</a:t>
                </a:r>
              </a:p>
            </p:txBody>
          </p:sp>
          <p:sp>
            <p:nvSpPr>
              <p:cNvPr id="136" name="TextBox 135">
                <a:extLst>
                  <a:ext uri="{FF2B5EF4-FFF2-40B4-BE49-F238E27FC236}">
                    <a16:creationId xmlns:a16="http://schemas.microsoft.com/office/drawing/2014/main" id="{70DB2FDE-3FC1-49AB-92AB-D249B6310A35}"/>
                  </a:ext>
                </a:extLst>
              </p:cNvPr>
              <p:cNvSpPr txBox="1"/>
              <p:nvPr/>
            </p:nvSpPr>
            <p:spPr>
              <a:xfrm rot="16200000">
                <a:off x="8388695" y="4166198"/>
                <a:ext cx="837089" cy="230832"/>
              </a:xfrm>
              <a:prstGeom prst="rect">
                <a:avLst/>
              </a:prstGeom>
              <a:noFill/>
            </p:spPr>
            <p:txBody>
              <a:bodyPr wrap="none" rtlCol="0" anchor="ctr">
                <a:spAutoFit/>
              </a:bodyPr>
              <a:lstStyle/>
              <a:p>
                <a:pPr algn="r"/>
                <a:r>
                  <a:rPr lang="en-GB" sz="900"/>
                  <a:t>Basal cells (%)</a:t>
                </a:r>
              </a:p>
            </p:txBody>
          </p:sp>
        </p:grpSp>
      </p:grpSp>
      <p:sp>
        <p:nvSpPr>
          <p:cNvPr id="4" name="Slide Number Placeholder 3">
            <a:extLst>
              <a:ext uri="{FF2B5EF4-FFF2-40B4-BE49-F238E27FC236}">
                <a16:creationId xmlns:a16="http://schemas.microsoft.com/office/drawing/2014/main" id="{8EA3FD59-7860-4C54-AAB2-EC86D8B13E75}"/>
              </a:ext>
            </a:extLst>
          </p:cNvPr>
          <p:cNvSpPr>
            <a:spLocks noGrp="1"/>
          </p:cNvSpPr>
          <p:nvPr>
            <p:ph type="sldNum" sz="quarter" idx="12"/>
          </p:nvPr>
        </p:nvSpPr>
        <p:spPr/>
        <p:txBody>
          <a:bodyPr/>
          <a:lstStyle/>
          <a:p>
            <a:fld id="{D38BAEAC-A895-4A01-AB9B-F6141799970D}" type="slidenum">
              <a:rPr lang="en-GB" smtClean="0"/>
              <a:pPr/>
              <a:t>14</a:t>
            </a:fld>
            <a:endParaRPr lang="en-GB"/>
          </a:p>
        </p:txBody>
      </p:sp>
      <p:sp>
        <p:nvSpPr>
          <p:cNvPr id="150" name="Freeform: Shape 149">
            <a:extLst>
              <a:ext uri="{FF2B5EF4-FFF2-40B4-BE49-F238E27FC236}">
                <a16:creationId xmlns:a16="http://schemas.microsoft.com/office/drawing/2014/main" id="{0096CB48-31E4-4286-A4A0-274F28E0394C}"/>
              </a:ext>
            </a:extLst>
          </p:cNvPr>
          <p:cNvSpPr/>
          <p:nvPr/>
        </p:nvSpPr>
        <p:spPr>
          <a:xfrm>
            <a:off x="6960092" y="3517053"/>
            <a:ext cx="981435"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29C83454-88BB-4ADB-9814-5D32D707ABDC}"/>
              </a:ext>
            </a:extLst>
          </p:cNvPr>
          <p:cNvSpPr/>
          <p:nvPr/>
        </p:nvSpPr>
        <p:spPr>
          <a:xfrm>
            <a:off x="9679327" y="3517053"/>
            <a:ext cx="981435"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121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52B8-73FA-4E67-9390-46AE049B53A7}"/>
              </a:ext>
            </a:extLst>
          </p:cNvPr>
          <p:cNvSpPr>
            <a:spLocks noGrp="1"/>
          </p:cNvSpPr>
          <p:nvPr>
            <p:ph type="ctrTitle"/>
          </p:nvPr>
        </p:nvSpPr>
        <p:spPr>
          <a:xfrm>
            <a:off x="648000" y="3186000"/>
            <a:ext cx="6480000" cy="1800000"/>
          </a:xfrm>
        </p:spPr>
        <p:txBody>
          <a:bodyPr/>
          <a:lstStyle/>
          <a:p>
            <a:r>
              <a:rPr lang="en-GB"/>
              <a:t>Airway remodelling</a:t>
            </a:r>
          </a:p>
        </p:txBody>
      </p:sp>
    </p:spTree>
    <p:extLst>
      <p:ext uri="{BB962C8B-B14F-4D97-AF65-F5344CB8AC3E}">
        <p14:creationId xmlns:p14="http://schemas.microsoft.com/office/powerpoint/2010/main" val="19921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r>
              <a:rPr lang="en-GB" sz="850" dirty="0"/>
              <a:t>ACP5, acid phosphatase 5; ACT, Asthma Control Test; BEC, bronchial epithelial cell; CT, computed tomography; CTSK, cathepsin K; CTSS, cathepsin S; CXCL,  chemokine (C-X-C motif) ligand; FEV</a:t>
            </a:r>
            <a:r>
              <a:rPr lang="en-GB" sz="850" baseline="-25000" dirty="0"/>
              <a:t>1</a:t>
            </a:r>
            <a:r>
              <a:rPr lang="en-GB" sz="850" dirty="0"/>
              <a:t>, forced expiratory volume in 1 second; FVC, forced vital capacity; HDM, house dust mite; ITGB2, integrin subunit </a:t>
            </a:r>
            <a:r>
              <a:rPr lang="el-GR" sz="850" dirty="0"/>
              <a:t>β</a:t>
            </a:r>
            <a:r>
              <a:rPr lang="en-GB" sz="850" dirty="0"/>
              <a:t> 2; mRNA, messenger RNA; qPCR, quantitative polymerase chain reaction; TGF, tumour growth factor</a:t>
            </a:r>
            <a:br>
              <a:rPr lang="en-GB" sz="850" dirty="0"/>
            </a:br>
            <a:r>
              <a:rPr lang="en-GB" sz="850" dirty="0"/>
              <a:t>Qin L, Liu C, Wu M, Yao Y. Poster PA916 presented at ERS 2022</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a:xfrm>
            <a:off x="548281" y="366572"/>
            <a:ext cx="9233027" cy="720000"/>
          </a:xfrm>
        </p:spPr>
        <p:txBody>
          <a:bodyPr/>
          <a:lstStyle/>
          <a:p>
            <a:r>
              <a:rPr lang="en-GB" sz="2400"/>
              <a:t>Screening and verification of differentially expressed genes </a:t>
            </a:r>
            <a:br>
              <a:rPr lang="en-GB" sz="2400"/>
            </a:br>
            <a:r>
              <a:rPr lang="en-GB" sz="2400"/>
              <a:t>for airway remodelling in asthma</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spcBef>
                <a:spcPts val="0"/>
              </a:spcBef>
              <a:buNone/>
            </a:pPr>
            <a:r>
              <a:rPr lang="en-GB" sz="1600" b="1" u="sng">
                <a:solidFill>
                  <a:schemeClr val="bg1"/>
                </a:solidFill>
              </a:rPr>
              <a:t>Key takeaways:</a:t>
            </a:r>
            <a:r>
              <a:rPr lang="en-GB" sz="1600">
                <a:solidFill>
                  <a:schemeClr val="bg1"/>
                </a:solidFill>
              </a:rPr>
              <a:t> </a:t>
            </a:r>
            <a:r>
              <a:rPr lang="en-GB" sz="1600" i="1">
                <a:solidFill>
                  <a:schemeClr val="bg1"/>
                </a:solidFill>
              </a:rPr>
              <a:t>CTSK may be involved in airway remodelling in asthma, possibly acting through the upregulation of TGF-</a:t>
            </a:r>
            <a:r>
              <a:rPr lang="el-GR" sz="1600" i="1">
                <a:solidFill>
                  <a:schemeClr val="bg1"/>
                </a:solidFill>
              </a:rPr>
              <a:t>β</a:t>
            </a:r>
            <a:r>
              <a:rPr lang="en-GB" sz="1600" i="1">
                <a:solidFill>
                  <a:schemeClr val="bg1"/>
                </a:solidFill>
              </a:rPr>
              <a:t>1, </a:t>
            </a:r>
            <a:br>
              <a:rPr lang="en-GB" sz="1600" i="1">
                <a:solidFill>
                  <a:schemeClr val="bg1"/>
                </a:solidFill>
              </a:rPr>
            </a:br>
            <a:r>
              <a:rPr lang="en-GB" sz="1600" i="1">
                <a:solidFill>
                  <a:schemeClr val="bg1"/>
                </a:solidFill>
              </a:rPr>
              <a:t>and sputum CTSK expression may be a useful marker of airway remodelling in patients with asthma</a:t>
            </a:r>
            <a:endParaRPr lang="en-GB" sz="160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Qin L</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Xiangya Hospital and Central South University, Shangsha, China </a:t>
            </a:r>
            <a:endParaRPr lang="en-GB" sz="12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1022871"/>
          </a:xfrm>
          <a:prstGeom prst="roundRect">
            <a:avLst/>
          </a:prstGeom>
          <a:ln w="19050">
            <a:solidFill>
              <a:schemeClr val="tx1"/>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a:t>Differentially expressed genes associated with airway remodelling were identified by RNA sequencing of primary airway epithelial cells in an asthma model of airway remodelling in response to HDM stress</a:t>
            </a:r>
          </a:p>
          <a:p>
            <a:pPr>
              <a:spcBef>
                <a:spcPts val="600"/>
              </a:spcBef>
            </a:pPr>
            <a:r>
              <a:rPr lang="en-GB" sz="1400"/>
              <a:t>Genes of interest were measured by qPCR in the sputum of healthy controls and patients with asthma, and correlated with clinical outcomes</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513551"/>
            <a:ext cx="11093451" cy="2780738"/>
          </a:xfrm>
          <a:prstGeom prst="roundRect">
            <a:avLst>
              <a:gd name="adj" fmla="val 4371"/>
            </a:avLst>
          </a:prstGeom>
          <a:ln w="19050">
            <a:solidFill>
              <a:schemeClr val="accent4"/>
            </a:solidFill>
          </a:ln>
        </p:spPr>
        <p:txBody>
          <a:bodyPr vert="horz" lIns="0" tIns="0" rIns="6876000" bIns="0" rtlCol="0" anchor="t">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Six genes were identified as differentially expressed during airway remodelling in response to HDM stress: </a:t>
            </a:r>
            <a:r>
              <a:rPr lang="en-GB" sz="1400" i="1" dirty="0"/>
              <a:t>ACP5</a:t>
            </a:r>
            <a:r>
              <a:rPr lang="en-GB" sz="1400" dirty="0"/>
              <a:t>, </a:t>
            </a:r>
            <a:r>
              <a:rPr lang="en-GB" sz="1400" i="1" dirty="0"/>
              <a:t>CTSK</a:t>
            </a:r>
            <a:r>
              <a:rPr lang="en-GB" sz="1400" dirty="0"/>
              <a:t>, </a:t>
            </a:r>
            <a:r>
              <a:rPr lang="en-GB" sz="1400" i="1" dirty="0"/>
              <a:t>CTSS</a:t>
            </a:r>
            <a:r>
              <a:rPr lang="en-GB" sz="1400" dirty="0"/>
              <a:t>, </a:t>
            </a:r>
            <a:r>
              <a:rPr lang="en-GB" sz="1400" i="1" dirty="0"/>
              <a:t>CXCL5</a:t>
            </a:r>
            <a:r>
              <a:rPr lang="en-GB" sz="1400" dirty="0"/>
              <a:t>, </a:t>
            </a:r>
            <a:r>
              <a:rPr lang="en-GB" sz="1400" i="1" dirty="0"/>
              <a:t>CXCL12</a:t>
            </a:r>
            <a:r>
              <a:rPr lang="en-GB" sz="1400" dirty="0"/>
              <a:t> and </a:t>
            </a:r>
            <a:r>
              <a:rPr lang="en-GB" sz="1400" i="1" dirty="0"/>
              <a:t>ITGB2</a:t>
            </a:r>
            <a:r>
              <a:rPr lang="en-GB" sz="1400" dirty="0"/>
              <a:t> </a:t>
            </a:r>
          </a:p>
          <a:p>
            <a:pPr>
              <a:spcBef>
                <a:spcPts val="600"/>
              </a:spcBef>
            </a:pPr>
            <a:r>
              <a:rPr lang="en-GB" sz="1400" i="1" dirty="0"/>
              <a:t>CTSK</a:t>
            </a:r>
            <a:r>
              <a:rPr lang="en-GB" sz="1400" dirty="0"/>
              <a:t> gene expression in induced sputum from patients with asthma was associated with disease severity, as shown by negative correlations between </a:t>
            </a:r>
            <a:r>
              <a:rPr lang="en-GB" sz="1400" i="1" dirty="0"/>
              <a:t>CTSK</a:t>
            </a:r>
            <a:r>
              <a:rPr lang="en-GB" sz="1400" dirty="0"/>
              <a:t> mRNA levels and FEV</a:t>
            </a:r>
            <a:r>
              <a:rPr lang="en-GB" sz="1400" baseline="-25000" dirty="0"/>
              <a:t>1</a:t>
            </a:r>
            <a:r>
              <a:rPr lang="en-GB" sz="1400" dirty="0"/>
              <a:t>, FEV</a:t>
            </a:r>
            <a:r>
              <a:rPr lang="en-GB" sz="1400" baseline="-25000" dirty="0"/>
              <a:t>1</a:t>
            </a:r>
            <a:r>
              <a:rPr lang="en-GB" sz="1400" dirty="0"/>
              <a:t>/FVC, ACT scores and CT parameters of airway remodelling (outer diameter, cross-sectional area of the airway lumen and average wall thickness)</a:t>
            </a:r>
          </a:p>
          <a:p>
            <a:pPr>
              <a:spcBef>
                <a:spcPts val="600"/>
              </a:spcBef>
            </a:pPr>
            <a:r>
              <a:rPr lang="en-GB" sz="1400" dirty="0"/>
              <a:t>Inhibition of </a:t>
            </a:r>
            <a:r>
              <a:rPr lang="en-GB" sz="1400" i="1" dirty="0"/>
              <a:t>CTSK</a:t>
            </a:r>
            <a:r>
              <a:rPr lang="en-GB" sz="1400" dirty="0"/>
              <a:t> was also found to reduce </a:t>
            </a:r>
            <a:r>
              <a:rPr lang="en-GB" sz="1400" i="1" dirty="0"/>
              <a:t>TGF-</a:t>
            </a:r>
            <a:r>
              <a:rPr lang="el-GR" sz="1400" dirty="0"/>
              <a:t>β</a:t>
            </a:r>
            <a:r>
              <a:rPr lang="en-GB" sz="1400" i="1" dirty="0"/>
              <a:t>1</a:t>
            </a:r>
            <a:r>
              <a:rPr lang="en-GB" sz="1400" dirty="0"/>
              <a:t> expression in airway epithelial cells</a:t>
            </a:r>
          </a:p>
        </p:txBody>
      </p:sp>
      <p:sp>
        <p:nvSpPr>
          <p:cNvPr id="12" name="Content Placeholder 2">
            <a:extLst>
              <a:ext uri="{FF2B5EF4-FFF2-40B4-BE49-F238E27FC236}">
                <a16:creationId xmlns:a16="http://schemas.microsoft.com/office/drawing/2014/main" id="{E8C4820B-2A52-44C8-B77F-30537366A780}"/>
              </a:ext>
            </a:extLst>
          </p:cNvPr>
          <p:cNvSpPr txBox="1">
            <a:spLocks/>
          </p:cNvSpPr>
          <p:nvPr/>
        </p:nvSpPr>
        <p:spPr>
          <a:xfrm>
            <a:off x="6119887" y="2726497"/>
            <a:ext cx="4185717" cy="429189"/>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dirty="0"/>
              <a:t>Expression of </a:t>
            </a:r>
            <a:r>
              <a:rPr lang="en-GB" sz="1000" b="1" i="1" dirty="0"/>
              <a:t>CTSK</a:t>
            </a:r>
            <a:r>
              <a:rPr lang="en-GB" sz="1000" b="1" dirty="0"/>
              <a:t> in induced sputum negatively correlated with lung function and asthma control in patients with asthma</a:t>
            </a:r>
          </a:p>
        </p:txBody>
      </p:sp>
      <p:grpSp>
        <p:nvGrpSpPr>
          <p:cNvPr id="11" name="Group 10">
            <a:extLst>
              <a:ext uri="{FF2B5EF4-FFF2-40B4-BE49-F238E27FC236}">
                <a16:creationId xmlns:a16="http://schemas.microsoft.com/office/drawing/2014/main" id="{3C041F8D-03BA-4742-9C9D-FF1586B30206}"/>
              </a:ext>
            </a:extLst>
          </p:cNvPr>
          <p:cNvGrpSpPr/>
          <p:nvPr/>
        </p:nvGrpSpPr>
        <p:grpSpPr>
          <a:xfrm>
            <a:off x="4871656" y="3247249"/>
            <a:ext cx="2160569" cy="1839388"/>
            <a:chOff x="5097106" y="3319819"/>
            <a:chExt cx="1964476" cy="1672449"/>
          </a:xfrm>
        </p:grpSpPr>
        <p:grpSp>
          <p:nvGrpSpPr>
            <p:cNvPr id="13" name="Group 12">
              <a:extLst>
                <a:ext uri="{FF2B5EF4-FFF2-40B4-BE49-F238E27FC236}">
                  <a16:creationId xmlns:a16="http://schemas.microsoft.com/office/drawing/2014/main" id="{D4B4D8DC-6B04-4B70-95E6-C4CADB1775FA}"/>
                </a:ext>
              </a:extLst>
            </p:cNvPr>
            <p:cNvGrpSpPr/>
            <p:nvPr/>
          </p:nvGrpSpPr>
          <p:grpSpPr>
            <a:xfrm>
              <a:off x="5097106" y="3319819"/>
              <a:ext cx="1964476" cy="1672449"/>
              <a:chOff x="5097106" y="3319819"/>
              <a:chExt cx="1964476" cy="1672449"/>
            </a:xfrm>
          </p:grpSpPr>
          <p:sp>
            <p:nvSpPr>
              <p:cNvPr id="32" name="Freeform: Shape 31">
                <a:extLst>
                  <a:ext uri="{FF2B5EF4-FFF2-40B4-BE49-F238E27FC236}">
                    <a16:creationId xmlns:a16="http://schemas.microsoft.com/office/drawing/2014/main" id="{DE46AF08-F9E0-4F0C-842F-693CB2766A8E}"/>
                  </a:ext>
                </a:extLst>
              </p:cNvPr>
              <p:cNvSpPr/>
              <p:nvPr/>
            </p:nvSpPr>
            <p:spPr>
              <a:xfrm>
                <a:off x="5534024" y="3381375"/>
                <a:ext cx="1400175" cy="1298575"/>
              </a:xfrm>
              <a:custGeom>
                <a:avLst/>
                <a:gdLst>
                  <a:gd name="connsiteX0" fmla="*/ 0 w 1123950"/>
                  <a:gd name="connsiteY0" fmla="*/ 0 h 1292225"/>
                  <a:gd name="connsiteX1" fmla="*/ 0 w 1123950"/>
                  <a:gd name="connsiteY1" fmla="*/ 1292225 h 1292225"/>
                  <a:gd name="connsiteX2" fmla="*/ 1123950 w 1123950"/>
                  <a:gd name="connsiteY2" fmla="*/ 1292225 h 1292225"/>
                </a:gdLst>
                <a:ahLst/>
                <a:cxnLst>
                  <a:cxn ang="0">
                    <a:pos x="connsiteX0" y="connsiteY0"/>
                  </a:cxn>
                  <a:cxn ang="0">
                    <a:pos x="connsiteX1" y="connsiteY1"/>
                  </a:cxn>
                  <a:cxn ang="0">
                    <a:pos x="connsiteX2" y="connsiteY2"/>
                  </a:cxn>
                </a:cxnLst>
                <a:rect l="l" t="t" r="r" b="b"/>
                <a:pathLst>
                  <a:path w="1123950" h="1292225">
                    <a:moveTo>
                      <a:pt x="0" y="0"/>
                    </a:moveTo>
                    <a:lnTo>
                      <a:pt x="0" y="1292225"/>
                    </a:lnTo>
                    <a:lnTo>
                      <a:pt x="1123950" y="1292225"/>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57FC3642-AD25-492F-9490-3340171BC65A}"/>
                  </a:ext>
                </a:extLst>
              </p:cNvPr>
              <p:cNvGrpSpPr/>
              <p:nvPr/>
            </p:nvGrpSpPr>
            <p:grpSpPr>
              <a:xfrm>
                <a:off x="5480024" y="3385344"/>
                <a:ext cx="54000" cy="1294784"/>
                <a:chOff x="5480024" y="3385344"/>
                <a:chExt cx="54000" cy="1294784"/>
              </a:xfrm>
            </p:grpSpPr>
            <p:cxnSp>
              <p:nvCxnSpPr>
                <p:cNvPr id="55" name="Straight Connector 54">
                  <a:extLst>
                    <a:ext uri="{FF2B5EF4-FFF2-40B4-BE49-F238E27FC236}">
                      <a16:creationId xmlns:a16="http://schemas.microsoft.com/office/drawing/2014/main" id="{3E36CB4A-B895-4947-80DE-6E61D6140530}"/>
                    </a:ext>
                  </a:extLst>
                </p:cNvPr>
                <p:cNvCxnSpPr/>
                <p:nvPr/>
              </p:nvCxnSpPr>
              <p:spPr>
                <a:xfrm>
                  <a:off x="5480024" y="338534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FF02F75-1464-4E80-9CDA-C334EB63BC43}"/>
                    </a:ext>
                  </a:extLst>
                </p:cNvPr>
                <p:cNvCxnSpPr/>
                <p:nvPr/>
              </p:nvCxnSpPr>
              <p:spPr>
                <a:xfrm>
                  <a:off x="5480024" y="3645705"/>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B023D0-18A7-4C7A-BC55-35FE1B620DD4}"/>
                    </a:ext>
                  </a:extLst>
                </p:cNvPr>
                <p:cNvCxnSpPr/>
                <p:nvPr/>
              </p:nvCxnSpPr>
              <p:spPr>
                <a:xfrm>
                  <a:off x="5480024" y="3907391"/>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01600B-F2C7-4A63-96AE-E705F5CED6B4}"/>
                    </a:ext>
                  </a:extLst>
                </p:cNvPr>
                <p:cNvCxnSpPr/>
                <p:nvPr/>
              </p:nvCxnSpPr>
              <p:spPr>
                <a:xfrm>
                  <a:off x="5480024" y="4160661"/>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2F3E4E-240F-4BD6-A8D0-A0B2EC6D0F2B}"/>
                    </a:ext>
                  </a:extLst>
                </p:cNvPr>
                <p:cNvCxnSpPr/>
                <p:nvPr/>
              </p:nvCxnSpPr>
              <p:spPr>
                <a:xfrm>
                  <a:off x="5480024" y="4422953"/>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D0D202-FB12-451A-8DAB-201B07AD2FCD}"/>
                    </a:ext>
                  </a:extLst>
                </p:cNvPr>
                <p:cNvCxnSpPr/>
                <p:nvPr/>
              </p:nvCxnSpPr>
              <p:spPr>
                <a:xfrm>
                  <a:off x="5480024" y="4680128"/>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3735C53-D00A-48D1-B97C-5BF096D0EF3C}"/>
                  </a:ext>
                </a:extLst>
              </p:cNvPr>
              <p:cNvGrpSpPr/>
              <p:nvPr/>
            </p:nvGrpSpPr>
            <p:grpSpPr>
              <a:xfrm>
                <a:off x="5200251" y="3319819"/>
                <a:ext cx="264319" cy="1419246"/>
                <a:chOff x="5200251" y="3319819"/>
                <a:chExt cx="264319" cy="1419246"/>
              </a:xfrm>
            </p:grpSpPr>
            <p:sp>
              <p:nvSpPr>
                <p:cNvPr id="49" name="TextBox 48">
                  <a:extLst>
                    <a:ext uri="{FF2B5EF4-FFF2-40B4-BE49-F238E27FC236}">
                      <a16:creationId xmlns:a16="http://schemas.microsoft.com/office/drawing/2014/main" id="{793EF5BF-4642-4CCA-BAE6-1CA7165494B5}"/>
                    </a:ext>
                  </a:extLst>
                </p:cNvPr>
                <p:cNvSpPr txBox="1"/>
                <p:nvPr/>
              </p:nvSpPr>
              <p:spPr>
                <a:xfrm>
                  <a:off x="5200251" y="3319819"/>
                  <a:ext cx="264319" cy="124462"/>
                </a:xfrm>
                <a:prstGeom prst="rect">
                  <a:avLst/>
                </a:prstGeom>
                <a:noFill/>
              </p:spPr>
              <p:txBody>
                <a:bodyPr wrap="square" lIns="0" tIns="0" rIns="0" bIns="0" rtlCol="0">
                  <a:spAutoFit/>
                </a:bodyPr>
                <a:lstStyle/>
                <a:p>
                  <a:pPr algn="r"/>
                  <a:r>
                    <a:rPr lang="en-GB" sz="900" dirty="0"/>
                    <a:t>100.0</a:t>
                  </a:r>
                </a:p>
              </p:txBody>
            </p:sp>
            <p:sp>
              <p:nvSpPr>
                <p:cNvPr id="50" name="TextBox 49">
                  <a:extLst>
                    <a:ext uri="{FF2B5EF4-FFF2-40B4-BE49-F238E27FC236}">
                      <a16:creationId xmlns:a16="http://schemas.microsoft.com/office/drawing/2014/main" id="{B8B59F5D-A18E-4A72-B8A2-E9EA4D886E9B}"/>
                    </a:ext>
                  </a:extLst>
                </p:cNvPr>
                <p:cNvSpPr txBox="1"/>
                <p:nvPr/>
              </p:nvSpPr>
              <p:spPr>
                <a:xfrm>
                  <a:off x="5200251" y="3580180"/>
                  <a:ext cx="264319" cy="124462"/>
                </a:xfrm>
                <a:prstGeom prst="rect">
                  <a:avLst/>
                </a:prstGeom>
                <a:noFill/>
              </p:spPr>
              <p:txBody>
                <a:bodyPr wrap="square" lIns="0" tIns="0" rIns="0" bIns="0" rtlCol="0">
                  <a:spAutoFit/>
                </a:bodyPr>
                <a:lstStyle/>
                <a:p>
                  <a:pPr algn="r"/>
                  <a:r>
                    <a:rPr lang="en-GB" sz="900"/>
                    <a:t>80.0</a:t>
                  </a:r>
                </a:p>
              </p:txBody>
            </p:sp>
            <p:sp>
              <p:nvSpPr>
                <p:cNvPr id="51" name="TextBox 50">
                  <a:extLst>
                    <a:ext uri="{FF2B5EF4-FFF2-40B4-BE49-F238E27FC236}">
                      <a16:creationId xmlns:a16="http://schemas.microsoft.com/office/drawing/2014/main" id="{75C2F66A-30E9-4D26-8E7F-4DCF61B9E82D}"/>
                    </a:ext>
                  </a:extLst>
                </p:cNvPr>
                <p:cNvSpPr txBox="1"/>
                <p:nvPr/>
              </p:nvSpPr>
              <p:spPr>
                <a:xfrm>
                  <a:off x="5200251" y="3841866"/>
                  <a:ext cx="264319" cy="124462"/>
                </a:xfrm>
                <a:prstGeom prst="rect">
                  <a:avLst/>
                </a:prstGeom>
                <a:noFill/>
              </p:spPr>
              <p:txBody>
                <a:bodyPr wrap="square" lIns="0" tIns="0" rIns="0" bIns="0" rtlCol="0">
                  <a:spAutoFit/>
                </a:bodyPr>
                <a:lstStyle/>
                <a:p>
                  <a:pPr algn="r"/>
                  <a:r>
                    <a:rPr lang="en-GB" sz="900" dirty="0"/>
                    <a:t>60.0</a:t>
                  </a:r>
                </a:p>
              </p:txBody>
            </p:sp>
            <p:sp>
              <p:nvSpPr>
                <p:cNvPr id="52" name="TextBox 51">
                  <a:extLst>
                    <a:ext uri="{FF2B5EF4-FFF2-40B4-BE49-F238E27FC236}">
                      <a16:creationId xmlns:a16="http://schemas.microsoft.com/office/drawing/2014/main" id="{54FCDBCD-2FC4-4349-887A-B935BE982191}"/>
                    </a:ext>
                  </a:extLst>
                </p:cNvPr>
                <p:cNvSpPr txBox="1"/>
                <p:nvPr/>
              </p:nvSpPr>
              <p:spPr>
                <a:xfrm>
                  <a:off x="5200251" y="4095136"/>
                  <a:ext cx="264319" cy="124462"/>
                </a:xfrm>
                <a:prstGeom prst="rect">
                  <a:avLst/>
                </a:prstGeom>
                <a:noFill/>
              </p:spPr>
              <p:txBody>
                <a:bodyPr wrap="square" lIns="0" tIns="0" rIns="0" bIns="0" rtlCol="0">
                  <a:spAutoFit/>
                </a:bodyPr>
                <a:lstStyle/>
                <a:p>
                  <a:pPr algn="r"/>
                  <a:r>
                    <a:rPr lang="en-GB" sz="900" dirty="0"/>
                    <a:t>40.0</a:t>
                  </a:r>
                </a:p>
              </p:txBody>
            </p:sp>
            <p:sp>
              <p:nvSpPr>
                <p:cNvPr id="53" name="TextBox 52">
                  <a:extLst>
                    <a:ext uri="{FF2B5EF4-FFF2-40B4-BE49-F238E27FC236}">
                      <a16:creationId xmlns:a16="http://schemas.microsoft.com/office/drawing/2014/main" id="{BE0B12BD-35D5-4162-B506-845D78DA8FA0}"/>
                    </a:ext>
                  </a:extLst>
                </p:cNvPr>
                <p:cNvSpPr txBox="1"/>
                <p:nvPr/>
              </p:nvSpPr>
              <p:spPr>
                <a:xfrm>
                  <a:off x="5200251" y="4357428"/>
                  <a:ext cx="264319" cy="124462"/>
                </a:xfrm>
                <a:prstGeom prst="rect">
                  <a:avLst/>
                </a:prstGeom>
                <a:noFill/>
              </p:spPr>
              <p:txBody>
                <a:bodyPr wrap="square" lIns="0" tIns="0" rIns="0" bIns="0" rtlCol="0">
                  <a:spAutoFit/>
                </a:bodyPr>
                <a:lstStyle/>
                <a:p>
                  <a:pPr algn="r"/>
                  <a:r>
                    <a:rPr lang="en-GB" sz="900"/>
                    <a:t>20.0</a:t>
                  </a:r>
                </a:p>
              </p:txBody>
            </p:sp>
            <p:sp>
              <p:nvSpPr>
                <p:cNvPr id="54" name="TextBox 53">
                  <a:extLst>
                    <a:ext uri="{FF2B5EF4-FFF2-40B4-BE49-F238E27FC236}">
                      <a16:creationId xmlns:a16="http://schemas.microsoft.com/office/drawing/2014/main" id="{D8602720-347D-4F94-A008-DDF4E3A1E16D}"/>
                    </a:ext>
                  </a:extLst>
                </p:cNvPr>
                <p:cNvSpPr txBox="1"/>
                <p:nvPr/>
              </p:nvSpPr>
              <p:spPr>
                <a:xfrm>
                  <a:off x="5200251" y="4614603"/>
                  <a:ext cx="264319" cy="124462"/>
                </a:xfrm>
                <a:prstGeom prst="rect">
                  <a:avLst/>
                </a:prstGeom>
                <a:noFill/>
              </p:spPr>
              <p:txBody>
                <a:bodyPr wrap="square" lIns="0" tIns="0" rIns="0" bIns="0" rtlCol="0">
                  <a:spAutoFit/>
                </a:bodyPr>
                <a:lstStyle/>
                <a:p>
                  <a:pPr algn="r"/>
                  <a:r>
                    <a:rPr lang="en-GB" sz="900"/>
                    <a:t>0.0</a:t>
                  </a:r>
                </a:p>
              </p:txBody>
            </p:sp>
          </p:grpSp>
          <p:grpSp>
            <p:nvGrpSpPr>
              <p:cNvPr id="35" name="Group 34">
                <a:extLst>
                  <a:ext uri="{FF2B5EF4-FFF2-40B4-BE49-F238E27FC236}">
                    <a16:creationId xmlns:a16="http://schemas.microsoft.com/office/drawing/2014/main" id="{3769074B-12D9-4BE8-8B4D-A2E096DEB620}"/>
                  </a:ext>
                </a:extLst>
              </p:cNvPr>
              <p:cNvGrpSpPr/>
              <p:nvPr/>
            </p:nvGrpSpPr>
            <p:grpSpPr>
              <a:xfrm>
                <a:off x="5534024" y="4683714"/>
                <a:ext cx="1392524" cy="54000"/>
                <a:chOff x="5534024" y="4683714"/>
                <a:chExt cx="1392524" cy="54000"/>
              </a:xfrm>
            </p:grpSpPr>
            <p:cxnSp>
              <p:nvCxnSpPr>
                <p:cNvPr id="44" name="Straight Connector 43">
                  <a:extLst>
                    <a:ext uri="{FF2B5EF4-FFF2-40B4-BE49-F238E27FC236}">
                      <a16:creationId xmlns:a16="http://schemas.microsoft.com/office/drawing/2014/main" id="{40BD7362-CEA4-4D88-8AC0-A7DEC635724B}"/>
                    </a:ext>
                  </a:extLst>
                </p:cNvPr>
                <p:cNvCxnSpPr>
                  <a:cxnSpLocks/>
                </p:cNvCxnSpPr>
                <p:nvPr/>
              </p:nvCxnSpPr>
              <p:spPr>
                <a:xfrm rot="16200000">
                  <a:off x="5507024"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F6C691-2621-4DAE-8C2B-C439D0787903}"/>
                    </a:ext>
                  </a:extLst>
                </p:cNvPr>
                <p:cNvCxnSpPr>
                  <a:cxnSpLocks/>
                </p:cNvCxnSpPr>
                <p:nvPr/>
              </p:nvCxnSpPr>
              <p:spPr>
                <a:xfrm rot="16200000">
                  <a:off x="5859449"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1D60CA-7B99-4B24-B807-682B5B39B3E2}"/>
                    </a:ext>
                  </a:extLst>
                </p:cNvPr>
                <p:cNvCxnSpPr>
                  <a:cxnSpLocks/>
                </p:cNvCxnSpPr>
                <p:nvPr/>
              </p:nvCxnSpPr>
              <p:spPr>
                <a:xfrm rot="16200000">
                  <a:off x="6207111"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CAF5B4-EB71-4A20-9EFC-C97E662182EE}"/>
                    </a:ext>
                  </a:extLst>
                </p:cNvPr>
                <p:cNvCxnSpPr>
                  <a:cxnSpLocks/>
                </p:cNvCxnSpPr>
                <p:nvPr/>
              </p:nvCxnSpPr>
              <p:spPr>
                <a:xfrm rot="16200000">
                  <a:off x="6557154"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DCB50C-AF80-4AEE-A4F6-29E1076EB4C1}"/>
                    </a:ext>
                  </a:extLst>
                </p:cNvPr>
                <p:cNvCxnSpPr>
                  <a:cxnSpLocks/>
                </p:cNvCxnSpPr>
                <p:nvPr/>
              </p:nvCxnSpPr>
              <p:spPr>
                <a:xfrm rot="16200000">
                  <a:off x="6899548"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D2D6C93-53ED-4202-95FE-3FA7880CE82C}"/>
                  </a:ext>
                </a:extLst>
              </p:cNvPr>
              <p:cNvGrpSpPr/>
              <p:nvPr/>
            </p:nvGrpSpPr>
            <p:grpSpPr>
              <a:xfrm>
                <a:off x="5401852" y="4750883"/>
                <a:ext cx="1659730" cy="124462"/>
                <a:chOff x="5401852" y="4750883"/>
                <a:chExt cx="1659730" cy="124462"/>
              </a:xfrm>
            </p:grpSpPr>
            <p:sp>
              <p:nvSpPr>
                <p:cNvPr id="39" name="TextBox 38">
                  <a:extLst>
                    <a:ext uri="{FF2B5EF4-FFF2-40B4-BE49-F238E27FC236}">
                      <a16:creationId xmlns:a16="http://schemas.microsoft.com/office/drawing/2014/main" id="{36C399DB-5341-4BD2-BC0E-EB6A7BAA6420}"/>
                    </a:ext>
                  </a:extLst>
                </p:cNvPr>
                <p:cNvSpPr txBox="1"/>
                <p:nvPr/>
              </p:nvSpPr>
              <p:spPr>
                <a:xfrm>
                  <a:off x="5401852" y="4750883"/>
                  <a:ext cx="264319" cy="124462"/>
                </a:xfrm>
                <a:prstGeom prst="rect">
                  <a:avLst/>
                </a:prstGeom>
                <a:noFill/>
              </p:spPr>
              <p:txBody>
                <a:bodyPr wrap="square" lIns="0" tIns="0" rIns="0" bIns="0" rtlCol="0">
                  <a:spAutoFit/>
                </a:bodyPr>
                <a:lstStyle/>
                <a:p>
                  <a:pPr algn="ctr"/>
                  <a:r>
                    <a:rPr lang="en-GB" sz="900"/>
                    <a:t>0.0</a:t>
                  </a:r>
                </a:p>
              </p:txBody>
            </p:sp>
            <p:sp>
              <p:nvSpPr>
                <p:cNvPr id="40" name="TextBox 39">
                  <a:extLst>
                    <a:ext uri="{FF2B5EF4-FFF2-40B4-BE49-F238E27FC236}">
                      <a16:creationId xmlns:a16="http://schemas.microsoft.com/office/drawing/2014/main" id="{E87D4D59-289A-4B0A-844B-9A5CA5472D90}"/>
                    </a:ext>
                  </a:extLst>
                </p:cNvPr>
                <p:cNvSpPr txBox="1"/>
                <p:nvPr/>
              </p:nvSpPr>
              <p:spPr>
                <a:xfrm>
                  <a:off x="5754277" y="4750883"/>
                  <a:ext cx="264319" cy="124462"/>
                </a:xfrm>
                <a:prstGeom prst="rect">
                  <a:avLst/>
                </a:prstGeom>
                <a:noFill/>
              </p:spPr>
              <p:txBody>
                <a:bodyPr wrap="square" lIns="0" tIns="0" rIns="0" bIns="0" rtlCol="0">
                  <a:spAutoFit/>
                </a:bodyPr>
                <a:lstStyle/>
                <a:p>
                  <a:pPr algn="ctr"/>
                  <a:r>
                    <a:rPr lang="en-GB" sz="900"/>
                    <a:t>5</a:t>
                  </a:r>
                </a:p>
              </p:txBody>
            </p:sp>
            <p:sp>
              <p:nvSpPr>
                <p:cNvPr id="41" name="TextBox 40">
                  <a:extLst>
                    <a:ext uri="{FF2B5EF4-FFF2-40B4-BE49-F238E27FC236}">
                      <a16:creationId xmlns:a16="http://schemas.microsoft.com/office/drawing/2014/main" id="{6F26FDB3-7E7F-4A6D-B1A9-1660F79529C2}"/>
                    </a:ext>
                  </a:extLst>
                </p:cNvPr>
                <p:cNvSpPr txBox="1"/>
                <p:nvPr/>
              </p:nvSpPr>
              <p:spPr>
                <a:xfrm>
                  <a:off x="6101939" y="4750883"/>
                  <a:ext cx="264319" cy="124462"/>
                </a:xfrm>
                <a:prstGeom prst="rect">
                  <a:avLst/>
                </a:prstGeom>
                <a:noFill/>
              </p:spPr>
              <p:txBody>
                <a:bodyPr wrap="square" lIns="0" tIns="0" rIns="0" bIns="0" rtlCol="0">
                  <a:spAutoFit/>
                </a:bodyPr>
                <a:lstStyle/>
                <a:p>
                  <a:pPr algn="ctr"/>
                  <a:r>
                    <a:rPr lang="en-GB" sz="900"/>
                    <a:t>10</a:t>
                  </a:r>
                </a:p>
              </p:txBody>
            </p:sp>
            <p:sp>
              <p:nvSpPr>
                <p:cNvPr id="42" name="TextBox 41">
                  <a:extLst>
                    <a:ext uri="{FF2B5EF4-FFF2-40B4-BE49-F238E27FC236}">
                      <a16:creationId xmlns:a16="http://schemas.microsoft.com/office/drawing/2014/main" id="{2251C8EA-4D7A-4A44-AC1C-DECA024BDAD4}"/>
                    </a:ext>
                  </a:extLst>
                </p:cNvPr>
                <p:cNvSpPr txBox="1"/>
                <p:nvPr/>
              </p:nvSpPr>
              <p:spPr>
                <a:xfrm>
                  <a:off x="6451982" y="4750883"/>
                  <a:ext cx="264319" cy="124462"/>
                </a:xfrm>
                <a:prstGeom prst="rect">
                  <a:avLst/>
                </a:prstGeom>
                <a:noFill/>
              </p:spPr>
              <p:txBody>
                <a:bodyPr wrap="square" lIns="0" tIns="0" rIns="0" bIns="0" rtlCol="0">
                  <a:spAutoFit/>
                </a:bodyPr>
                <a:lstStyle/>
                <a:p>
                  <a:pPr algn="ctr"/>
                  <a:r>
                    <a:rPr lang="en-GB" sz="900"/>
                    <a:t>15</a:t>
                  </a:r>
                </a:p>
              </p:txBody>
            </p:sp>
            <p:sp>
              <p:nvSpPr>
                <p:cNvPr id="43" name="TextBox 42">
                  <a:extLst>
                    <a:ext uri="{FF2B5EF4-FFF2-40B4-BE49-F238E27FC236}">
                      <a16:creationId xmlns:a16="http://schemas.microsoft.com/office/drawing/2014/main" id="{F4A530E3-A603-4FD3-B314-1E842DB1E31C}"/>
                    </a:ext>
                  </a:extLst>
                </p:cNvPr>
                <p:cNvSpPr txBox="1"/>
                <p:nvPr/>
              </p:nvSpPr>
              <p:spPr>
                <a:xfrm>
                  <a:off x="6797263" y="4750883"/>
                  <a:ext cx="264319" cy="124462"/>
                </a:xfrm>
                <a:prstGeom prst="rect">
                  <a:avLst/>
                </a:prstGeom>
                <a:noFill/>
              </p:spPr>
              <p:txBody>
                <a:bodyPr wrap="square" lIns="0" tIns="0" rIns="0" bIns="0" rtlCol="0">
                  <a:spAutoFit/>
                </a:bodyPr>
                <a:lstStyle/>
                <a:p>
                  <a:pPr algn="ctr"/>
                  <a:r>
                    <a:rPr lang="en-GB" sz="900"/>
                    <a:t>20</a:t>
                  </a:r>
                </a:p>
              </p:txBody>
            </p:sp>
          </p:grpSp>
          <p:sp>
            <p:nvSpPr>
              <p:cNvPr id="37" name="TextBox 36">
                <a:extLst>
                  <a:ext uri="{FF2B5EF4-FFF2-40B4-BE49-F238E27FC236}">
                    <a16:creationId xmlns:a16="http://schemas.microsoft.com/office/drawing/2014/main" id="{D9B9B056-ADD5-42E9-A364-E2F41830A59C}"/>
                  </a:ext>
                </a:extLst>
              </p:cNvPr>
              <p:cNvSpPr txBox="1"/>
              <p:nvPr/>
            </p:nvSpPr>
            <p:spPr>
              <a:xfrm>
                <a:off x="5534023" y="4866339"/>
                <a:ext cx="1395411" cy="125929"/>
              </a:xfrm>
              <a:prstGeom prst="rect">
                <a:avLst/>
              </a:prstGeom>
              <a:noFill/>
            </p:spPr>
            <p:txBody>
              <a:bodyPr wrap="square" lIns="0" tIns="0" rIns="0" bIns="0" rtlCol="0">
                <a:spAutoFit/>
              </a:bodyPr>
              <a:lstStyle/>
              <a:p>
                <a:pPr algn="ctr"/>
                <a:r>
                  <a:rPr lang="en-GB" sz="900" i="1" dirty="0"/>
                  <a:t>CTSK</a:t>
                </a:r>
                <a:r>
                  <a:rPr lang="en-GB" sz="900" dirty="0"/>
                  <a:t> mRNA expression</a:t>
                </a:r>
              </a:p>
            </p:txBody>
          </p:sp>
          <p:sp>
            <p:nvSpPr>
              <p:cNvPr id="38" name="TextBox 37">
                <a:extLst>
                  <a:ext uri="{FF2B5EF4-FFF2-40B4-BE49-F238E27FC236}">
                    <a16:creationId xmlns:a16="http://schemas.microsoft.com/office/drawing/2014/main" id="{3FC4A422-D6B3-455F-A02C-5E4297E07CC7}"/>
                  </a:ext>
                </a:extLst>
              </p:cNvPr>
              <p:cNvSpPr txBox="1"/>
              <p:nvPr/>
            </p:nvSpPr>
            <p:spPr>
              <a:xfrm rot="16200000">
                <a:off x="4461631" y="3986982"/>
                <a:ext cx="1395411" cy="124462"/>
              </a:xfrm>
              <a:prstGeom prst="rect">
                <a:avLst/>
              </a:prstGeom>
              <a:noFill/>
            </p:spPr>
            <p:txBody>
              <a:bodyPr wrap="square" lIns="0" tIns="0" rIns="0" bIns="0" rtlCol="0">
                <a:spAutoFit/>
              </a:bodyPr>
              <a:lstStyle/>
              <a:p>
                <a:pPr algn="ctr"/>
                <a:r>
                  <a:rPr lang="en-GB" sz="900" dirty="0"/>
                  <a:t>FEV</a:t>
                </a:r>
                <a:r>
                  <a:rPr lang="en-GB" sz="900" baseline="-25000" dirty="0"/>
                  <a:t>1</a:t>
                </a:r>
                <a:r>
                  <a:rPr lang="en-GB" sz="900" dirty="0"/>
                  <a:t> (%)</a:t>
                </a:r>
              </a:p>
            </p:txBody>
          </p:sp>
        </p:grpSp>
        <p:cxnSp>
          <p:nvCxnSpPr>
            <p:cNvPr id="15" name="Straight Connector 14">
              <a:extLst>
                <a:ext uri="{FF2B5EF4-FFF2-40B4-BE49-F238E27FC236}">
                  <a16:creationId xmlns:a16="http://schemas.microsoft.com/office/drawing/2014/main" id="{10CDD6B5-B0C5-4598-91AF-A64C57243AF0}"/>
                </a:ext>
              </a:extLst>
            </p:cNvPr>
            <p:cNvCxnSpPr/>
            <p:nvPr/>
          </p:nvCxnSpPr>
          <p:spPr>
            <a:xfrm>
              <a:off x="5575464" y="3735069"/>
              <a:ext cx="1158711" cy="611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1BEA5E0-F854-456E-88AB-8B2689242C21}"/>
                </a:ext>
              </a:extLst>
            </p:cNvPr>
            <p:cNvGrpSpPr/>
            <p:nvPr/>
          </p:nvGrpSpPr>
          <p:grpSpPr>
            <a:xfrm>
              <a:off x="5553076" y="3481387"/>
              <a:ext cx="1217293" cy="788669"/>
              <a:chOff x="5553076" y="3481387"/>
              <a:chExt cx="1217293" cy="788669"/>
            </a:xfrm>
          </p:grpSpPr>
          <p:sp>
            <p:nvSpPr>
              <p:cNvPr id="19" name="Oval 18">
                <a:extLst>
                  <a:ext uri="{FF2B5EF4-FFF2-40B4-BE49-F238E27FC236}">
                    <a16:creationId xmlns:a16="http://schemas.microsoft.com/office/drawing/2014/main" id="{30BB4CDB-7529-4BCE-A1E0-489E7DE645E0}"/>
                  </a:ext>
                </a:extLst>
              </p:cNvPr>
              <p:cNvSpPr/>
              <p:nvPr/>
            </p:nvSpPr>
            <p:spPr>
              <a:xfrm>
                <a:off x="5553076" y="350520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15E1057-07CA-4403-B992-A7754C8E68EE}"/>
                  </a:ext>
                </a:extLst>
              </p:cNvPr>
              <p:cNvSpPr/>
              <p:nvPr/>
            </p:nvSpPr>
            <p:spPr>
              <a:xfrm>
                <a:off x="5664994" y="34813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0C95F4B-94D3-44A2-B00D-115EBB5BF5C7}"/>
                  </a:ext>
                </a:extLst>
              </p:cNvPr>
              <p:cNvSpPr/>
              <p:nvPr/>
            </p:nvSpPr>
            <p:spPr>
              <a:xfrm>
                <a:off x="5672138" y="350758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9EC413F-5EAA-45E4-8173-024AC00D9C82}"/>
                  </a:ext>
                </a:extLst>
              </p:cNvPr>
              <p:cNvSpPr/>
              <p:nvPr/>
            </p:nvSpPr>
            <p:spPr>
              <a:xfrm>
                <a:off x="5598319" y="369570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B849A7A-3500-410E-9670-E34D5244C306}"/>
                  </a:ext>
                </a:extLst>
              </p:cNvPr>
              <p:cNvSpPr/>
              <p:nvPr/>
            </p:nvSpPr>
            <p:spPr>
              <a:xfrm>
                <a:off x="5562600" y="385286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2F877F0-6DFE-478C-A102-9E6773C3756A}"/>
                  </a:ext>
                </a:extLst>
              </p:cNvPr>
              <p:cNvSpPr/>
              <p:nvPr/>
            </p:nvSpPr>
            <p:spPr>
              <a:xfrm>
                <a:off x="5684043" y="377666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9290EBC-F305-4AAC-B3B5-3FA7030F2A7C}"/>
                  </a:ext>
                </a:extLst>
              </p:cNvPr>
              <p:cNvSpPr/>
              <p:nvPr/>
            </p:nvSpPr>
            <p:spPr>
              <a:xfrm>
                <a:off x="5591175" y="408146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5F0D1EA-EDD1-4B3C-8A40-B33D1D18145F}"/>
                  </a:ext>
                </a:extLst>
              </p:cNvPr>
              <p:cNvSpPr/>
              <p:nvPr/>
            </p:nvSpPr>
            <p:spPr>
              <a:xfrm>
                <a:off x="5826918" y="399811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35E20DA-33C3-4F81-B37B-4C5DAD382714}"/>
                  </a:ext>
                </a:extLst>
              </p:cNvPr>
              <p:cNvSpPr/>
              <p:nvPr/>
            </p:nvSpPr>
            <p:spPr>
              <a:xfrm>
                <a:off x="6055518" y="387191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029B3A9-8442-4798-8E84-54C8156974A2}"/>
                  </a:ext>
                </a:extLst>
              </p:cNvPr>
              <p:cNvSpPr/>
              <p:nvPr/>
            </p:nvSpPr>
            <p:spPr>
              <a:xfrm>
                <a:off x="6057900" y="410527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23F9C04-01F0-4A85-8640-6F52DE1AAA95}"/>
                  </a:ext>
                </a:extLst>
              </p:cNvPr>
              <p:cNvSpPr/>
              <p:nvPr/>
            </p:nvSpPr>
            <p:spPr>
              <a:xfrm>
                <a:off x="6003131" y="417671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10C9328-03B5-48C8-8078-F996B9BC7E57}"/>
                  </a:ext>
                </a:extLst>
              </p:cNvPr>
              <p:cNvSpPr/>
              <p:nvPr/>
            </p:nvSpPr>
            <p:spPr>
              <a:xfrm>
                <a:off x="6460331" y="422433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1B36ACA-7168-4F61-A618-BCBCDEBA9F5D}"/>
                  </a:ext>
                </a:extLst>
              </p:cNvPr>
              <p:cNvSpPr/>
              <p:nvPr/>
            </p:nvSpPr>
            <p:spPr>
              <a:xfrm>
                <a:off x="6724650" y="421719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5C6F12FB-748D-4276-B375-4B1333E68EEB}"/>
                </a:ext>
              </a:extLst>
            </p:cNvPr>
            <p:cNvSpPr txBox="1"/>
            <p:nvPr/>
          </p:nvSpPr>
          <p:spPr>
            <a:xfrm>
              <a:off x="6437574" y="3403995"/>
              <a:ext cx="375308" cy="248925"/>
            </a:xfrm>
            <a:prstGeom prst="rect">
              <a:avLst/>
            </a:prstGeom>
            <a:noFill/>
          </p:spPr>
          <p:txBody>
            <a:bodyPr wrap="square" lIns="0" tIns="0" rIns="0" bIns="0" rtlCol="0">
              <a:spAutoFit/>
            </a:bodyPr>
            <a:lstStyle/>
            <a:p>
              <a:pPr algn="r"/>
              <a:r>
                <a:rPr lang="en-GB" sz="900" dirty="0"/>
                <a:t>r=−0.708</a:t>
              </a:r>
            </a:p>
            <a:p>
              <a:pPr algn="r"/>
              <a:r>
                <a:rPr lang="en-GB" sz="900" dirty="0"/>
                <a:t>P=0.006</a:t>
              </a:r>
            </a:p>
          </p:txBody>
        </p:sp>
      </p:grpSp>
      <p:grpSp>
        <p:nvGrpSpPr>
          <p:cNvPr id="61" name="Group 60">
            <a:extLst>
              <a:ext uri="{FF2B5EF4-FFF2-40B4-BE49-F238E27FC236}">
                <a16:creationId xmlns:a16="http://schemas.microsoft.com/office/drawing/2014/main" id="{406858BB-FC6F-4D60-9A3D-8127A88C4E0A}"/>
              </a:ext>
            </a:extLst>
          </p:cNvPr>
          <p:cNvGrpSpPr/>
          <p:nvPr/>
        </p:nvGrpSpPr>
        <p:grpSpPr>
          <a:xfrm>
            <a:off x="7074852" y="3247248"/>
            <a:ext cx="2141740" cy="1839392"/>
            <a:chOff x="7153328" y="3319819"/>
            <a:chExt cx="1947356" cy="1672453"/>
          </a:xfrm>
        </p:grpSpPr>
        <p:grpSp>
          <p:nvGrpSpPr>
            <p:cNvPr id="62" name="Group 61">
              <a:extLst>
                <a:ext uri="{FF2B5EF4-FFF2-40B4-BE49-F238E27FC236}">
                  <a16:creationId xmlns:a16="http://schemas.microsoft.com/office/drawing/2014/main" id="{E62497F1-943B-4221-959F-FBA7013804A0}"/>
                </a:ext>
              </a:extLst>
            </p:cNvPr>
            <p:cNvGrpSpPr/>
            <p:nvPr/>
          </p:nvGrpSpPr>
          <p:grpSpPr>
            <a:xfrm>
              <a:off x="7153328" y="3319819"/>
              <a:ext cx="1947356" cy="1672453"/>
              <a:chOff x="5114226" y="3319819"/>
              <a:chExt cx="1947356" cy="1672453"/>
            </a:xfrm>
          </p:grpSpPr>
          <p:sp>
            <p:nvSpPr>
              <p:cNvPr id="79" name="Freeform: Shape 78">
                <a:extLst>
                  <a:ext uri="{FF2B5EF4-FFF2-40B4-BE49-F238E27FC236}">
                    <a16:creationId xmlns:a16="http://schemas.microsoft.com/office/drawing/2014/main" id="{51D4893D-ACA5-4AEC-9BAF-5140811D0103}"/>
                  </a:ext>
                </a:extLst>
              </p:cNvPr>
              <p:cNvSpPr/>
              <p:nvPr/>
            </p:nvSpPr>
            <p:spPr>
              <a:xfrm>
                <a:off x="5534024" y="3381375"/>
                <a:ext cx="1400175" cy="1298575"/>
              </a:xfrm>
              <a:custGeom>
                <a:avLst/>
                <a:gdLst>
                  <a:gd name="connsiteX0" fmla="*/ 0 w 1123950"/>
                  <a:gd name="connsiteY0" fmla="*/ 0 h 1292225"/>
                  <a:gd name="connsiteX1" fmla="*/ 0 w 1123950"/>
                  <a:gd name="connsiteY1" fmla="*/ 1292225 h 1292225"/>
                  <a:gd name="connsiteX2" fmla="*/ 1123950 w 1123950"/>
                  <a:gd name="connsiteY2" fmla="*/ 1292225 h 1292225"/>
                </a:gdLst>
                <a:ahLst/>
                <a:cxnLst>
                  <a:cxn ang="0">
                    <a:pos x="connsiteX0" y="connsiteY0"/>
                  </a:cxn>
                  <a:cxn ang="0">
                    <a:pos x="connsiteX1" y="connsiteY1"/>
                  </a:cxn>
                  <a:cxn ang="0">
                    <a:pos x="connsiteX2" y="connsiteY2"/>
                  </a:cxn>
                </a:cxnLst>
                <a:rect l="l" t="t" r="r" b="b"/>
                <a:pathLst>
                  <a:path w="1123950" h="1292225">
                    <a:moveTo>
                      <a:pt x="0" y="0"/>
                    </a:moveTo>
                    <a:lnTo>
                      <a:pt x="0" y="1292225"/>
                    </a:lnTo>
                    <a:lnTo>
                      <a:pt x="1123950" y="1292225"/>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a:extLst>
                  <a:ext uri="{FF2B5EF4-FFF2-40B4-BE49-F238E27FC236}">
                    <a16:creationId xmlns:a16="http://schemas.microsoft.com/office/drawing/2014/main" id="{609B9106-33BB-4BA3-9056-1835BA2053B3}"/>
                  </a:ext>
                </a:extLst>
              </p:cNvPr>
              <p:cNvGrpSpPr/>
              <p:nvPr/>
            </p:nvGrpSpPr>
            <p:grpSpPr>
              <a:xfrm>
                <a:off x="5480024" y="3385344"/>
                <a:ext cx="54000" cy="1294784"/>
                <a:chOff x="5480024" y="3385344"/>
                <a:chExt cx="54000" cy="1294784"/>
              </a:xfrm>
            </p:grpSpPr>
            <p:cxnSp>
              <p:nvCxnSpPr>
                <p:cNvPr id="101" name="Straight Connector 100">
                  <a:extLst>
                    <a:ext uri="{FF2B5EF4-FFF2-40B4-BE49-F238E27FC236}">
                      <a16:creationId xmlns:a16="http://schemas.microsoft.com/office/drawing/2014/main" id="{2DFA07D7-18DC-49EB-B337-D5A6358652CB}"/>
                    </a:ext>
                  </a:extLst>
                </p:cNvPr>
                <p:cNvCxnSpPr/>
                <p:nvPr/>
              </p:nvCxnSpPr>
              <p:spPr>
                <a:xfrm>
                  <a:off x="5480024" y="338534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23FC1F0-5241-4649-9484-4550E2C6350D}"/>
                    </a:ext>
                  </a:extLst>
                </p:cNvPr>
                <p:cNvCxnSpPr/>
                <p:nvPr/>
              </p:nvCxnSpPr>
              <p:spPr>
                <a:xfrm>
                  <a:off x="5480024" y="3709677"/>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B44C24-E4D7-41C0-8677-44D565577CAF}"/>
                    </a:ext>
                  </a:extLst>
                </p:cNvPr>
                <p:cNvCxnSpPr/>
                <p:nvPr/>
              </p:nvCxnSpPr>
              <p:spPr>
                <a:xfrm>
                  <a:off x="5480024" y="4032882"/>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F02559F-5753-4A59-9DBD-C5D9DDE1EE42}"/>
                    </a:ext>
                  </a:extLst>
                </p:cNvPr>
                <p:cNvCxnSpPr/>
                <p:nvPr/>
              </p:nvCxnSpPr>
              <p:spPr>
                <a:xfrm>
                  <a:off x="5480024" y="4354799"/>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41E398-6D27-49E5-99FA-88ED4784EBB5}"/>
                    </a:ext>
                  </a:extLst>
                </p:cNvPr>
                <p:cNvCxnSpPr/>
                <p:nvPr/>
              </p:nvCxnSpPr>
              <p:spPr>
                <a:xfrm>
                  <a:off x="5480024" y="4680128"/>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39C8F04A-3135-48AA-8E6D-88AA8D519E2A}"/>
                  </a:ext>
                </a:extLst>
              </p:cNvPr>
              <p:cNvGrpSpPr/>
              <p:nvPr/>
            </p:nvGrpSpPr>
            <p:grpSpPr>
              <a:xfrm>
                <a:off x="5200251" y="3319819"/>
                <a:ext cx="264319" cy="1419246"/>
                <a:chOff x="5200251" y="3319819"/>
                <a:chExt cx="264319" cy="1419246"/>
              </a:xfrm>
            </p:grpSpPr>
            <p:sp>
              <p:nvSpPr>
                <p:cNvPr id="96" name="TextBox 95">
                  <a:extLst>
                    <a:ext uri="{FF2B5EF4-FFF2-40B4-BE49-F238E27FC236}">
                      <a16:creationId xmlns:a16="http://schemas.microsoft.com/office/drawing/2014/main" id="{C99E55DB-4177-48DD-8B34-9BB671965AA2}"/>
                    </a:ext>
                  </a:extLst>
                </p:cNvPr>
                <p:cNvSpPr txBox="1"/>
                <p:nvPr/>
              </p:nvSpPr>
              <p:spPr>
                <a:xfrm>
                  <a:off x="5200251" y="3319819"/>
                  <a:ext cx="264319" cy="124462"/>
                </a:xfrm>
                <a:prstGeom prst="rect">
                  <a:avLst/>
                </a:prstGeom>
                <a:noFill/>
              </p:spPr>
              <p:txBody>
                <a:bodyPr wrap="square" lIns="0" tIns="0" rIns="0" bIns="0" rtlCol="0">
                  <a:spAutoFit/>
                </a:bodyPr>
                <a:lstStyle/>
                <a:p>
                  <a:pPr algn="r"/>
                  <a:r>
                    <a:rPr lang="en-GB" sz="900" dirty="0"/>
                    <a:t>80.0</a:t>
                  </a:r>
                </a:p>
              </p:txBody>
            </p:sp>
            <p:sp>
              <p:nvSpPr>
                <p:cNvPr id="97" name="TextBox 96">
                  <a:extLst>
                    <a:ext uri="{FF2B5EF4-FFF2-40B4-BE49-F238E27FC236}">
                      <a16:creationId xmlns:a16="http://schemas.microsoft.com/office/drawing/2014/main" id="{B6C632D6-CE35-4E72-9E2F-48B9C777FC6A}"/>
                    </a:ext>
                  </a:extLst>
                </p:cNvPr>
                <p:cNvSpPr txBox="1"/>
                <p:nvPr/>
              </p:nvSpPr>
              <p:spPr>
                <a:xfrm>
                  <a:off x="5200251" y="3644152"/>
                  <a:ext cx="264319" cy="124462"/>
                </a:xfrm>
                <a:prstGeom prst="rect">
                  <a:avLst/>
                </a:prstGeom>
                <a:noFill/>
              </p:spPr>
              <p:txBody>
                <a:bodyPr wrap="square" lIns="0" tIns="0" rIns="0" bIns="0" rtlCol="0">
                  <a:spAutoFit/>
                </a:bodyPr>
                <a:lstStyle/>
                <a:p>
                  <a:pPr algn="r"/>
                  <a:r>
                    <a:rPr lang="en-GB" sz="900"/>
                    <a:t>60.0</a:t>
                  </a:r>
                </a:p>
              </p:txBody>
            </p:sp>
            <p:sp>
              <p:nvSpPr>
                <p:cNvPr id="98" name="TextBox 97">
                  <a:extLst>
                    <a:ext uri="{FF2B5EF4-FFF2-40B4-BE49-F238E27FC236}">
                      <a16:creationId xmlns:a16="http://schemas.microsoft.com/office/drawing/2014/main" id="{9011C4C4-5D05-4581-8C0E-E67F9359FFEB}"/>
                    </a:ext>
                  </a:extLst>
                </p:cNvPr>
                <p:cNvSpPr txBox="1"/>
                <p:nvPr/>
              </p:nvSpPr>
              <p:spPr>
                <a:xfrm>
                  <a:off x="5200251" y="3967357"/>
                  <a:ext cx="264319" cy="124462"/>
                </a:xfrm>
                <a:prstGeom prst="rect">
                  <a:avLst/>
                </a:prstGeom>
                <a:noFill/>
              </p:spPr>
              <p:txBody>
                <a:bodyPr wrap="square" lIns="0" tIns="0" rIns="0" bIns="0" rtlCol="0">
                  <a:spAutoFit/>
                </a:bodyPr>
                <a:lstStyle/>
                <a:p>
                  <a:pPr algn="r"/>
                  <a:r>
                    <a:rPr lang="en-GB" sz="900"/>
                    <a:t>40.0</a:t>
                  </a:r>
                </a:p>
              </p:txBody>
            </p:sp>
            <p:sp>
              <p:nvSpPr>
                <p:cNvPr id="99" name="TextBox 98">
                  <a:extLst>
                    <a:ext uri="{FF2B5EF4-FFF2-40B4-BE49-F238E27FC236}">
                      <a16:creationId xmlns:a16="http://schemas.microsoft.com/office/drawing/2014/main" id="{ADEB7D7A-2493-4BC8-8782-658F78003B56}"/>
                    </a:ext>
                  </a:extLst>
                </p:cNvPr>
                <p:cNvSpPr txBox="1"/>
                <p:nvPr/>
              </p:nvSpPr>
              <p:spPr>
                <a:xfrm>
                  <a:off x="5200251" y="4289274"/>
                  <a:ext cx="264319" cy="124462"/>
                </a:xfrm>
                <a:prstGeom prst="rect">
                  <a:avLst/>
                </a:prstGeom>
                <a:noFill/>
              </p:spPr>
              <p:txBody>
                <a:bodyPr wrap="square" lIns="0" tIns="0" rIns="0" bIns="0" rtlCol="0">
                  <a:spAutoFit/>
                </a:bodyPr>
                <a:lstStyle/>
                <a:p>
                  <a:pPr algn="r"/>
                  <a:r>
                    <a:rPr lang="en-GB" sz="900"/>
                    <a:t>20.0</a:t>
                  </a:r>
                </a:p>
              </p:txBody>
            </p:sp>
            <p:sp>
              <p:nvSpPr>
                <p:cNvPr id="100" name="TextBox 99">
                  <a:extLst>
                    <a:ext uri="{FF2B5EF4-FFF2-40B4-BE49-F238E27FC236}">
                      <a16:creationId xmlns:a16="http://schemas.microsoft.com/office/drawing/2014/main" id="{1832E297-29A5-443F-806D-378037A28521}"/>
                    </a:ext>
                  </a:extLst>
                </p:cNvPr>
                <p:cNvSpPr txBox="1"/>
                <p:nvPr/>
              </p:nvSpPr>
              <p:spPr>
                <a:xfrm>
                  <a:off x="5200251" y="4614603"/>
                  <a:ext cx="264319" cy="124462"/>
                </a:xfrm>
                <a:prstGeom prst="rect">
                  <a:avLst/>
                </a:prstGeom>
                <a:noFill/>
              </p:spPr>
              <p:txBody>
                <a:bodyPr wrap="square" lIns="0" tIns="0" rIns="0" bIns="0" rtlCol="0">
                  <a:spAutoFit/>
                </a:bodyPr>
                <a:lstStyle/>
                <a:p>
                  <a:pPr algn="r"/>
                  <a:r>
                    <a:rPr lang="en-GB" sz="900"/>
                    <a:t>0.0</a:t>
                  </a:r>
                </a:p>
              </p:txBody>
            </p:sp>
          </p:grpSp>
          <p:grpSp>
            <p:nvGrpSpPr>
              <p:cNvPr id="82" name="Group 81">
                <a:extLst>
                  <a:ext uri="{FF2B5EF4-FFF2-40B4-BE49-F238E27FC236}">
                    <a16:creationId xmlns:a16="http://schemas.microsoft.com/office/drawing/2014/main" id="{5FD605EE-517A-4251-80FD-27297A6635D5}"/>
                  </a:ext>
                </a:extLst>
              </p:cNvPr>
              <p:cNvGrpSpPr/>
              <p:nvPr/>
            </p:nvGrpSpPr>
            <p:grpSpPr>
              <a:xfrm>
                <a:off x="5534024" y="4683714"/>
                <a:ext cx="1392524" cy="54000"/>
                <a:chOff x="5534024" y="4683714"/>
                <a:chExt cx="1392524" cy="54000"/>
              </a:xfrm>
            </p:grpSpPr>
            <p:cxnSp>
              <p:nvCxnSpPr>
                <p:cNvPr id="91" name="Straight Connector 90">
                  <a:extLst>
                    <a:ext uri="{FF2B5EF4-FFF2-40B4-BE49-F238E27FC236}">
                      <a16:creationId xmlns:a16="http://schemas.microsoft.com/office/drawing/2014/main" id="{6A9BFC1A-40D3-41BC-AA23-0B37718611AA}"/>
                    </a:ext>
                  </a:extLst>
                </p:cNvPr>
                <p:cNvCxnSpPr>
                  <a:cxnSpLocks/>
                </p:cNvCxnSpPr>
                <p:nvPr/>
              </p:nvCxnSpPr>
              <p:spPr>
                <a:xfrm rot="16200000">
                  <a:off x="5507024"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223451-1E68-42ED-829A-43763E751436}"/>
                    </a:ext>
                  </a:extLst>
                </p:cNvPr>
                <p:cNvCxnSpPr>
                  <a:cxnSpLocks/>
                </p:cNvCxnSpPr>
                <p:nvPr/>
              </p:nvCxnSpPr>
              <p:spPr>
                <a:xfrm rot="16200000">
                  <a:off x="5859449"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EBAD68-474C-4177-874E-14377D7EC005}"/>
                    </a:ext>
                  </a:extLst>
                </p:cNvPr>
                <p:cNvCxnSpPr>
                  <a:cxnSpLocks/>
                </p:cNvCxnSpPr>
                <p:nvPr/>
              </p:nvCxnSpPr>
              <p:spPr>
                <a:xfrm rot="16200000">
                  <a:off x="6207111"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3CF2504-3E5D-4122-AA4B-D0367F4F8BD6}"/>
                    </a:ext>
                  </a:extLst>
                </p:cNvPr>
                <p:cNvCxnSpPr>
                  <a:cxnSpLocks/>
                </p:cNvCxnSpPr>
                <p:nvPr/>
              </p:nvCxnSpPr>
              <p:spPr>
                <a:xfrm rot="16200000">
                  <a:off x="6557154"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E6BF54-44C4-4983-96FE-0F4317689B97}"/>
                    </a:ext>
                  </a:extLst>
                </p:cNvPr>
                <p:cNvCxnSpPr>
                  <a:cxnSpLocks/>
                </p:cNvCxnSpPr>
                <p:nvPr/>
              </p:nvCxnSpPr>
              <p:spPr>
                <a:xfrm rot="16200000">
                  <a:off x="6899548"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EA2A4F8C-0B27-4633-B78D-9655BACE827B}"/>
                  </a:ext>
                </a:extLst>
              </p:cNvPr>
              <p:cNvGrpSpPr/>
              <p:nvPr/>
            </p:nvGrpSpPr>
            <p:grpSpPr>
              <a:xfrm>
                <a:off x="5401852" y="4750883"/>
                <a:ext cx="1659730" cy="124462"/>
                <a:chOff x="5401852" y="4750883"/>
                <a:chExt cx="1659730" cy="124462"/>
              </a:xfrm>
            </p:grpSpPr>
            <p:sp>
              <p:nvSpPr>
                <p:cNvPr id="86" name="TextBox 85">
                  <a:extLst>
                    <a:ext uri="{FF2B5EF4-FFF2-40B4-BE49-F238E27FC236}">
                      <a16:creationId xmlns:a16="http://schemas.microsoft.com/office/drawing/2014/main" id="{C5A641D2-FFD7-4E2A-A68B-A95F2631F045}"/>
                    </a:ext>
                  </a:extLst>
                </p:cNvPr>
                <p:cNvSpPr txBox="1"/>
                <p:nvPr/>
              </p:nvSpPr>
              <p:spPr>
                <a:xfrm>
                  <a:off x="5401852" y="4750883"/>
                  <a:ext cx="264319" cy="124462"/>
                </a:xfrm>
                <a:prstGeom prst="rect">
                  <a:avLst/>
                </a:prstGeom>
                <a:noFill/>
              </p:spPr>
              <p:txBody>
                <a:bodyPr wrap="square" lIns="0" tIns="0" rIns="0" bIns="0" rtlCol="0">
                  <a:spAutoFit/>
                </a:bodyPr>
                <a:lstStyle/>
                <a:p>
                  <a:pPr algn="ctr"/>
                  <a:r>
                    <a:rPr lang="en-GB" sz="900"/>
                    <a:t>0.0</a:t>
                  </a:r>
                </a:p>
              </p:txBody>
            </p:sp>
            <p:sp>
              <p:nvSpPr>
                <p:cNvPr id="87" name="TextBox 86">
                  <a:extLst>
                    <a:ext uri="{FF2B5EF4-FFF2-40B4-BE49-F238E27FC236}">
                      <a16:creationId xmlns:a16="http://schemas.microsoft.com/office/drawing/2014/main" id="{C2BAAEDA-7E62-423D-8EDB-D46AC9D76D25}"/>
                    </a:ext>
                  </a:extLst>
                </p:cNvPr>
                <p:cNvSpPr txBox="1"/>
                <p:nvPr/>
              </p:nvSpPr>
              <p:spPr>
                <a:xfrm>
                  <a:off x="5754277" y="4750883"/>
                  <a:ext cx="264319" cy="124462"/>
                </a:xfrm>
                <a:prstGeom prst="rect">
                  <a:avLst/>
                </a:prstGeom>
                <a:noFill/>
              </p:spPr>
              <p:txBody>
                <a:bodyPr wrap="square" lIns="0" tIns="0" rIns="0" bIns="0" rtlCol="0">
                  <a:spAutoFit/>
                </a:bodyPr>
                <a:lstStyle/>
                <a:p>
                  <a:pPr algn="ctr"/>
                  <a:r>
                    <a:rPr lang="en-GB" sz="900"/>
                    <a:t>5</a:t>
                  </a:r>
                </a:p>
              </p:txBody>
            </p:sp>
            <p:sp>
              <p:nvSpPr>
                <p:cNvPr id="88" name="TextBox 87">
                  <a:extLst>
                    <a:ext uri="{FF2B5EF4-FFF2-40B4-BE49-F238E27FC236}">
                      <a16:creationId xmlns:a16="http://schemas.microsoft.com/office/drawing/2014/main" id="{69209FF7-7F55-4DEB-9A30-83BCFF4A01F1}"/>
                    </a:ext>
                  </a:extLst>
                </p:cNvPr>
                <p:cNvSpPr txBox="1"/>
                <p:nvPr/>
              </p:nvSpPr>
              <p:spPr>
                <a:xfrm>
                  <a:off x="6101939" y="4750883"/>
                  <a:ext cx="264319" cy="124462"/>
                </a:xfrm>
                <a:prstGeom prst="rect">
                  <a:avLst/>
                </a:prstGeom>
                <a:noFill/>
              </p:spPr>
              <p:txBody>
                <a:bodyPr wrap="square" lIns="0" tIns="0" rIns="0" bIns="0" rtlCol="0">
                  <a:spAutoFit/>
                </a:bodyPr>
                <a:lstStyle/>
                <a:p>
                  <a:pPr algn="ctr"/>
                  <a:r>
                    <a:rPr lang="en-GB" sz="900"/>
                    <a:t>10</a:t>
                  </a:r>
                </a:p>
              </p:txBody>
            </p:sp>
            <p:sp>
              <p:nvSpPr>
                <p:cNvPr id="89" name="TextBox 88">
                  <a:extLst>
                    <a:ext uri="{FF2B5EF4-FFF2-40B4-BE49-F238E27FC236}">
                      <a16:creationId xmlns:a16="http://schemas.microsoft.com/office/drawing/2014/main" id="{D33C4E43-EF4D-49DE-89C2-0509EC07229A}"/>
                    </a:ext>
                  </a:extLst>
                </p:cNvPr>
                <p:cNvSpPr txBox="1"/>
                <p:nvPr/>
              </p:nvSpPr>
              <p:spPr>
                <a:xfrm>
                  <a:off x="6451982" y="4750883"/>
                  <a:ext cx="264319" cy="124462"/>
                </a:xfrm>
                <a:prstGeom prst="rect">
                  <a:avLst/>
                </a:prstGeom>
                <a:noFill/>
              </p:spPr>
              <p:txBody>
                <a:bodyPr wrap="square" lIns="0" tIns="0" rIns="0" bIns="0" rtlCol="0">
                  <a:spAutoFit/>
                </a:bodyPr>
                <a:lstStyle/>
                <a:p>
                  <a:pPr algn="ctr"/>
                  <a:r>
                    <a:rPr lang="en-GB" sz="900"/>
                    <a:t>15</a:t>
                  </a:r>
                </a:p>
              </p:txBody>
            </p:sp>
            <p:sp>
              <p:nvSpPr>
                <p:cNvPr id="90" name="TextBox 89">
                  <a:extLst>
                    <a:ext uri="{FF2B5EF4-FFF2-40B4-BE49-F238E27FC236}">
                      <a16:creationId xmlns:a16="http://schemas.microsoft.com/office/drawing/2014/main" id="{1DE5C918-263D-40F8-A235-8DEB1B1C1FAF}"/>
                    </a:ext>
                  </a:extLst>
                </p:cNvPr>
                <p:cNvSpPr txBox="1"/>
                <p:nvPr/>
              </p:nvSpPr>
              <p:spPr>
                <a:xfrm>
                  <a:off x="6797263" y="4750883"/>
                  <a:ext cx="264319" cy="124462"/>
                </a:xfrm>
                <a:prstGeom prst="rect">
                  <a:avLst/>
                </a:prstGeom>
                <a:noFill/>
              </p:spPr>
              <p:txBody>
                <a:bodyPr wrap="square" lIns="0" tIns="0" rIns="0" bIns="0" rtlCol="0">
                  <a:spAutoFit/>
                </a:bodyPr>
                <a:lstStyle/>
                <a:p>
                  <a:pPr algn="ctr"/>
                  <a:r>
                    <a:rPr lang="en-GB" sz="900"/>
                    <a:t>20</a:t>
                  </a:r>
                </a:p>
              </p:txBody>
            </p:sp>
          </p:grpSp>
          <p:sp>
            <p:nvSpPr>
              <p:cNvPr id="84" name="TextBox 83">
                <a:extLst>
                  <a:ext uri="{FF2B5EF4-FFF2-40B4-BE49-F238E27FC236}">
                    <a16:creationId xmlns:a16="http://schemas.microsoft.com/office/drawing/2014/main" id="{3AB4FEAD-4A12-4AF5-B8AA-BDBCA41FFEEA}"/>
                  </a:ext>
                </a:extLst>
              </p:cNvPr>
              <p:cNvSpPr txBox="1"/>
              <p:nvPr/>
            </p:nvSpPr>
            <p:spPr>
              <a:xfrm>
                <a:off x="5534023" y="4866343"/>
                <a:ext cx="1395411" cy="125929"/>
              </a:xfrm>
              <a:prstGeom prst="rect">
                <a:avLst/>
              </a:prstGeom>
              <a:noFill/>
            </p:spPr>
            <p:txBody>
              <a:bodyPr wrap="square" lIns="0" tIns="0" rIns="0" bIns="0" rtlCol="0">
                <a:spAutoFit/>
              </a:bodyPr>
              <a:lstStyle/>
              <a:p>
                <a:pPr algn="ctr"/>
                <a:r>
                  <a:rPr lang="en-GB" sz="900" i="1" dirty="0"/>
                  <a:t>CTSK</a:t>
                </a:r>
                <a:r>
                  <a:rPr lang="en-GB" sz="900" dirty="0"/>
                  <a:t> mRNA expression</a:t>
                </a:r>
              </a:p>
            </p:txBody>
          </p:sp>
          <p:sp>
            <p:nvSpPr>
              <p:cNvPr id="85" name="TextBox 84">
                <a:extLst>
                  <a:ext uri="{FF2B5EF4-FFF2-40B4-BE49-F238E27FC236}">
                    <a16:creationId xmlns:a16="http://schemas.microsoft.com/office/drawing/2014/main" id="{05CE7182-EA0D-455E-805D-1A53B4ECCCDD}"/>
                  </a:ext>
                </a:extLst>
              </p:cNvPr>
              <p:cNvSpPr txBox="1"/>
              <p:nvPr/>
            </p:nvSpPr>
            <p:spPr>
              <a:xfrm rot="16200000">
                <a:off x="4478751" y="3986982"/>
                <a:ext cx="1395411" cy="124462"/>
              </a:xfrm>
              <a:prstGeom prst="rect">
                <a:avLst/>
              </a:prstGeom>
              <a:noFill/>
            </p:spPr>
            <p:txBody>
              <a:bodyPr wrap="square" lIns="0" tIns="0" rIns="0" bIns="0" rtlCol="0">
                <a:spAutoFit/>
              </a:bodyPr>
              <a:lstStyle/>
              <a:p>
                <a:pPr algn="ctr"/>
                <a:r>
                  <a:rPr lang="en-GB" sz="900" dirty="0"/>
                  <a:t>FEV</a:t>
                </a:r>
                <a:r>
                  <a:rPr lang="en-GB" sz="900" baseline="-25000" dirty="0"/>
                  <a:t>1</a:t>
                </a:r>
                <a:r>
                  <a:rPr lang="en-GB" sz="900" dirty="0"/>
                  <a:t> /FVC(%)</a:t>
                </a:r>
              </a:p>
            </p:txBody>
          </p:sp>
        </p:grpSp>
        <p:sp>
          <p:nvSpPr>
            <p:cNvPr id="63" name="TextBox 62">
              <a:extLst>
                <a:ext uri="{FF2B5EF4-FFF2-40B4-BE49-F238E27FC236}">
                  <a16:creationId xmlns:a16="http://schemas.microsoft.com/office/drawing/2014/main" id="{D36E07BC-353F-40D6-87F4-301F252E2F83}"/>
                </a:ext>
              </a:extLst>
            </p:cNvPr>
            <p:cNvSpPr txBox="1"/>
            <p:nvPr/>
          </p:nvSpPr>
          <p:spPr>
            <a:xfrm>
              <a:off x="8478060" y="3403995"/>
              <a:ext cx="375308" cy="248925"/>
            </a:xfrm>
            <a:prstGeom prst="rect">
              <a:avLst/>
            </a:prstGeom>
            <a:noFill/>
          </p:spPr>
          <p:txBody>
            <a:bodyPr wrap="square" lIns="0" tIns="0" rIns="0" bIns="0" rtlCol="0">
              <a:spAutoFit/>
            </a:bodyPr>
            <a:lstStyle/>
            <a:p>
              <a:pPr algn="r"/>
              <a:r>
                <a:rPr lang="en-GB" sz="900" dirty="0"/>
                <a:t>r=−0.769</a:t>
              </a:r>
            </a:p>
            <a:p>
              <a:pPr algn="r"/>
              <a:r>
                <a:rPr lang="en-GB" sz="900" dirty="0"/>
                <a:t>P=0.002</a:t>
              </a:r>
            </a:p>
          </p:txBody>
        </p:sp>
        <p:cxnSp>
          <p:nvCxnSpPr>
            <p:cNvPr id="64" name="Straight Connector 63">
              <a:extLst>
                <a:ext uri="{FF2B5EF4-FFF2-40B4-BE49-F238E27FC236}">
                  <a16:creationId xmlns:a16="http://schemas.microsoft.com/office/drawing/2014/main" id="{D671DF12-FEF5-46CD-ABC1-CDD4247BEA63}"/>
                </a:ext>
              </a:extLst>
            </p:cNvPr>
            <p:cNvCxnSpPr>
              <a:cxnSpLocks/>
            </p:cNvCxnSpPr>
            <p:nvPr/>
          </p:nvCxnSpPr>
          <p:spPr>
            <a:xfrm>
              <a:off x="7618912" y="3647567"/>
              <a:ext cx="1159639" cy="456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E3760F4-174A-4E65-B2AB-A5AA96B93797}"/>
                </a:ext>
              </a:extLst>
            </p:cNvPr>
            <p:cNvGrpSpPr/>
            <p:nvPr/>
          </p:nvGrpSpPr>
          <p:grpSpPr>
            <a:xfrm>
              <a:off x="7596053" y="3434775"/>
              <a:ext cx="1217296" cy="674368"/>
              <a:chOff x="7596053" y="3434775"/>
              <a:chExt cx="1217296" cy="674368"/>
            </a:xfrm>
          </p:grpSpPr>
          <p:sp>
            <p:nvSpPr>
              <p:cNvPr id="66" name="Oval 65">
                <a:extLst>
                  <a:ext uri="{FF2B5EF4-FFF2-40B4-BE49-F238E27FC236}">
                    <a16:creationId xmlns:a16="http://schemas.microsoft.com/office/drawing/2014/main" id="{99CE2496-617F-4343-9285-3768F264D2A1}"/>
                  </a:ext>
                </a:extLst>
              </p:cNvPr>
              <p:cNvSpPr/>
              <p:nvPr/>
            </p:nvSpPr>
            <p:spPr>
              <a:xfrm>
                <a:off x="7596053" y="343477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9F84AD90-22FD-40CD-B581-8D194495E11D}"/>
                  </a:ext>
                </a:extLst>
              </p:cNvPr>
              <p:cNvSpPr/>
              <p:nvPr/>
            </p:nvSpPr>
            <p:spPr>
              <a:xfrm>
                <a:off x="7636534" y="355145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85546EB-90D1-4ED2-8B97-9DF1EE867755}"/>
                  </a:ext>
                </a:extLst>
              </p:cNvPr>
              <p:cNvSpPr/>
              <p:nvPr/>
            </p:nvSpPr>
            <p:spPr>
              <a:xfrm>
                <a:off x="7712734" y="355860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5843DA6-9705-478C-AC04-E1D242C3C315}"/>
                  </a:ext>
                </a:extLst>
              </p:cNvPr>
              <p:cNvSpPr/>
              <p:nvPr/>
            </p:nvSpPr>
            <p:spPr>
              <a:xfrm>
                <a:off x="7600816" y="365385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E3B532F-02A5-4AA5-B101-B9AED8A6C1D1}"/>
                  </a:ext>
                </a:extLst>
              </p:cNvPr>
              <p:cNvSpPr/>
              <p:nvPr/>
            </p:nvSpPr>
            <p:spPr>
              <a:xfrm>
                <a:off x="7705591" y="368956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A9E5027A-D862-470D-A276-5D4CC5EF4E6C}"/>
                  </a:ext>
                </a:extLst>
              </p:cNvPr>
              <p:cNvSpPr/>
              <p:nvPr/>
            </p:nvSpPr>
            <p:spPr>
              <a:xfrm>
                <a:off x="7722260" y="372290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0E37BEC4-EFCD-473D-A9CE-5AA9956B3CEB}"/>
                  </a:ext>
                </a:extLst>
              </p:cNvPr>
              <p:cNvSpPr/>
              <p:nvPr/>
            </p:nvSpPr>
            <p:spPr>
              <a:xfrm>
                <a:off x="7869897" y="369433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48E5C3D7-4B72-4973-9E80-1EBC1B2F1834}"/>
                  </a:ext>
                </a:extLst>
              </p:cNvPr>
              <p:cNvSpPr/>
              <p:nvPr/>
            </p:nvSpPr>
            <p:spPr>
              <a:xfrm>
                <a:off x="8093735" y="375624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BF870539-F6E2-428B-BA24-420BE31D28DD}"/>
                  </a:ext>
                </a:extLst>
              </p:cNvPr>
              <p:cNvSpPr/>
              <p:nvPr/>
            </p:nvSpPr>
            <p:spPr>
              <a:xfrm>
                <a:off x="8043729" y="386339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5F5801E-0CBE-449A-BE1C-36BCE2F035B8}"/>
                  </a:ext>
                </a:extLst>
              </p:cNvPr>
              <p:cNvSpPr/>
              <p:nvPr/>
            </p:nvSpPr>
            <p:spPr>
              <a:xfrm>
                <a:off x="8096116" y="389911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E183CCFD-8CE0-453B-B782-5CD68F2AD35D}"/>
                  </a:ext>
                </a:extLst>
              </p:cNvPr>
              <p:cNvSpPr/>
              <p:nvPr/>
            </p:nvSpPr>
            <p:spPr>
              <a:xfrm>
                <a:off x="7629391" y="392293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0D3E173E-DB2A-449A-A2AE-E662244451B2}"/>
                  </a:ext>
                </a:extLst>
              </p:cNvPr>
              <p:cNvSpPr/>
              <p:nvPr/>
            </p:nvSpPr>
            <p:spPr>
              <a:xfrm>
                <a:off x="8498548" y="406342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B7C0A25-A21A-4945-9F93-F0718E055D56}"/>
                  </a:ext>
                </a:extLst>
              </p:cNvPr>
              <p:cNvSpPr/>
              <p:nvPr/>
            </p:nvSpPr>
            <p:spPr>
              <a:xfrm>
                <a:off x="8767630" y="400151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6" name="Group 105">
            <a:extLst>
              <a:ext uri="{FF2B5EF4-FFF2-40B4-BE49-F238E27FC236}">
                <a16:creationId xmlns:a16="http://schemas.microsoft.com/office/drawing/2014/main" id="{C527CC8B-453F-4DF8-A403-75C37DC339A4}"/>
              </a:ext>
            </a:extLst>
          </p:cNvPr>
          <p:cNvGrpSpPr/>
          <p:nvPr/>
        </p:nvGrpSpPr>
        <p:grpSpPr>
          <a:xfrm>
            <a:off x="9257278" y="3385526"/>
            <a:ext cx="2337812" cy="1701120"/>
            <a:chOff x="9143587" y="3445543"/>
            <a:chExt cx="2125631" cy="1546729"/>
          </a:xfrm>
        </p:grpSpPr>
        <p:grpSp>
          <p:nvGrpSpPr>
            <p:cNvPr id="107" name="Group 106">
              <a:extLst>
                <a:ext uri="{FF2B5EF4-FFF2-40B4-BE49-F238E27FC236}">
                  <a16:creationId xmlns:a16="http://schemas.microsoft.com/office/drawing/2014/main" id="{487E8EB4-69EB-41F1-B846-26FDD0BAF945}"/>
                </a:ext>
              </a:extLst>
            </p:cNvPr>
            <p:cNvGrpSpPr/>
            <p:nvPr/>
          </p:nvGrpSpPr>
          <p:grpSpPr>
            <a:xfrm>
              <a:off x="9143587" y="3445543"/>
              <a:ext cx="2125631" cy="1546729"/>
              <a:chOff x="5108523" y="3445543"/>
              <a:chExt cx="2125631" cy="1546729"/>
            </a:xfrm>
          </p:grpSpPr>
          <p:sp>
            <p:nvSpPr>
              <p:cNvPr id="132" name="Freeform: Shape 131">
                <a:extLst>
                  <a:ext uri="{FF2B5EF4-FFF2-40B4-BE49-F238E27FC236}">
                    <a16:creationId xmlns:a16="http://schemas.microsoft.com/office/drawing/2014/main" id="{AD01FAB1-47D4-4ECF-BCF4-0EE39DA20743}"/>
                  </a:ext>
                </a:extLst>
              </p:cNvPr>
              <p:cNvSpPr/>
              <p:nvPr/>
            </p:nvSpPr>
            <p:spPr>
              <a:xfrm>
                <a:off x="5534024" y="3505200"/>
                <a:ext cx="1575161" cy="1174750"/>
              </a:xfrm>
              <a:custGeom>
                <a:avLst/>
                <a:gdLst>
                  <a:gd name="connsiteX0" fmla="*/ 0 w 1123950"/>
                  <a:gd name="connsiteY0" fmla="*/ 0 h 1292225"/>
                  <a:gd name="connsiteX1" fmla="*/ 0 w 1123950"/>
                  <a:gd name="connsiteY1" fmla="*/ 1292225 h 1292225"/>
                  <a:gd name="connsiteX2" fmla="*/ 1123950 w 1123950"/>
                  <a:gd name="connsiteY2" fmla="*/ 1292225 h 1292225"/>
                </a:gdLst>
                <a:ahLst/>
                <a:cxnLst>
                  <a:cxn ang="0">
                    <a:pos x="connsiteX0" y="connsiteY0"/>
                  </a:cxn>
                  <a:cxn ang="0">
                    <a:pos x="connsiteX1" y="connsiteY1"/>
                  </a:cxn>
                  <a:cxn ang="0">
                    <a:pos x="connsiteX2" y="connsiteY2"/>
                  </a:cxn>
                </a:cxnLst>
                <a:rect l="l" t="t" r="r" b="b"/>
                <a:pathLst>
                  <a:path w="1123950" h="1292225">
                    <a:moveTo>
                      <a:pt x="0" y="0"/>
                    </a:moveTo>
                    <a:lnTo>
                      <a:pt x="0" y="1292225"/>
                    </a:lnTo>
                    <a:lnTo>
                      <a:pt x="1123950" y="1292225"/>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3" name="Group 132">
                <a:extLst>
                  <a:ext uri="{FF2B5EF4-FFF2-40B4-BE49-F238E27FC236}">
                    <a16:creationId xmlns:a16="http://schemas.microsoft.com/office/drawing/2014/main" id="{4456F498-D518-4A14-B6C6-2174BDECBB33}"/>
                  </a:ext>
                </a:extLst>
              </p:cNvPr>
              <p:cNvGrpSpPr/>
              <p:nvPr/>
            </p:nvGrpSpPr>
            <p:grpSpPr>
              <a:xfrm>
                <a:off x="5480024" y="3508181"/>
                <a:ext cx="54000" cy="1171947"/>
                <a:chOff x="5480024" y="3508181"/>
                <a:chExt cx="54000" cy="1171947"/>
              </a:xfrm>
            </p:grpSpPr>
            <p:cxnSp>
              <p:nvCxnSpPr>
                <p:cNvPr id="153" name="Straight Connector 152">
                  <a:extLst>
                    <a:ext uri="{FF2B5EF4-FFF2-40B4-BE49-F238E27FC236}">
                      <a16:creationId xmlns:a16="http://schemas.microsoft.com/office/drawing/2014/main" id="{B977D4D6-69F1-4E85-913E-4989172A0FA2}"/>
                    </a:ext>
                  </a:extLst>
                </p:cNvPr>
                <p:cNvCxnSpPr/>
                <p:nvPr/>
              </p:nvCxnSpPr>
              <p:spPr>
                <a:xfrm>
                  <a:off x="5480024" y="3508181"/>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1482565-ADAE-4EBD-9752-106993E81898}"/>
                    </a:ext>
                  </a:extLst>
                </p:cNvPr>
                <p:cNvCxnSpPr/>
                <p:nvPr/>
              </p:nvCxnSpPr>
              <p:spPr>
                <a:xfrm>
                  <a:off x="5480024" y="3898581"/>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E2C0F24-0A8D-43EB-A48E-1EAE09CFB661}"/>
                    </a:ext>
                  </a:extLst>
                </p:cNvPr>
                <p:cNvCxnSpPr/>
                <p:nvPr/>
              </p:nvCxnSpPr>
              <p:spPr>
                <a:xfrm>
                  <a:off x="5480024" y="4288913"/>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E53B2B2-5DC9-42F4-A50C-BFD33470ED81}"/>
                    </a:ext>
                  </a:extLst>
                </p:cNvPr>
                <p:cNvCxnSpPr/>
                <p:nvPr/>
              </p:nvCxnSpPr>
              <p:spPr>
                <a:xfrm>
                  <a:off x="5480024" y="4680128"/>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8503009-7B23-4EFA-9818-49CA189C1775}"/>
                  </a:ext>
                </a:extLst>
              </p:cNvPr>
              <p:cNvGrpSpPr/>
              <p:nvPr/>
            </p:nvGrpSpPr>
            <p:grpSpPr>
              <a:xfrm>
                <a:off x="5200251" y="3445543"/>
                <a:ext cx="264319" cy="1293522"/>
                <a:chOff x="5200251" y="3445543"/>
                <a:chExt cx="264319" cy="1293522"/>
              </a:xfrm>
            </p:grpSpPr>
            <p:sp>
              <p:nvSpPr>
                <p:cNvPr id="149" name="TextBox 148">
                  <a:extLst>
                    <a:ext uri="{FF2B5EF4-FFF2-40B4-BE49-F238E27FC236}">
                      <a16:creationId xmlns:a16="http://schemas.microsoft.com/office/drawing/2014/main" id="{ADEDCE89-527A-4E8F-8EEB-E8EE018D1832}"/>
                    </a:ext>
                  </a:extLst>
                </p:cNvPr>
                <p:cNvSpPr txBox="1"/>
                <p:nvPr/>
              </p:nvSpPr>
              <p:spPr>
                <a:xfrm>
                  <a:off x="5200251" y="3445543"/>
                  <a:ext cx="264319" cy="124462"/>
                </a:xfrm>
                <a:prstGeom prst="rect">
                  <a:avLst/>
                </a:prstGeom>
                <a:noFill/>
              </p:spPr>
              <p:txBody>
                <a:bodyPr wrap="square" lIns="0" tIns="0" rIns="0" bIns="0" rtlCol="0">
                  <a:spAutoFit/>
                </a:bodyPr>
                <a:lstStyle/>
                <a:p>
                  <a:pPr algn="r"/>
                  <a:r>
                    <a:rPr lang="en-GB" sz="900" dirty="0"/>
                    <a:t>30.0</a:t>
                  </a:r>
                </a:p>
              </p:txBody>
            </p:sp>
            <p:sp>
              <p:nvSpPr>
                <p:cNvPr id="150" name="TextBox 149">
                  <a:extLst>
                    <a:ext uri="{FF2B5EF4-FFF2-40B4-BE49-F238E27FC236}">
                      <a16:creationId xmlns:a16="http://schemas.microsoft.com/office/drawing/2014/main" id="{699C0DDF-72E0-448F-A5DF-30D6B3ED8BBC}"/>
                    </a:ext>
                  </a:extLst>
                </p:cNvPr>
                <p:cNvSpPr txBox="1"/>
                <p:nvPr/>
              </p:nvSpPr>
              <p:spPr>
                <a:xfrm>
                  <a:off x="5200251" y="3833056"/>
                  <a:ext cx="264319" cy="124462"/>
                </a:xfrm>
                <a:prstGeom prst="rect">
                  <a:avLst/>
                </a:prstGeom>
                <a:noFill/>
              </p:spPr>
              <p:txBody>
                <a:bodyPr wrap="square" lIns="0" tIns="0" rIns="0" bIns="0" rtlCol="0">
                  <a:spAutoFit/>
                </a:bodyPr>
                <a:lstStyle/>
                <a:p>
                  <a:pPr algn="r"/>
                  <a:r>
                    <a:rPr lang="en-GB" sz="900"/>
                    <a:t>20.0</a:t>
                  </a:r>
                </a:p>
              </p:txBody>
            </p:sp>
            <p:sp>
              <p:nvSpPr>
                <p:cNvPr id="151" name="TextBox 150">
                  <a:extLst>
                    <a:ext uri="{FF2B5EF4-FFF2-40B4-BE49-F238E27FC236}">
                      <a16:creationId xmlns:a16="http://schemas.microsoft.com/office/drawing/2014/main" id="{924A64FB-8605-407E-B08A-23A18BA36D92}"/>
                    </a:ext>
                  </a:extLst>
                </p:cNvPr>
                <p:cNvSpPr txBox="1"/>
                <p:nvPr/>
              </p:nvSpPr>
              <p:spPr>
                <a:xfrm>
                  <a:off x="5200251" y="4223388"/>
                  <a:ext cx="264319" cy="124462"/>
                </a:xfrm>
                <a:prstGeom prst="rect">
                  <a:avLst/>
                </a:prstGeom>
                <a:noFill/>
              </p:spPr>
              <p:txBody>
                <a:bodyPr wrap="square" lIns="0" tIns="0" rIns="0" bIns="0" rtlCol="0">
                  <a:spAutoFit/>
                </a:bodyPr>
                <a:lstStyle/>
                <a:p>
                  <a:pPr algn="r"/>
                  <a:r>
                    <a:rPr lang="en-GB" sz="900"/>
                    <a:t>10.0</a:t>
                  </a:r>
                </a:p>
              </p:txBody>
            </p:sp>
            <p:sp>
              <p:nvSpPr>
                <p:cNvPr id="152" name="TextBox 151">
                  <a:extLst>
                    <a:ext uri="{FF2B5EF4-FFF2-40B4-BE49-F238E27FC236}">
                      <a16:creationId xmlns:a16="http://schemas.microsoft.com/office/drawing/2014/main" id="{50D290B1-6A91-4C72-86FE-BB2650A4B18A}"/>
                    </a:ext>
                  </a:extLst>
                </p:cNvPr>
                <p:cNvSpPr txBox="1"/>
                <p:nvPr/>
              </p:nvSpPr>
              <p:spPr>
                <a:xfrm>
                  <a:off x="5200251" y="4614603"/>
                  <a:ext cx="264319" cy="124462"/>
                </a:xfrm>
                <a:prstGeom prst="rect">
                  <a:avLst/>
                </a:prstGeom>
                <a:noFill/>
              </p:spPr>
              <p:txBody>
                <a:bodyPr wrap="square" lIns="0" tIns="0" rIns="0" bIns="0" rtlCol="0">
                  <a:spAutoFit/>
                </a:bodyPr>
                <a:lstStyle/>
                <a:p>
                  <a:pPr algn="r"/>
                  <a:r>
                    <a:rPr lang="en-GB" sz="900"/>
                    <a:t>0.0</a:t>
                  </a:r>
                </a:p>
              </p:txBody>
            </p:sp>
          </p:grpSp>
          <p:grpSp>
            <p:nvGrpSpPr>
              <p:cNvPr id="135" name="Group 134">
                <a:extLst>
                  <a:ext uri="{FF2B5EF4-FFF2-40B4-BE49-F238E27FC236}">
                    <a16:creationId xmlns:a16="http://schemas.microsoft.com/office/drawing/2014/main" id="{66F46789-A118-4E2A-887B-58B9D52B8A27}"/>
                  </a:ext>
                </a:extLst>
              </p:cNvPr>
              <p:cNvGrpSpPr/>
              <p:nvPr/>
            </p:nvGrpSpPr>
            <p:grpSpPr>
              <a:xfrm>
                <a:off x="5534024" y="4683714"/>
                <a:ext cx="1567983" cy="54000"/>
                <a:chOff x="5534024" y="4683714"/>
                <a:chExt cx="1567983" cy="54000"/>
              </a:xfrm>
            </p:grpSpPr>
            <p:cxnSp>
              <p:nvCxnSpPr>
                <p:cNvPr id="144" name="Straight Connector 143">
                  <a:extLst>
                    <a:ext uri="{FF2B5EF4-FFF2-40B4-BE49-F238E27FC236}">
                      <a16:creationId xmlns:a16="http://schemas.microsoft.com/office/drawing/2014/main" id="{DCDE2B89-651B-4C94-813B-EEF4ADD47485}"/>
                    </a:ext>
                  </a:extLst>
                </p:cNvPr>
                <p:cNvCxnSpPr>
                  <a:cxnSpLocks/>
                </p:cNvCxnSpPr>
                <p:nvPr/>
              </p:nvCxnSpPr>
              <p:spPr>
                <a:xfrm rot="16200000">
                  <a:off x="5507024"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6282A96-3065-49F6-A0C2-27A33EA474D5}"/>
                    </a:ext>
                  </a:extLst>
                </p:cNvPr>
                <p:cNvCxnSpPr>
                  <a:cxnSpLocks/>
                </p:cNvCxnSpPr>
                <p:nvPr/>
              </p:nvCxnSpPr>
              <p:spPr>
                <a:xfrm rot="16200000">
                  <a:off x="5902699"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5FFEA54-32B5-4D85-AA61-9424557B89C4}"/>
                    </a:ext>
                  </a:extLst>
                </p:cNvPr>
                <p:cNvCxnSpPr>
                  <a:cxnSpLocks/>
                </p:cNvCxnSpPr>
                <p:nvPr/>
              </p:nvCxnSpPr>
              <p:spPr>
                <a:xfrm rot="16200000">
                  <a:off x="6295217"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F667009-53D5-47CC-95A0-F4BD8A1BDD97}"/>
                    </a:ext>
                  </a:extLst>
                </p:cNvPr>
                <p:cNvCxnSpPr>
                  <a:cxnSpLocks/>
                </p:cNvCxnSpPr>
                <p:nvPr/>
              </p:nvCxnSpPr>
              <p:spPr>
                <a:xfrm rot="16200000">
                  <a:off x="6687070"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253B177-75EC-42DB-87DC-93FA9AF4D0E7}"/>
                    </a:ext>
                  </a:extLst>
                </p:cNvPr>
                <p:cNvCxnSpPr>
                  <a:cxnSpLocks/>
                </p:cNvCxnSpPr>
                <p:nvPr/>
              </p:nvCxnSpPr>
              <p:spPr>
                <a:xfrm rot="16200000">
                  <a:off x="7075007" y="4710714"/>
                  <a:ext cx="5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77DCE8D-B546-4D9D-92F9-44F92DE9E948}"/>
                  </a:ext>
                </a:extLst>
              </p:cNvPr>
              <p:cNvGrpSpPr/>
              <p:nvPr/>
            </p:nvGrpSpPr>
            <p:grpSpPr>
              <a:xfrm>
                <a:off x="5401852" y="4750883"/>
                <a:ext cx="1832302" cy="124462"/>
                <a:chOff x="5401852" y="4750883"/>
                <a:chExt cx="1832302" cy="124462"/>
              </a:xfrm>
            </p:grpSpPr>
            <p:sp>
              <p:nvSpPr>
                <p:cNvPr id="139" name="TextBox 138">
                  <a:extLst>
                    <a:ext uri="{FF2B5EF4-FFF2-40B4-BE49-F238E27FC236}">
                      <a16:creationId xmlns:a16="http://schemas.microsoft.com/office/drawing/2014/main" id="{7EE92482-6354-4941-878E-1F907DA31DE5}"/>
                    </a:ext>
                  </a:extLst>
                </p:cNvPr>
                <p:cNvSpPr txBox="1"/>
                <p:nvPr/>
              </p:nvSpPr>
              <p:spPr>
                <a:xfrm>
                  <a:off x="5401852" y="4750883"/>
                  <a:ext cx="264319" cy="124462"/>
                </a:xfrm>
                <a:prstGeom prst="rect">
                  <a:avLst/>
                </a:prstGeom>
                <a:noFill/>
              </p:spPr>
              <p:txBody>
                <a:bodyPr wrap="square" lIns="0" tIns="0" rIns="0" bIns="0" rtlCol="0">
                  <a:spAutoFit/>
                </a:bodyPr>
                <a:lstStyle/>
                <a:p>
                  <a:pPr algn="ctr"/>
                  <a:r>
                    <a:rPr lang="en-GB" sz="900"/>
                    <a:t>0.0</a:t>
                  </a:r>
                </a:p>
              </p:txBody>
            </p:sp>
            <p:sp>
              <p:nvSpPr>
                <p:cNvPr id="140" name="TextBox 139">
                  <a:extLst>
                    <a:ext uri="{FF2B5EF4-FFF2-40B4-BE49-F238E27FC236}">
                      <a16:creationId xmlns:a16="http://schemas.microsoft.com/office/drawing/2014/main" id="{BFB58969-EDC9-4D9D-84D3-6EBF2BF5FC2D}"/>
                    </a:ext>
                  </a:extLst>
                </p:cNvPr>
                <p:cNvSpPr txBox="1"/>
                <p:nvPr/>
              </p:nvSpPr>
              <p:spPr>
                <a:xfrm>
                  <a:off x="5797527" y="4750883"/>
                  <a:ext cx="264319" cy="124462"/>
                </a:xfrm>
                <a:prstGeom prst="rect">
                  <a:avLst/>
                </a:prstGeom>
                <a:noFill/>
              </p:spPr>
              <p:txBody>
                <a:bodyPr wrap="square" lIns="0" tIns="0" rIns="0" bIns="0" rtlCol="0">
                  <a:spAutoFit/>
                </a:bodyPr>
                <a:lstStyle/>
                <a:p>
                  <a:pPr algn="ctr"/>
                  <a:r>
                    <a:rPr lang="en-GB" sz="900"/>
                    <a:t>5</a:t>
                  </a:r>
                </a:p>
              </p:txBody>
            </p:sp>
            <p:sp>
              <p:nvSpPr>
                <p:cNvPr id="141" name="TextBox 140">
                  <a:extLst>
                    <a:ext uri="{FF2B5EF4-FFF2-40B4-BE49-F238E27FC236}">
                      <a16:creationId xmlns:a16="http://schemas.microsoft.com/office/drawing/2014/main" id="{FB5A7DBD-6751-4C4F-BA64-AE6F82F95DDD}"/>
                    </a:ext>
                  </a:extLst>
                </p:cNvPr>
                <p:cNvSpPr txBox="1"/>
                <p:nvPr/>
              </p:nvSpPr>
              <p:spPr>
                <a:xfrm>
                  <a:off x="6190045" y="4750883"/>
                  <a:ext cx="264319" cy="124462"/>
                </a:xfrm>
                <a:prstGeom prst="rect">
                  <a:avLst/>
                </a:prstGeom>
                <a:noFill/>
              </p:spPr>
              <p:txBody>
                <a:bodyPr wrap="square" lIns="0" tIns="0" rIns="0" bIns="0" rtlCol="0">
                  <a:spAutoFit/>
                </a:bodyPr>
                <a:lstStyle/>
                <a:p>
                  <a:pPr algn="ctr"/>
                  <a:r>
                    <a:rPr lang="en-GB" sz="900"/>
                    <a:t>10</a:t>
                  </a:r>
                </a:p>
              </p:txBody>
            </p:sp>
            <p:sp>
              <p:nvSpPr>
                <p:cNvPr id="142" name="TextBox 141">
                  <a:extLst>
                    <a:ext uri="{FF2B5EF4-FFF2-40B4-BE49-F238E27FC236}">
                      <a16:creationId xmlns:a16="http://schemas.microsoft.com/office/drawing/2014/main" id="{83F34F26-04A8-49BB-A312-57F9E447F234}"/>
                    </a:ext>
                  </a:extLst>
                </p:cNvPr>
                <p:cNvSpPr txBox="1"/>
                <p:nvPr/>
              </p:nvSpPr>
              <p:spPr>
                <a:xfrm>
                  <a:off x="6581898" y="4750883"/>
                  <a:ext cx="264319" cy="124462"/>
                </a:xfrm>
                <a:prstGeom prst="rect">
                  <a:avLst/>
                </a:prstGeom>
                <a:noFill/>
              </p:spPr>
              <p:txBody>
                <a:bodyPr wrap="square" lIns="0" tIns="0" rIns="0" bIns="0" rtlCol="0">
                  <a:spAutoFit/>
                </a:bodyPr>
                <a:lstStyle/>
                <a:p>
                  <a:pPr algn="ctr"/>
                  <a:r>
                    <a:rPr lang="en-GB" sz="900"/>
                    <a:t>15</a:t>
                  </a:r>
                </a:p>
              </p:txBody>
            </p:sp>
            <p:sp>
              <p:nvSpPr>
                <p:cNvPr id="143" name="TextBox 142">
                  <a:extLst>
                    <a:ext uri="{FF2B5EF4-FFF2-40B4-BE49-F238E27FC236}">
                      <a16:creationId xmlns:a16="http://schemas.microsoft.com/office/drawing/2014/main" id="{27CE0047-C122-4F3D-AF9A-CD4453781F66}"/>
                    </a:ext>
                  </a:extLst>
                </p:cNvPr>
                <p:cNvSpPr txBox="1"/>
                <p:nvPr/>
              </p:nvSpPr>
              <p:spPr>
                <a:xfrm>
                  <a:off x="6969835" y="4750883"/>
                  <a:ext cx="264319" cy="124462"/>
                </a:xfrm>
                <a:prstGeom prst="rect">
                  <a:avLst/>
                </a:prstGeom>
                <a:noFill/>
              </p:spPr>
              <p:txBody>
                <a:bodyPr wrap="square" lIns="0" tIns="0" rIns="0" bIns="0" rtlCol="0">
                  <a:spAutoFit/>
                </a:bodyPr>
                <a:lstStyle/>
                <a:p>
                  <a:pPr algn="ctr"/>
                  <a:r>
                    <a:rPr lang="en-GB" sz="900"/>
                    <a:t>20</a:t>
                  </a:r>
                </a:p>
              </p:txBody>
            </p:sp>
          </p:grpSp>
          <p:sp>
            <p:nvSpPr>
              <p:cNvPr id="137" name="TextBox 136">
                <a:extLst>
                  <a:ext uri="{FF2B5EF4-FFF2-40B4-BE49-F238E27FC236}">
                    <a16:creationId xmlns:a16="http://schemas.microsoft.com/office/drawing/2014/main" id="{9BC126EE-44E1-472A-B047-734E4B1BCF9D}"/>
                  </a:ext>
                </a:extLst>
              </p:cNvPr>
              <p:cNvSpPr txBox="1"/>
              <p:nvPr/>
            </p:nvSpPr>
            <p:spPr>
              <a:xfrm>
                <a:off x="5534023" y="4866343"/>
                <a:ext cx="1575161" cy="125929"/>
              </a:xfrm>
              <a:prstGeom prst="rect">
                <a:avLst/>
              </a:prstGeom>
              <a:noFill/>
            </p:spPr>
            <p:txBody>
              <a:bodyPr wrap="square" lIns="0" tIns="0" rIns="0" bIns="0" rtlCol="0">
                <a:spAutoFit/>
              </a:bodyPr>
              <a:lstStyle/>
              <a:p>
                <a:pPr algn="ctr"/>
                <a:r>
                  <a:rPr lang="en-GB" sz="900" i="1" dirty="0"/>
                  <a:t>CTSK</a:t>
                </a:r>
                <a:r>
                  <a:rPr lang="en-GB" sz="900" dirty="0"/>
                  <a:t> mRNA expression</a:t>
                </a:r>
              </a:p>
            </p:txBody>
          </p:sp>
          <p:sp>
            <p:nvSpPr>
              <p:cNvPr id="138" name="TextBox 137">
                <a:extLst>
                  <a:ext uri="{FF2B5EF4-FFF2-40B4-BE49-F238E27FC236}">
                    <a16:creationId xmlns:a16="http://schemas.microsoft.com/office/drawing/2014/main" id="{C3AA3322-CD93-448E-B512-0AF88176DA97}"/>
                  </a:ext>
                </a:extLst>
              </p:cNvPr>
              <p:cNvSpPr txBox="1"/>
              <p:nvPr/>
            </p:nvSpPr>
            <p:spPr>
              <a:xfrm rot="16200000">
                <a:off x="4583378" y="4030340"/>
                <a:ext cx="1174751" cy="124462"/>
              </a:xfrm>
              <a:prstGeom prst="rect">
                <a:avLst/>
              </a:prstGeom>
              <a:noFill/>
            </p:spPr>
            <p:txBody>
              <a:bodyPr wrap="square" lIns="0" tIns="0" rIns="0" bIns="0" rtlCol="0">
                <a:spAutoFit/>
              </a:bodyPr>
              <a:lstStyle/>
              <a:p>
                <a:pPr algn="ctr"/>
                <a:r>
                  <a:rPr lang="en-GB" sz="900" dirty="0"/>
                  <a:t>ACT SCORE</a:t>
                </a:r>
              </a:p>
            </p:txBody>
          </p:sp>
        </p:grpSp>
        <p:sp>
          <p:nvSpPr>
            <p:cNvPr id="108" name="TextBox 107">
              <a:extLst>
                <a:ext uri="{FF2B5EF4-FFF2-40B4-BE49-F238E27FC236}">
                  <a16:creationId xmlns:a16="http://schemas.microsoft.com/office/drawing/2014/main" id="{F077C2EF-D76F-433B-A8EB-74E8E11E3216}"/>
                </a:ext>
              </a:extLst>
            </p:cNvPr>
            <p:cNvSpPr txBox="1"/>
            <p:nvPr/>
          </p:nvSpPr>
          <p:spPr>
            <a:xfrm>
              <a:off x="10673149" y="3509107"/>
              <a:ext cx="375308" cy="248925"/>
            </a:xfrm>
            <a:prstGeom prst="rect">
              <a:avLst/>
            </a:prstGeom>
            <a:noFill/>
          </p:spPr>
          <p:txBody>
            <a:bodyPr wrap="square" lIns="0" tIns="0" rIns="0" bIns="0" rtlCol="0">
              <a:spAutoFit/>
            </a:bodyPr>
            <a:lstStyle/>
            <a:p>
              <a:pPr algn="r"/>
              <a:r>
                <a:rPr lang="en-GB" sz="900" dirty="0"/>
                <a:t>r=−0.704</a:t>
              </a:r>
            </a:p>
            <a:p>
              <a:pPr algn="r"/>
              <a:r>
                <a:rPr lang="en-GB" sz="900" dirty="0"/>
                <a:t>P=0.001</a:t>
              </a:r>
            </a:p>
          </p:txBody>
        </p:sp>
        <p:cxnSp>
          <p:nvCxnSpPr>
            <p:cNvPr id="109" name="Straight Connector 108">
              <a:extLst>
                <a:ext uri="{FF2B5EF4-FFF2-40B4-BE49-F238E27FC236}">
                  <a16:creationId xmlns:a16="http://schemas.microsoft.com/office/drawing/2014/main" id="{D0A8E4C2-6892-486C-8687-2CB730916CBD}"/>
                </a:ext>
              </a:extLst>
            </p:cNvPr>
            <p:cNvCxnSpPr>
              <a:cxnSpLocks/>
            </p:cNvCxnSpPr>
            <p:nvPr/>
          </p:nvCxnSpPr>
          <p:spPr>
            <a:xfrm>
              <a:off x="9623110" y="3940619"/>
              <a:ext cx="1299684" cy="495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67B6A3FD-93E3-4507-9E4E-E7484462C5D2}"/>
                </a:ext>
              </a:extLst>
            </p:cNvPr>
            <p:cNvGrpSpPr/>
            <p:nvPr/>
          </p:nvGrpSpPr>
          <p:grpSpPr>
            <a:xfrm>
              <a:off x="9577624" y="3721544"/>
              <a:ext cx="1379073" cy="670909"/>
              <a:chOff x="9577624" y="3721544"/>
              <a:chExt cx="1379073" cy="670909"/>
            </a:xfrm>
          </p:grpSpPr>
          <p:sp>
            <p:nvSpPr>
              <p:cNvPr id="111" name="Oval 110">
                <a:extLst>
                  <a:ext uri="{FF2B5EF4-FFF2-40B4-BE49-F238E27FC236}">
                    <a16:creationId xmlns:a16="http://schemas.microsoft.com/office/drawing/2014/main" id="{B5671BB9-9F17-4A0A-B995-FF2AFA7A869D}"/>
                  </a:ext>
                </a:extLst>
              </p:cNvPr>
              <p:cNvSpPr/>
              <p:nvPr/>
            </p:nvSpPr>
            <p:spPr>
              <a:xfrm>
                <a:off x="9642155" y="372154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C35396F9-5B08-4A17-AC74-656495FD0371}"/>
                  </a:ext>
                </a:extLst>
              </p:cNvPr>
              <p:cNvSpPr/>
              <p:nvPr/>
            </p:nvSpPr>
            <p:spPr>
              <a:xfrm>
                <a:off x="9577624" y="372154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9F8BE1D-6EF4-4520-ACDB-808D1F654824}"/>
                  </a:ext>
                </a:extLst>
              </p:cNvPr>
              <p:cNvSpPr/>
              <p:nvPr/>
            </p:nvSpPr>
            <p:spPr>
              <a:xfrm>
                <a:off x="9587582" y="372519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0A82B0D6-F22D-4AB0-825F-66F2814CEE95}"/>
                  </a:ext>
                </a:extLst>
              </p:cNvPr>
              <p:cNvSpPr/>
              <p:nvPr/>
            </p:nvSpPr>
            <p:spPr>
              <a:xfrm>
                <a:off x="9610441" y="380155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E7B34D36-2CF1-4D88-8448-76D7BB498D51}"/>
                  </a:ext>
                </a:extLst>
              </p:cNvPr>
              <p:cNvSpPr/>
              <p:nvPr/>
            </p:nvSpPr>
            <p:spPr>
              <a:xfrm>
                <a:off x="9632248" y="379904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3124063A-C448-4CC6-A080-DFEEFA539722}"/>
                  </a:ext>
                </a:extLst>
              </p:cNvPr>
              <p:cNvSpPr/>
              <p:nvPr/>
            </p:nvSpPr>
            <p:spPr>
              <a:xfrm>
                <a:off x="9598910" y="391572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F3696FEF-9A3E-4201-8D82-1C213851687C}"/>
                  </a:ext>
                </a:extLst>
              </p:cNvPr>
              <p:cNvSpPr/>
              <p:nvPr/>
            </p:nvSpPr>
            <p:spPr>
              <a:xfrm>
                <a:off x="9598910" y="394906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26505429-52C8-475F-8CFA-C6D06D836548}"/>
                  </a:ext>
                </a:extLst>
              </p:cNvPr>
              <p:cNvSpPr/>
              <p:nvPr/>
            </p:nvSpPr>
            <p:spPr>
              <a:xfrm>
                <a:off x="9637010" y="398716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CF2A8F60-FC25-4AB0-BCB1-4FF7A83A1C95}"/>
                  </a:ext>
                </a:extLst>
              </p:cNvPr>
              <p:cNvSpPr/>
              <p:nvPr/>
            </p:nvSpPr>
            <p:spPr>
              <a:xfrm>
                <a:off x="9615579" y="403240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9B9E2306-09EE-4F9B-AE67-9B7C02BC8FBC}"/>
                  </a:ext>
                </a:extLst>
              </p:cNvPr>
              <p:cNvSpPr/>
              <p:nvPr/>
            </p:nvSpPr>
            <p:spPr>
              <a:xfrm>
                <a:off x="9670347" y="40347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87CB8DD-53B6-4C3D-B03B-12EE65EEC00B}"/>
                  </a:ext>
                </a:extLst>
              </p:cNvPr>
              <p:cNvSpPr/>
              <p:nvPr/>
            </p:nvSpPr>
            <p:spPr>
              <a:xfrm>
                <a:off x="9720353" y="399192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58D36856-3451-4565-BE43-AB6C266CBB26}"/>
                  </a:ext>
                </a:extLst>
              </p:cNvPr>
              <p:cNvSpPr/>
              <p:nvPr/>
            </p:nvSpPr>
            <p:spPr>
              <a:xfrm>
                <a:off x="9744165" y="39966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3D1189AD-ABFD-4675-92EA-189DDFC711A2}"/>
                  </a:ext>
                </a:extLst>
              </p:cNvPr>
              <p:cNvSpPr/>
              <p:nvPr/>
            </p:nvSpPr>
            <p:spPr>
              <a:xfrm>
                <a:off x="9772740" y="391572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5EE983BA-0E15-448E-AE9B-BCCFE911217D}"/>
                  </a:ext>
                </a:extLst>
              </p:cNvPr>
              <p:cNvSpPr/>
              <p:nvPr/>
            </p:nvSpPr>
            <p:spPr>
              <a:xfrm>
                <a:off x="9746546" y="40752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87E4B06F-380A-40EA-9BE4-432BA5920CE9}"/>
                  </a:ext>
                </a:extLst>
              </p:cNvPr>
              <p:cNvSpPr/>
              <p:nvPr/>
            </p:nvSpPr>
            <p:spPr>
              <a:xfrm>
                <a:off x="9741784" y="41871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46ACEBF6-4BD9-4214-8488-6E5EA3BBAE09}"/>
                  </a:ext>
                </a:extLst>
              </p:cNvPr>
              <p:cNvSpPr/>
              <p:nvPr/>
            </p:nvSpPr>
            <p:spPr>
              <a:xfrm>
                <a:off x="9906090" y="419195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A136F405-4C70-425C-B49D-24BE3B310F3C}"/>
                  </a:ext>
                </a:extLst>
              </p:cNvPr>
              <p:cNvSpPr/>
              <p:nvPr/>
            </p:nvSpPr>
            <p:spPr>
              <a:xfrm>
                <a:off x="10098971" y="42276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48C431E1-CFEC-467F-8C6E-244D8600524F}"/>
                  </a:ext>
                </a:extLst>
              </p:cNvPr>
              <p:cNvSpPr/>
              <p:nvPr/>
            </p:nvSpPr>
            <p:spPr>
              <a:xfrm>
                <a:off x="10160884" y="41514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06DF1B8D-E3CE-49A9-972E-EA74599D77BE}"/>
                  </a:ext>
                </a:extLst>
              </p:cNvPr>
              <p:cNvSpPr/>
              <p:nvPr/>
            </p:nvSpPr>
            <p:spPr>
              <a:xfrm>
                <a:off x="10163265" y="43419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818FDD8A-8CD2-499E-844C-0108BB701333}"/>
                  </a:ext>
                </a:extLst>
              </p:cNvPr>
              <p:cNvSpPr/>
              <p:nvPr/>
            </p:nvSpPr>
            <p:spPr>
              <a:xfrm>
                <a:off x="10506165" y="407050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9F0060A6-0F6C-4A2D-B252-F794D4E3535A}"/>
                  </a:ext>
                </a:extLst>
              </p:cNvPr>
              <p:cNvSpPr/>
              <p:nvPr/>
            </p:nvSpPr>
            <p:spPr>
              <a:xfrm>
                <a:off x="10910978" y="434673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 name="Slide Number Placeholder 3">
            <a:extLst>
              <a:ext uri="{FF2B5EF4-FFF2-40B4-BE49-F238E27FC236}">
                <a16:creationId xmlns:a16="http://schemas.microsoft.com/office/drawing/2014/main" id="{988A7706-28D1-4BC7-AE02-6B773BA7847F}"/>
              </a:ext>
            </a:extLst>
          </p:cNvPr>
          <p:cNvSpPr>
            <a:spLocks noGrp="1"/>
          </p:cNvSpPr>
          <p:nvPr>
            <p:ph type="sldNum" sz="quarter" idx="12"/>
          </p:nvPr>
        </p:nvSpPr>
        <p:spPr/>
        <p:txBody>
          <a:bodyPr/>
          <a:lstStyle/>
          <a:p>
            <a:fld id="{D38BAEAC-A895-4A01-AB9B-F6141799970D}" type="slidenum">
              <a:rPr lang="en-GB" smtClean="0"/>
              <a:pPr/>
              <a:t>16</a:t>
            </a:fld>
            <a:endParaRPr lang="en-GB"/>
          </a:p>
        </p:txBody>
      </p:sp>
    </p:spTree>
    <p:extLst>
      <p:ext uri="{BB962C8B-B14F-4D97-AF65-F5344CB8AC3E}">
        <p14:creationId xmlns:p14="http://schemas.microsoft.com/office/powerpoint/2010/main" val="249080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7">
            <a:extLst>
              <a:ext uri="{FF2B5EF4-FFF2-40B4-BE49-F238E27FC236}">
                <a16:creationId xmlns:a16="http://schemas.microsoft.com/office/drawing/2014/main" id="{3519FBAA-A8B7-4E55-8242-20AC0A1A3B18}"/>
              </a:ext>
            </a:extLst>
          </p:cNvPr>
          <p:cNvGraphicFramePr>
            <a:graphicFrameLocks noGrp="1"/>
          </p:cNvGraphicFramePr>
          <p:nvPr>
            <p:extLst>
              <p:ext uri="{D42A27DB-BD31-4B8C-83A1-F6EECF244321}">
                <p14:modId xmlns:p14="http://schemas.microsoft.com/office/powerpoint/2010/main" val="2750453553"/>
              </p:ext>
            </p:extLst>
          </p:nvPr>
        </p:nvGraphicFramePr>
        <p:xfrm>
          <a:off x="897238" y="4382654"/>
          <a:ext cx="10743900" cy="1880332"/>
        </p:xfrm>
        <a:graphic>
          <a:graphicData uri="http://schemas.openxmlformats.org/drawingml/2006/table">
            <a:tbl>
              <a:tblPr firstRow="1" bandRow="1">
                <a:tableStyleId>{5C22544A-7EE6-4342-B048-85BDC9FD1C3A}</a:tableStyleId>
              </a:tblPr>
              <a:tblGrid>
                <a:gridCol w="5176391">
                  <a:extLst>
                    <a:ext uri="{9D8B030D-6E8A-4147-A177-3AD203B41FA5}">
                      <a16:colId xmlns:a16="http://schemas.microsoft.com/office/drawing/2014/main" val="4038047938"/>
                    </a:ext>
                  </a:extLst>
                </a:gridCol>
                <a:gridCol w="5567509">
                  <a:extLst>
                    <a:ext uri="{9D8B030D-6E8A-4147-A177-3AD203B41FA5}">
                      <a16:colId xmlns:a16="http://schemas.microsoft.com/office/drawing/2014/main" val="3959562873"/>
                    </a:ext>
                  </a:extLst>
                </a:gridCol>
              </a:tblGrid>
              <a:tr h="470083">
                <a:tc>
                  <a:txBody>
                    <a:bodyPr/>
                    <a:lstStyle/>
                    <a:p>
                      <a:endParaRPr lang="en-GB"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endParaRPr kumimoji="0" lang="en-GB" sz="1600" b="0" i="0" u="none" strike="noStrike" kern="1200" cap="none" spc="0" normalizeH="0" baseline="0" noProof="0" dirty="0">
                        <a:ln>
                          <a:noFill/>
                        </a:ln>
                        <a:solidFill>
                          <a:srgbClr val="656665"/>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91206"/>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endPar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0578374"/>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endParaRPr lang="en-GB" sz="16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4592861"/>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7906094"/>
                  </a:ext>
                </a:extLst>
              </a:tr>
            </a:tbl>
          </a:graphicData>
        </a:graphic>
      </p:graphicFrame>
      <p:sp>
        <p:nvSpPr>
          <p:cNvPr id="19" name="Rectangle: Rounded Corners 18">
            <a:extLst>
              <a:ext uri="{FF2B5EF4-FFF2-40B4-BE49-F238E27FC236}">
                <a16:creationId xmlns:a16="http://schemas.microsoft.com/office/drawing/2014/main" id="{B7369B3F-BD54-4A5E-A5EE-EAEF0E025769}"/>
              </a:ext>
            </a:extLst>
          </p:cNvPr>
          <p:cNvSpPr/>
          <p:nvPr/>
        </p:nvSpPr>
        <p:spPr>
          <a:xfrm>
            <a:off x="547688" y="3927932"/>
            <a:ext cx="11092856" cy="396000"/>
          </a:xfrm>
          <a:prstGeom prst="roundRect">
            <a:avLst>
              <a:gd name="adj" fmla="val 16667"/>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marL="0" lvl="0" indent="0" algn="ctr" defTabSz="844550">
              <a:lnSpc>
                <a:spcPct val="90000"/>
              </a:lnSpc>
              <a:spcBef>
                <a:spcPct val="0"/>
              </a:spcBef>
              <a:spcAft>
                <a:spcPct val="35000"/>
              </a:spcAft>
              <a:buNone/>
            </a:pPr>
            <a:r>
              <a:rPr lang="en-GB" sz="1600" b="1" kern="1200">
                <a:solidFill>
                  <a:schemeClr val="bg1"/>
                </a:solidFill>
                <a:latin typeface="Calibri" panose="020F0502020204030204" pitchFamily="34" charset="0"/>
                <a:cs typeface="Calibri" panose="020F0502020204030204" pitchFamily="34" charset="0"/>
              </a:rPr>
              <a:t>Report sections</a:t>
            </a:r>
          </a:p>
        </p:txBody>
      </p:sp>
      <p:sp>
        <p:nvSpPr>
          <p:cNvPr id="2" name="Title 1">
            <a:extLst>
              <a:ext uri="{FF2B5EF4-FFF2-40B4-BE49-F238E27FC236}">
                <a16:creationId xmlns:a16="http://schemas.microsoft.com/office/drawing/2014/main" id="{DDC4DE7E-5FEA-49A3-BDD2-4423BD9DD504}"/>
              </a:ext>
            </a:extLst>
          </p:cNvPr>
          <p:cNvSpPr>
            <a:spLocks noGrp="1"/>
          </p:cNvSpPr>
          <p:nvPr>
            <p:ph type="title"/>
          </p:nvPr>
        </p:nvSpPr>
        <p:spPr>
          <a:xfrm>
            <a:off x="548282" y="367200"/>
            <a:ext cx="11095200" cy="720000"/>
          </a:xfrm>
        </p:spPr>
        <p:txBody>
          <a:bodyPr/>
          <a:lstStyle/>
          <a:p>
            <a:r>
              <a:rPr lang="en-GB" sz="2400"/>
              <a:t>Contents</a:t>
            </a:r>
          </a:p>
        </p:txBody>
      </p:sp>
      <p:sp>
        <p:nvSpPr>
          <p:cNvPr id="39" name="Content Placeholder 38">
            <a:extLst>
              <a:ext uri="{FF2B5EF4-FFF2-40B4-BE49-F238E27FC236}">
                <a16:creationId xmlns:a16="http://schemas.microsoft.com/office/drawing/2014/main" id="{D1D5724E-A7FE-4264-9112-F423E8AC27C9}"/>
              </a:ext>
            </a:extLst>
          </p:cNvPr>
          <p:cNvSpPr>
            <a:spLocks noGrp="1"/>
          </p:cNvSpPr>
          <p:nvPr>
            <p:ph sz="quarter" idx="13"/>
          </p:nvPr>
        </p:nvSpPr>
        <p:spPr>
          <a:xfrm>
            <a:off x="547688" y="6234113"/>
            <a:ext cx="10648950" cy="443887"/>
          </a:xfrm>
        </p:spPr>
        <p:txBody>
          <a:bodyPr/>
          <a:lstStyle/>
          <a:p>
            <a:r>
              <a:rPr lang="en-GB" sz="850"/>
              <a:t>ERS, European Respiratory Society</a:t>
            </a:r>
          </a:p>
        </p:txBody>
      </p:sp>
      <p:sp>
        <p:nvSpPr>
          <p:cNvPr id="13" name="Rectangle: Rounded Corners 12">
            <a:extLst>
              <a:ext uri="{FF2B5EF4-FFF2-40B4-BE49-F238E27FC236}">
                <a16:creationId xmlns:a16="http://schemas.microsoft.com/office/drawing/2014/main" id="{D6215E6D-7D65-44E8-9045-DCBE00C5D170}"/>
              </a:ext>
            </a:extLst>
          </p:cNvPr>
          <p:cNvSpPr/>
          <p:nvPr/>
        </p:nvSpPr>
        <p:spPr>
          <a:xfrm>
            <a:off x="554330" y="1635297"/>
            <a:ext cx="3380568" cy="2099305"/>
          </a:xfrm>
          <a:prstGeom prst="roundRect">
            <a:avLst>
              <a:gd name="adj" fmla="val 3408"/>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216000" rIns="106680" bIns="120015" numCol="1" spcCol="1270" anchor="t" anchorCtr="0">
            <a:noAutofit/>
          </a:bodyPr>
          <a:lstStyle/>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These slides cover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congress highlights</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 from abstracts that were presented at ERS 2022</a:t>
            </a:r>
          </a:p>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The abstracts were carefully selected to include data that further the understanding of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epithelial science</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 this is not an exhaustive list of all abstracts</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 </a:t>
            </a:r>
          </a:p>
        </p:txBody>
      </p:sp>
      <p:sp>
        <p:nvSpPr>
          <p:cNvPr id="15" name="Rectangle: Rounded Corners 14">
            <a:extLst>
              <a:ext uri="{FF2B5EF4-FFF2-40B4-BE49-F238E27FC236}">
                <a16:creationId xmlns:a16="http://schemas.microsoft.com/office/drawing/2014/main" id="{EB9ECB6E-4035-45CF-A272-6BAC878C6CCC}"/>
              </a:ext>
            </a:extLst>
          </p:cNvPr>
          <p:cNvSpPr/>
          <p:nvPr/>
        </p:nvSpPr>
        <p:spPr>
          <a:xfrm>
            <a:off x="4405716" y="1635297"/>
            <a:ext cx="3380568" cy="2100744"/>
          </a:xfrm>
          <a:prstGeom prst="roundRect">
            <a:avLst>
              <a:gd name="adj" fmla="val 3406"/>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216000" rIns="106680" bIns="120015" numCol="1" spcCol="1270" anchor="t" anchorCtr="0">
            <a:noAutofit/>
          </a:bodyPr>
          <a:lstStyle/>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Authors of each abstract were notified that their data will be included in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this report</a:t>
            </a:r>
          </a:p>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Please note that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the key takeaways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are not corroborated by these authors, but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were developed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based on the data presented within the abstracts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for the purposes of this report </a:t>
            </a:r>
          </a:p>
        </p:txBody>
      </p:sp>
      <p:sp>
        <p:nvSpPr>
          <p:cNvPr id="17" name="Rectangle: Rounded Corners 16">
            <a:extLst>
              <a:ext uri="{FF2B5EF4-FFF2-40B4-BE49-F238E27FC236}">
                <a16:creationId xmlns:a16="http://schemas.microsoft.com/office/drawing/2014/main" id="{C897FE7C-7143-4A87-B1F7-F007EC64EA1F}"/>
              </a:ext>
            </a:extLst>
          </p:cNvPr>
          <p:cNvSpPr/>
          <p:nvPr/>
        </p:nvSpPr>
        <p:spPr>
          <a:xfrm>
            <a:off x="8265495" y="1635297"/>
            <a:ext cx="3380568" cy="2099305"/>
          </a:xfrm>
          <a:prstGeom prst="roundRect">
            <a:avLst>
              <a:gd name="adj" fmla="val 3408"/>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216000" rIns="106680" bIns="120015" numCol="1" spcCol="1270" anchor="t" anchorCtr="0">
            <a:noAutofit/>
          </a:bodyPr>
          <a:lstStyle/>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Please note that this report was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developed specifically for EpiCentral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and is independent of the congress</a:t>
            </a:r>
            <a:endParaRPr lang="en-GB"/>
          </a:p>
          <a:p>
            <a:pPr marL="180975" lvl="1" indent="-180975">
              <a:spcBef>
                <a:spcPts val="200"/>
              </a:spcBef>
              <a:spcAft>
                <a:spcPts val="2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The ERS Hybrid Congress</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was held on 4</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sym typeface="Symbol" panose="05050102010706020507" pitchFamily="18" charset="2"/>
              </a:rPr>
              <a:t>6 July</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 2022 in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Barcelona, Spain</a:t>
            </a:r>
          </a:p>
          <a:p>
            <a:pPr marL="179705" lvl="1" indent="-179705">
              <a:spcBef>
                <a:spcPts val="200"/>
              </a:spcBef>
              <a:spcAft>
                <a:spcPts val="200"/>
              </a:spcAft>
              <a:buBlip>
                <a:blip r:embed="rId3"/>
              </a:buBlip>
            </a:pPr>
            <a:endParaRPr lang="en-GB" sz="140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3E8B872C-57A2-4512-A7F0-8AD14DAE840E}"/>
              </a:ext>
            </a:extLst>
          </p:cNvPr>
          <p:cNvSpPr/>
          <p:nvPr/>
        </p:nvSpPr>
        <p:spPr>
          <a:xfrm>
            <a:off x="4408178" y="1394961"/>
            <a:ext cx="3380568" cy="396000"/>
          </a:xfrm>
          <a:prstGeom prst="roundRect">
            <a:avLst>
              <a:gd name="adj" fmla="val 16667"/>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Permissions</a:t>
            </a:r>
            <a:endParaRPr lang="en-GB" sz="1600" b="1" kern="1200"/>
          </a:p>
        </p:txBody>
      </p:sp>
      <p:sp>
        <p:nvSpPr>
          <p:cNvPr id="12" name="Rectangle: Rounded Corners 11">
            <a:extLst>
              <a:ext uri="{FF2B5EF4-FFF2-40B4-BE49-F238E27FC236}">
                <a16:creationId xmlns:a16="http://schemas.microsoft.com/office/drawing/2014/main" id="{3BEDEA21-DEAC-426F-AB15-EC88CAA6DF9C}"/>
              </a:ext>
            </a:extLst>
          </p:cNvPr>
          <p:cNvSpPr/>
          <p:nvPr/>
        </p:nvSpPr>
        <p:spPr>
          <a:xfrm>
            <a:off x="548282" y="1394961"/>
            <a:ext cx="3380568" cy="396000"/>
          </a:xfrm>
          <a:prstGeom prst="roundRect">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Aims</a:t>
            </a:r>
            <a:endParaRPr lang="en-GB" sz="1600" b="1" kern="1200"/>
          </a:p>
        </p:txBody>
      </p:sp>
      <p:sp>
        <p:nvSpPr>
          <p:cNvPr id="16" name="Rectangle: Rounded Corners 15">
            <a:extLst>
              <a:ext uri="{FF2B5EF4-FFF2-40B4-BE49-F238E27FC236}">
                <a16:creationId xmlns:a16="http://schemas.microsoft.com/office/drawing/2014/main" id="{44862DA6-88BD-4946-BDB7-87B50719D0F9}"/>
              </a:ext>
            </a:extLst>
          </p:cNvPr>
          <p:cNvSpPr/>
          <p:nvPr/>
        </p:nvSpPr>
        <p:spPr>
          <a:xfrm>
            <a:off x="8262027" y="1394961"/>
            <a:ext cx="3380568" cy="396000"/>
          </a:xfrm>
          <a:prstGeom prst="roundRect">
            <a:avLst>
              <a:gd name="adj" fmla="val 16667"/>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Conference details</a:t>
            </a:r>
            <a:endParaRPr lang="en-GB" sz="1600" b="1" kern="1200"/>
          </a:p>
        </p:txBody>
      </p:sp>
      <p:sp>
        <p:nvSpPr>
          <p:cNvPr id="5" name="Slide Number Placeholder 4">
            <a:extLst>
              <a:ext uri="{FF2B5EF4-FFF2-40B4-BE49-F238E27FC236}">
                <a16:creationId xmlns:a16="http://schemas.microsoft.com/office/drawing/2014/main" id="{15FECDF9-A5BC-4185-BA61-497E7BB31CAE}"/>
              </a:ext>
            </a:extLst>
          </p:cNvPr>
          <p:cNvSpPr>
            <a:spLocks noGrp="1"/>
          </p:cNvSpPr>
          <p:nvPr>
            <p:ph type="sldNum" sz="quarter" idx="12"/>
          </p:nvPr>
        </p:nvSpPr>
        <p:spPr/>
        <p:txBody>
          <a:bodyPr/>
          <a:lstStyle/>
          <a:p>
            <a:fld id="{D38BAEAC-A895-4A01-AB9B-F6141799970D}" type="slidenum">
              <a:rPr lang="en-GB" smtClean="0"/>
              <a:pPr/>
              <a:t>2</a:t>
            </a:fld>
            <a:endParaRPr lang="en-GB"/>
          </a:p>
        </p:txBody>
      </p:sp>
      <p:graphicFrame>
        <p:nvGraphicFramePr>
          <p:cNvPr id="23" name="Table 37">
            <a:extLst>
              <a:ext uri="{FF2B5EF4-FFF2-40B4-BE49-F238E27FC236}">
                <a16:creationId xmlns:a16="http://schemas.microsoft.com/office/drawing/2014/main" id="{B8B3AFA6-0942-4428-9ACE-04FDD5DA6197}"/>
              </a:ext>
            </a:extLst>
          </p:cNvPr>
          <p:cNvGraphicFramePr>
            <a:graphicFrameLocks noGrp="1"/>
          </p:cNvGraphicFramePr>
          <p:nvPr>
            <p:extLst>
              <p:ext uri="{D42A27DB-BD31-4B8C-83A1-F6EECF244321}">
                <p14:modId xmlns:p14="http://schemas.microsoft.com/office/powerpoint/2010/main" val="3360089164"/>
              </p:ext>
            </p:extLst>
          </p:nvPr>
        </p:nvGraphicFramePr>
        <p:xfrm>
          <a:off x="969369" y="4429981"/>
          <a:ext cx="10648950" cy="940166"/>
        </p:xfrm>
        <a:graphic>
          <a:graphicData uri="http://schemas.openxmlformats.org/drawingml/2006/table">
            <a:tbl>
              <a:tblPr firstRow="1" bandRow="1">
                <a:tableStyleId>{5C22544A-7EE6-4342-B048-85BDC9FD1C3A}</a:tableStyleId>
              </a:tblPr>
              <a:tblGrid>
                <a:gridCol w="5324475">
                  <a:extLst>
                    <a:ext uri="{9D8B030D-6E8A-4147-A177-3AD203B41FA5}">
                      <a16:colId xmlns:a16="http://schemas.microsoft.com/office/drawing/2014/main" val="4038047938"/>
                    </a:ext>
                  </a:extLst>
                </a:gridCol>
                <a:gridCol w="5324475">
                  <a:extLst>
                    <a:ext uri="{9D8B030D-6E8A-4147-A177-3AD203B41FA5}">
                      <a16:colId xmlns:a16="http://schemas.microsoft.com/office/drawing/2014/main" val="3888068556"/>
                    </a:ext>
                  </a:extLst>
                </a:gridCol>
              </a:tblGrid>
              <a:tr h="470083">
                <a:tc>
                  <a:txBody>
                    <a:bodyPr/>
                    <a:lstStyle/>
                    <a:p>
                      <a:r>
                        <a:rPr kumimoji="0" lang="en-GB"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Key takeaways</a:t>
                      </a:r>
                      <a:endParaRPr lang="en-GB"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656665"/>
                          </a:solidFill>
                          <a:effectLst/>
                          <a:uLnTx/>
                          <a:uFillTx/>
                          <a:latin typeface="Calibri" panose="020F0502020204030204" pitchFamily="34" charset="0"/>
                          <a:ea typeface="+mn-ea"/>
                          <a:cs typeface="Calibri" panose="020F0502020204030204" pitchFamily="34" charset="0"/>
                        </a:rPr>
                        <a:t>Epithelial cytokines and the inflammatory cascade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91206"/>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Role of the epithelium in asthma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656665"/>
                          </a:solidFill>
                          <a:effectLst/>
                          <a:uLnTx/>
                          <a:uFillTx/>
                          <a:latin typeface="Calibri" panose="020F0502020204030204" pitchFamily="34" charset="0"/>
                          <a:ea typeface="+mn-ea"/>
                          <a:cs typeface="Calibri" panose="020F0502020204030204" pitchFamily="34" charset="0"/>
                        </a:rPr>
                        <a:t>Airway remodelling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0578374"/>
                  </a:ext>
                </a:extLst>
              </a:tr>
            </a:tbl>
          </a:graphicData>
        </a:graphic>
      </p:graphicFrame>
      <p:sp>
        <p:nvSpPr>
          <p:cNvPr id="24" name="Oval 23">
            <a:extLst>
              <a:ext uri="{FF2B5EF4-FFF2-40B4-BE49-F238E27FC236}">
                <a16:creationId xmlns:a16="http://schemas.microsoft.com/office/drawing/2014/main" id="{7327196F-EC95-4F53-9F44-D973369EB732}"/>
              </a:ext>
            </a:extLst>
          </p:cNvPr>
          <p:cNvSpPr/>
          <p:nvPr/>
        </p:nvSpPr>
        <p:spPr>
          <a:xfrm>
            <a:off x="637027" y="4431408"/>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1</a:t>
            </a:r>
          </a:p>
        </p:txBody>
      </p:sp>
      <p:sp>
        <p:nvSpPr>
          <p:cNvPr id="29" name="Oval 28">
            <a:extLst>
              <a:ext uri="{FF2B5EF4-FFF2-40B4-BE49-F238E27FC236}">
                <a16:creationId xmlns:a16="http://schemas.microsoft.com/office/drawing/2014/main" id="{ABEC4A47-E073-4E90-9C52-A270F434BF12}"/>
              </a:ext>
            </a:extLst>
          </p:cNvPr>
          <p:cNvSpPr/>
          <p:nvPr/>
        </p:nvSpPr>
        <p:spPr>
          <a:xfrm>
            <a:off x="637027" y="4917253"/>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2</a:t>
            </a:r>
          </a:p>
        </p:txBody>
      </p:sp>
      <p:sp>
        <p:nvSpPr>
          <p:cNvPr id="30" name="Oval 29">
            <a:extLst>
              <a:ext uri="{FF2B5EF4-FFF2-40B4-BE49-F238E27FC236}">
                <a16:creationId xmlns:a16="http://schemas.microsoft.com/office/drawing/2014/main" id="{A8D146B4-F24F-4A0B-AE51-2B95B6112746}"/>
              </a:ext>
            </a:extLst>
          </p:cNvPr>
          <p:cNvSpPr/>
          <p:nvPr/>
        </p:nvSpPr>
        <p:spPr>
          <a:xfrm>
            <a:off x="5958327" y="4431408"/>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3</a:t>
            </a:r>
          </a:p>
        </p:txBody>
      </p:sp>
      <p:sp>
        <p:nvSpPr>
          <p:cNvPr id="31" name="Oval 30">
            <a:extLst>
              <a:ext uri="{FF2B5EF4-FFF2-40B4-BE49-F238E27FC236}">
                <a16:creationId xmlns:a16="http://schemas.microsoft.com/office/drawing/2014/main" id="{CB45B93E-5090-435D-BF51-04427DB106AE}"/>
              </a:ext>
            </a:extLst>
          </p:cNvPr>
          <p:cNvSpPr/>
          <p:nvPr/>
        </p:nvSpPr>
        <p:spPr>
          <a:xfrm>
            <a:off x="5958327" y="4917253"/>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4</a:t>
            </a:r>
          </a:p>
        </p:txBody>
      </p:sp>
      <p:sp>
        <p:nvSpPr>
          <p:cNvPr id="35" name="Rectangle 34">
            <a:hlinkClick r:id="rId4" action="ppaction://hlinksldjump"/>
            <a:extLst>
              <a:ext uri="{FF2B5EF4-FFF2-40B4-BE49-F238E27FC236}">
                <a16:creationId xmlns:a16="http://schemas.microsoft.com/office/drawing/2014/main" id="{47E8357E-6C6A-4BC8-A617-F41EFB504A66}"/>
              </a:ext>
            </a:extLst>
          </p:cNvPr>
          <p:cNvSpPr/>
          <p:nvPr/>
        </p:nvSpPr>
        <p:spPr>
          <a:xfrm>
            <a:off x="618677" y="4424768"/>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hlinkClick r:id="rId5" action="ppaction://hlinksldjump"/>
            <a:extLst>
              <a:ext uri="{FF2B5EF4-FFF2-40B4-BE49-F238E27FC236}">
                <a16:creationId xmlns:a16="http://schemas.microsoft.com/office/drawing/2014/main" id="{91369834-0926-484C-9826-3050291EA1DB}"/>
              </a:ext>
            </a:extLst>
          </p:cNvPr>
          <p:cNvSpPr/>
          <p:nvPr/>
        </p:nvSpPr>
        <p:spPr>
          <a:xfrm>
            <a:off x="618677" y="4910613"/>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6" action="ppaction://hlinksldjump"/>
            <a:extLst>
              <a:ext uri="{FF2B5EF4-FFF2-40B4-BE49-F238E27FC236}">
                <a16:creationId xmlns:a16="http://schemas.microsoft.com/office/drawing/2014/main" id="{0CF54654-5134-4138-A81A-AAAF30D1E911}"/>
              </a:ext>
            </a:extLst>
          </p:cNvPr>
          <p:cNvSpPr/>
          <p:nvPr/>
        </p:nvSpPr>
        <p:spPr>
          <a:xfrm>
            <a:off x="5939977" y="4910613"/>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7" action="ppaction://hlinksldjump"/>
            <a:extLst>
              <a:ext uri="{FF2B5EF4-FFF2-40B4-BE49-F238E27FC236}">
                <a16:creationId xmlns:a16="http://schemas.microsoft.com/office/drawing/2014/main" id="{42BABDBF-FA2A-4D36-BDFB-F14ACC71EF60}"/>
              </a:ext>
            </a:extLst>
          </p:cNvPr>
          <p:cNvSpPr/>
          <p:nvPr/>
        </p:nvSpPr>
        <p:spPr>
          <a:xfrm>
            <a:off x="5930618" y="4424768"/>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07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5BB7-12E6-4143-9F73-891C40284F04}"/>
              </a:ext>
            </a:extLst>
          </p:cNvPr>
          <p:cNvSpPr>
            <a:spLocks noGrp="1"/>
          </p:cNvSpPr>
          <p:nvPr>
            <p:ph type="title"/>
          </p:nvPr>
        </p:nvSpPr>
        <p:spPr>
          <a:xfrm>
            <a:off x="548282" y="367200"/>
            <a:ext cx="11095200" cy="720000"/>
          </a:xfrm>
        </p:spPr>
        <p:txBody>
          <a:bodyPr/>
          <a:lstStyle/>
          <a:p>
            <a:r>
              <a:rPr lang="en-GB" sz="2400"/>
              <a:t>Key takeaways</a:t>
            </a:r>
          </a:p>
        </p:txBody>
      </p:sp>
      <p:sp>
        <p:nvSpPr>
          <p:cNvPr id="4" name="Content Placeholder 3">
            <a:extLst>
              <a:ext uri="{FF2B5EF4-FFF2-40B4-BE49-F238E27FC236}">
                <a16:creationId xmlns:a16="http://schemas.microsoft.com/office/drawing/2014/main" id="{A29608A7-DC09-4ED5-9884-11D29267903C}"/>
              </a:ext>
            </a:extLst>
          </p:cNvPr>
          <p:cNvSpPr>
            <a:spLocks noGrp="1"/>
          </p:cNvSpPr>
          <p:nvPr>
            <p:ph sz="quarter" idx="13"/>
          </p:nvPr>
        </p:nvSpPr>
        <p:spPr>
          <a:xfrm>
            <a:off x="547688" y="6234113"/>
            <a:ext cx="10326638" cy="444500"/>
          </a:xfrm>
        </p:spPr>
        <p:txBody>
          <a:bodyPr/>
          <a:lstStyle/>
          <a:p>
            <a:r>
              <a:rPr lang="en-GB" sz="850" dirty="0"/>
              <a:t>CTSK, cathepsin K; HDM, house dust mite; IL, interleukin; ILC2, type 2 innate lymphoid cell; T2, type 2; </a:t>
            </a:r>
            <a:r>
              <a:rPr lang="en-GB" sz="900" dirty="0"/>
              <a:t>TSLP, thymic stromal lymphopoietin</a:t>
            </a:r>
            <a:br>
              <a:rPr lang="en-GB" sz="850" dirty="0"/>
            </a:br>
            <a:r>
              <a:rPr lang="en-GB" sz="850" dirty="0"/>
              <a:t>1. Shi Y, et al. Poster PA351 presented at ERS 2022; 2. </a:t>
            </a:r>
            <a:r>
              <a:rPr lang="en-GB" sz="850" dirty="0" err="1"/>
              <a:t>Bonato</a:t>
            </a:r>
            <a:r>
              <a:rPr lang="en-GB" sz="850" dirty="0"/>
              <a:t> M, et al. Poster PA2814 presented at ERS 2022; 3. Whetstone CE, et al. Poster PA933 presented at ERS 2022; 4. </a:t>
            </a:r>
            <a:r>
              <a:rPr lang="en-GB" sz="850" dirty="0" err="1"/>
              <a:t>Ramu</a:t>
            </a:r>
            <a:r>
              <a:rPr lang="en-GB" sz="850" dirty="0"/>
              <a:t> S, et al. Poster PA3226 presented at ERS 2022; </a:t>
            </a:r>
            <a:br>
              <a:rPr lang="en-GB" sz="850" dirty="0"/>
            </a:br>
            <a:r>
              <a:rPr lang="en-GB" sz="850" dirty="0"/>
              <a:t>5. Gagnon PA, et al. Poster PA3583 presented at ERS 2022; 6. Qin L, et al. Poster PA916 presented at ERS 2022</a:t>
            </a:r>
          </a:p>
        </p:txBody>
      </p:sp>
      <p:sp>
        <p:nvSpPr>
          <p:cNvPr id="53" name="Slide Number Placeholder 52">
            <a:extLst>
              <a:ext uri="{FF2B5EF4-FFF2-40B4-BE49-F238E27FC236}">
                <a16:creationId xmlns:a16="http://schemas.microsoft.com/office/drawing/2014/main" id="{821C3A72-6D90-45C8-937A-6CBCEEDDB2F2}"/>
              </a:ext>
            </a:extLst>
          </p:cNvPr>
          <p:cNvSpPr>
            <a:spLocks noGrp="1"/>
          </p:cNvSpPr>
          <p:nvPr>
            <p:ph type="sldNum" sz="quarter" idx="12"/>
          </p:nvPr>
        </p:nvSpPr>
        <p:spPr/>
        <p:txBody>
          <a:bodyPr/>
          <a:lstStyle/>
          <a:p>
            <a:fld id="{D38BAEAC-A895-4A01-AB9B-F6141799970D}" type="slidenum">
              <a:rPr lang="en-GB" smtClean="0"/>
              <a:pPr/>
              <a:t>3</a:t>
            </a:fld>
            <a:endParaRPr lang="en-GB"/>
          </a:p>
        </p:txBody>
      </p:sp>
      <p:grpSp>
        <p:nvGrpSpPr>
          <p:cNvPr id="6" name="Group 5">
            <a:extLst>
              <a:ext uri="{FF2B5EF4-FFF2-40B4-BE49-F238E27FC236}">
                <a16:creationId xmlns:a16="http://schemas.microsoft.com/office/drawing/2014/main" id="{B6B240EA-1058-46B8-A494-6262ABFE6493}"/>
              </a:ext>
            </a:extLst>
          </p:cNvPr>
          <p:cNvGrpSpPr/>
          <p:nvPr/>
        </p:nvGrpSpPr>
        <p:grpSpPr>
          <a:xfrm>
            <a:off x="537862" y="4944013"/>
            <a:ext cx="11105619" cy="1080000"/>
            <a:chOff x="537862" y="4786996"/>
            <a:chExt cx="11105619" cy="1080000"/>
          </a:xfrm>
        </p:grpSpPr>
        <p:sp>
          <p:nvSpPr>
            <p:cNvPr id="45" name="Content Placeholder 2">
              <a:extLst>
                <a:ext uri="{FF2B5EF4-FFF2-40B4-BE49-F238E27FC236}">
                  <a16:creationId xmlns:a16="http://schemas.microsoft.com/office/drawing/2014/main" id="{F720385F-6364-4F87-AC57-B15BA4D2D656}"/>
                </a:ext>
              </a:extLst>
            </p:cNvPr>
            <p:cNvSpPr txBox="1">
              <a:spLocks/>
            </p:cNvSpPr>
            <p:nvPr/>
          </p:nvSpPr>
          <p:spPr>
            <a:xfrm>
              <a:off x="1091952" y="4786996"/>
              <a:ext cx="10551529" cy="1080000"/>
            </a:xfrm>
            <a:prstGeom prst="roundRect">
              <a:avLst>
                <a:gd name="adj" fmla="val 7333"/>
              </a:avLst>
            </a:prstGeom>
            <a:ln w="19050">
              <a:solidFill>
                <a:schemeClr val="bg2"/>
              </a:solidFill>
            </a:ln>
          </p:spPr>
          <p:txBody>
            <a:bodyPr vert="horz" lIns="216000" tIns="0" rIns="21600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spcBef>
                  <a:spcPts val="0"/>
                </a:spcBef>
              </a:pPr>
              <a:r>
                <a:rPr lang="en-GB" sz="1800" dirty="0"/>
                <a:t>Markers of airway remodelling may correlate with severity of disease in patients with asthma; </a:t>
              </a:r>
              <a:br>
                <a:rPr lang="en-GB" sz="1800" dirty="0"/>
              </a:br>
              <a:r>
                <a:rPr lang="en-GB" sz="1800" dirty="0"/>
                <a:t>in particular, sputum </a:t>
              </a:r>
              <a:r>
                <a:rPr lang="en-GB" sz="1800" i="1" dirty="0"/>
                <a:t>CTSK</a:t>
              </a:r>
              <a:r>
                <a:rPr lang="en-GB" sz="1800" dirty="0"/>
                <a:t> expression may be a useful marker of airway remodelling in patients </a:t>
              </a:r>
              <a:br>
                <a:rPr lang="en-GB" sz="1800" dirty="0"/>
              </a:br>
              <a:r>
                <a:rPr lang="en-GB" sz="1800" dirty="0"/>
                <a:t>with asthma</a:t>
              </a:r>
              <a:r>
                <a:rPr lang="en-GB" sz="1800" baseline="30000" dirty="0"/>
                <a:t>6 </a:t>
              </a:r>
            </a:p>
          </p:txBody>
        </p:sp>
        <p:sp>
          <p:nvSpPr>
            <p:cNvPr id="46" name="Oval 45">
              <a:extLst>
                <a:ext uri="{FF2B5EF4-FFF2-40B4-BE49-F238E27FC236}">
                  <a16:creationId xmlns:a16="http://schemas.microsoft.com/office/drawing/2014/main" id="{0C7BF1A3-E92F-4DC0-A7A7-6E8BA5D66554}"/>
                </a:ext>
              </a:extLst>
            </p:cNvPr>
            <p:cNvSpPr/>
            <p:nvPr/>
          </p:nvSpPr>
          <p:spPr>
            <a:xfrm>
              <a:off x="537862" y="4970555"/>
              <a:ext cx="727969" cy="720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2">
              <a:extLst>
                <a:ext uri="{FF2B5EF4-FFF2-40B4-BE49-F238E27FC236}">
                  <a16:creationId xmlns:a16="http://schemas.microsoft.com/office/drawing/2014/main" id="{706B21C8-7A09-4322-847C-09E44AD5445F}"/>
                </a:ext>
              </a:extLst>
            </p:cNvPr>
            <p:cNvSpPr>
              <a:spLocks noEditPoints="1"/>
            </p:cNvSpPr>
            <p:nvPr/>
          </p:nvSpPr>
          <p:spPr bwMode="auto">
            <a:xfrm>
              <a:off x="752090" y="5119754"/>
              <a:ext cx="319164" cy="355836"/>
            </a:xfrm>
            <a:custGeom>
              <a:avLst/>
              <a:gdLst>
                <a:gd name="T0" fmla="*/ 1334 w 1871"/>
                <a:gd name="T1" fmla="*/ 2086 h 2086"/>
                <a:gd name="T2" fmla="*/ 1334 w 1871"/>
                <a:gd name="T3" fmla="*/ 2086 h 2086"/>
                <a:gd name="T4" fmla="*/ 1871 w 1871"/>
                <a:gd name="T5" fmla="*/ 2086 h 2086"/>
                <a:gd name="T6" fmla="*/ 1871 w 1871"/>
                <a:gd name="T7" fmla="*/ 795 h 2086"/>
                <a:gd name="T8" fmla="*/ 1334 w 1871"/>
                <a:gd name="T9" fmla="*/ 795 h 2086"/>
                <a:gd name="T10" fmla="*/ 1334 w 1871"/>
                <a:gd name="T11" fmla="*/ 2086 h 2086"/>
                <a:gd name="T12" fmla="*/ 1368 w 1871"/>
                <a:gd name="T13" fmla="*/ 0 h 2086"/>
                <a:gd name="T14" fmla="*/ 1368 w 1871"/>
                <a:gd name="T15" fmla="*/ 0 h 2086"/>
                <a:gd name="T16" fmla="*/ 852 w 1871"/>
                <a:gd name="T17" fmla="*/ 0 h 2086"/>
                <a:gd name="T18" fmla="*/ 983 w 1871"/>
                <a:gd name="T19" fmla="*/ 132 h 2086"/>
                <a:gd name="T20" fmla="*/ 12 w 1871"/>
                <a:gd name="T21" fmla="*/ 1286 h 2086"/>
                <a:gd name="T22" fmla="*/ 12 w 1871"/>
                <a:gd name="T23" fmla="*/ 1334 h 2086"/>
                <a:gd name="T24" fmla="*/ 65 w 1871"/>
                <a:gd name="T25" fmla="*/ 1340 h 2086"/>
                <a:gd name="T26" fmla="*/ 1237 w 1871"/>
                <a:gd name="T27" fmla="*/ 388 h 2086"/>
                <a:gd name="T28" fmla="*/ 1368 w 1871"/>
                <a:gd name="T29" fmla="*/ 521 h 2086"/>
                <a:gd name="T30" fmla="*/ 1368 w 1871"/>
                <a:gd name="T31" fmla="*/ 0 h 2086"/>
                <a:gd name="T32" fmla="*/ 672 w 1871"/>
                <a:gd name="T33" fmla="*/ 2086 h 2086"/>
                <a:gd name="T34" fmla="*/ 672 w 1871"/>
                <a:gd name="T35" fmla="*/ 2086 h 2086"/>
                <a:gd name="T36" fmla="*/ 1208 w 1871"/>
                <a:gd name="T37" fmla="*/ 2086 h 2086"/>
                <a:gd name="T38" fmla="*/ 1208 w 1871"/>
                <a:gd name="T39" fmla="*/ 1222 h 2086"/>
                <a:gd name="T40" fmla="*/ 672 w 1871"/>
                <a:gd name="T41" fmla="*/ 1222 h 2086"/>
                <a:gd name="T42" fmla="*/ 672 w 1871"/>
                <a:gd name="T43" fmla="*/ 2086 h 2086"/>
                <a:gd name="T44" fmla="*/ 9 w 1871"/>
                <a:gd name="T45" fmla="*/ 2086 h 2086"/>
                <a:gd name="T46" fmla="*/ 9 w 1871"/>
                <a:gd name="T47" fmla="*/ 2086 h 2086"/>
                <a:gd name="T48" fmla="*/ 545 w 1871"/>
                <a:gd name="T49" fmla="*/ 2086 h 2086"/>
                <a:gd name="T50" fmla="*/ 545 w 1871"/>
                <a:gd name="T51" fmla="*/ 1654 h 2086"/>
                <a:gd name="T52" fmla="*/ 9 w 1871"/>
                <a:gd name="T53" fmla="*/ 1654 h 2086"/>
                <a:gd name="T54" fmla="*/ 9 w 1871"/>
                <a:gd name="T55" fmla="*/ 208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1" h="2086">
                  <a:moveTo>
                    <a:pt x="1334" y="2086"/>
                  </a:moveTo>
                  <a:lnTo>
                    <a:pt x="1334" y="2086"/>
                  </a:lnTo>
                  <a:lnTo>
                    <a:pt x="1871" y="2086"/>
                  </a:lnTo>
                  <a:lnTo>
                    <a:pt x="1871" y="795"/>
                  </a:lnTo>
                  <a:lnTo>
                    <a:pt x="1334" y="795"/>
                  </a:lnTo>
                  <a:lnTo>
                    <a:pt x="1334" y="2086"/>
                  </a:lnTo>
                  <a:close/>
                  <a:moveTo>
                    <a:pt x="1368" y="0"/>
                  </a:moveTo>
                  <a:lnTo>
                    <a:pt x="1368" y="0"/>
                  </a:lnTo>
                  <a:lnTo>
                    <a:pt x="852" y="0"/>
                  </a:lnTo>
                  <a:lnTo>
                    <a:pt x="983" y="132"/>
                  </a:lnTo>
                  <a:lnTo>
                    <a:pt x="12" y="1286"/>
                  </a:lnTo>
                  <a:cubicBezTo>
                    <a:pt x="1" y="1299"/>
                    <a:pt x="0" y="1320"/>
                    <a:pt x="12" y="1334"/>
                  </a:cubicBezTo>
                  <a:cubicBezTo>
                    <a:pt x="25" y="1350"/>
                    <a:pt x="49" y="1353"/>
                    <a:pt x="65" y="1340"/>
                  </a:cubicBezTo>
                  <a:lnTo>
                    <a:pt x="1237" y="388"/>
                  </a:lnTo>
                  <a:lnTo>
                    <a:pt x="1368" y="521"/>
                  </a:lnTo>
                  <a:lnTo>
                    <a:pt x="1368" y="0"/>
                  </a:lnTo>
                  <a:close/>
                  <a:moveTo>
                    <a:pt x="672" y="2086"/>
                  </a:moveTo>
                  <a:lnTo>
                    <a:pt x="672" y="2086"/>
                  </a:lnTo>
                  <a:lnTo>
                    <a:pt x="1208" y="2086"/>
                  </a:lnTo>
                  <a:lnTo>
                    <a:pt x="1208" y="1222"/>
                  </a:lnTo>
                  <a:lnTo>
                    <a:pt x="672" y="1222"/>
                  </a:lnTo>
                  <a:lnTo>
                    <a:pt x="672" y="2086"/>
                  </a:lnTo>
                  <a:close/>
                  <a:moveTo>
                    <a:pt x="9" y="2086"/>
                  </a:moveTo>
                  <a:lnTo>
                    <a:pt x="9" y="2086"/>
                  </a:lnTo>
                  <a:lnTo>
                    <a:pt x="545" y="2086"/>
                  </a:lnTo>
                  <a:lnTo>
                    <a:pt x="545" y="1654"/>
                  </a:lnTo>
                  <a:lnTo>
                    <a:pt x="9" y="1654"/>
                  </a:lnTo>
                  <a:lnTo>
                    <a:pt x="9" y="208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6">
            <a:extLst>
              <a:ext uri="{FF2B5EF4-FFF2-40B4-BE49-F238E27FC236}">
                <a16:creationId xmlns:a16="http://schemas.microsoft.com/office/drawing/2014/main" id="{A53A5FD2-2B24-481F-B535-C9DA2FA8BFB5}"/>
              </a:ext>
            </a:extLst>
          </p:cNvPr>
          <p:cNvGrpSpPr/>
          <p:nvPr/>
        </p:nvGrpSpPr>
        <p:grpSpPr>
          <a:xfrm>
            <a:off x="537862" y="1394764"/>
            <a:ext cx="11103276" cy="1080000"/>
            <a:chOff x="537862" y="1404000"/>
            <a:chExt cx="11103276" cy="1080000"/>
          </a:xfrm>
        </p:grpSpPr>
        <p:sp>
          <p:nvSpPr>
            <p:cNvPr id="28" name="Content Placeholder 2">
              <a:extLst>
                <a:ext uri="{FF2B5EF4-FFF2-40B4-BE49-F238E27FC236}">
                  <a16:creationId xmlns:a16="http://schemas.microsoft.com/office/drawing/2014/main" id="{3D7533D4-7D1A-4AF0-8082-E082A4D9A62A}"/>
                </a:ext>
              </a:extLst>
            </p:cNvPr>
            <p:cNvSpPr txBox="1">
              <a:spLocks/>
            </p:cNvSpPr>
            <p:nvPr/>
          </p:nvSpPr>
          <p:spPr>
            <a:xfrm>
              <a:off x="1089609" y="1404000"/>
              <a:ext cx="10551529" cy="1080000"/>
            </a:xfrm>
            <a:prstGeom prst="roundRect">
              <a:avLst>
                <a:gd name="adj" fmla="val 7333"/>
              </a:avLst>
            </a:prstGeom>
            <a:ln w="19050">
              <a:solidFill>
                <a:schemeClr val="bg2"/>
              </a:solidFill>
            </a:ln>
          </p:spPr>
          <p:txBody>
            <a:bodyPr lIns="216000" rIns="216000" anchor="ctr"/>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spcBef>
                  <a:spcPts val="0"/>
                </a:spcBef>
              </a:pPr>
              <a:r>
                <a:rPr lang="en-GB" sz="1800" dirty="0"/>
                <a:t>The airway epithelial cell landscape is altered in severe asthma; for example, there are increased levels of secretory cells in patients with T2 biology compared with non-T2 biology.</a:t>
              </a:r>
              <a:r>
                <a:rPr lang="en-GB" sz="1800" baseline="30000" dirty="0"/>
                <a:t>1</a:t>
              </a:r>
              <a:r>
                <a:rPr lang="en-GB" sz="1800" dirty="0"/>
                <a:t> Moreover, in paediatric patients, ILC2 presence was associated with T2 inflammation and later development of atopic asthma</a:t>
              </a:r>
              <a:r>
                <a:rPr lang="en-GB" sz="1800" baseline="30000" dirty="0"/>
                <a:t>2 </a:t>
              </a:r>
              <a:endParaRPr lang="en-GB" sz="1800" dirty="0"/>
            </a:p>
          </p:txBody>
        </p:sp>
        <p:sp>
          <p:nvSpPr>
            <p:cNvPr id="29" name="Oval 28">
              <a:extLst>
                <a:ext uri="{FF2B5EF4-FFF2-40B4-BE49-F238E27FC236}">
                  <a16:creationId xmlns:a16="http://schemas.microsoft.com/office/drawing/2014/main" id="{6564AA5D-AA5C-4EB7-A950-99AADC41545D}"/>
                </a:ext>
              </a:extLst>
            </p:cNvPr>
            <p:cNvSpPr/>
            <p:nvPr/>
          </p:nvSpPr>
          <p:spPr>
            <a:xfrm>
              <a:off x="537862" y="1576650"/>
              <a:ext cx="727969" cy="720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48" name="Freeform 30">
              <a:extLst>
                <a:ext uri="{FF2B5EF4-FFF2-40B4-BE49-F238E27FC236}">
                  <a16:creationId xmlns:a16="http://schemas.microsoft.com/office/drawing/2014/main" id="{CA96CDEB-645B-4175-99CE-0BBC5C6CDCA9}"/>
                </a:ext>
              </a:extLst>
            </p:cNvPr>
            <p:cNvSpPr>
              <a:spLocks noEditPoints="1"/>
            </p:cNvSpPr>
            <p:nvPr/>
          </p:nvSpPr>
          <p:spPr bwMode="auto">
            <a:xfrm>
              <a:off x="624144" y="1634122"/>
              <a:ext cx="529774" cy="516477"/>
            </a:xfrm>
            <a:custGeom>
              <a:avLst/>
              <a:gdLst>
                <a:gd name="T0" fmla="*/ 812 w 867"/>
                <a:gd name="T1" fmla="*/ 781 h 847"/>
                <a:gd name="T2" fmla="*/ 713 w 867"/>
                <a:gd name="T3" fmla="*/ 798 h 847"/>
                <a:gd name="T4" fmla="*/ 531 w 867"/>
                <a:gd name="T5" fmla="*/ 654 h 847"/>
                <a:gd name="T6" fmla="*/ 482 w 867"/>
                <a:gd name="T7" fmla="*/ 533 h 847"/>
                <a:gd name="T8" fmla="*/ 486 w 867"/>
                <a:gd name="T9" fmla="*/ 400 h 847"/>
                <a:gd name="T10" fmla="*/ 433 w 867"/>
                <a:gd name="T11" fmla="*/ 375 h 847"/>
                <a:gd name="T12" fmla="*/ 381 w 867"/>
                <a:gd name="T13" fmla="*/ 400 h 847"/>
                <a:gd name="T14" fmla="*/ 385 w 867"/>
                <a:gd name="T15" fmla="*/ 533 h 847"/>
                <a:gd name="T16" fmla="*/ 335 w 867"/>
                <a:gd name="T17" fmla="*/ 654 h 847"/>
                <a:gd name="T18" fmla="*/ 154 w 867"/>
                <a:gd name="T19" fmla="*/ 798 h 847"/>
                <a:gd name="T20" fmla="*/ 55 w 867"/>
                <a:gd name="T21" fmla="*/ 781 h 847"/>
                <a:gd name="T22" fmla="*/ 88 w 867"/>
                <a:gd name="T23" fmla="*/ 423 h 847"/>
                <a:gd name="T24" fmla="*/ 187 w 867"/>
                <a:gd name="T25" fmla="*/ 220 h 847"/>
                <a:gd name="T26" fmla="*/ 286 w 867"/>
                <a:gd name="T27" fmla="*/ 181 h 847"/>
                <a:gd name="T28" fmla="*/ 366 w 867"/>
                <a:gd name="T29" fmla="*/ 347 h 847"/>
                <a:gd name="T30" fmla="*/ 370 w 867"/>
                <a:gd name="T31" fmla="*/ 346 h 847"/>
                <a:gd name="T32" fmla="*/ 406 w 867"/>
                <a:gd name="T33" fmla="*/ 320 h 847"/>
                <a:gd name="T34" fmla="*/ 406 w 867"/>
                <a:gd name="T35" fmla="*/ 287 h 847"/>
                <a:gd name="T36" fmla="*/ 433 w 867"/>
                <a:gd name="T37" fmla="*/ 291 h 847"/>
                <a:gd name="T38" fmla="*/ 461 w 867"/>
                <a:gd name="T39" fmla="*/ 287 h 847"/>
                <a:gd name="T40" fmla="*/ 461 w 867"/>
                <a:gd name="T41" fmla="*/ 320 h 847"/>
                <a:gd name="T42" fmla="*/ 497 w 867"/>
                <a:gd name="T43" fmla="*/ 346 h 847"/>
                <a:gd name="T44" fmla="*/ 501 w 867"/>
                <a:gd name="T45" fmla="*/ 347 h 847"/>
                <a:gd name="T46" fmla="*/ 581 w 867"/>
                <a:gd name="T47" fmla="*/ 181 h 847"/>
                <a:gd name="T48" fmla="*/ 680 w 867"/>
                <a:gd name="T49" fmla="*/ 220 h 847"/>
                <a:gd name="T50" fmla="*/ 779 w 867"/>
                <a:gd name="T51" fmla="*/ 423 h 847"/>
                <a:gd name="T52" fmla="*/ 812 w 867"/>
                <a:gd name="T53" fmla="*/ 781 h 847"/>
                <a:gd name="T54" fmla="*/ 461 w 867"/>
                <a:gd name="T55" fmla="*/ 75 h 847"/>
                <a:gd name="T56" fmla="*/ 461 w 867"/>
                <a:gd name="T57" fmla="*/ 28 h 847"/>
                <a:gd name="T58" fmla="*/ 461 w 867"/>
                <a:gd name="T59" fmla="*/ 23 h 847"/>
                <a:gd name="T60" fmla="*/ 461 w 867"/>
                <a:gd name="T61" fmla="*/ 0 h 847"/>
                <a:gd name="T62" fmla="*/ 406 w 867"/>
                <a:gd name="T63" fmla="*/ 0 h 847"/>
                <a:gd name="T64" fmla="*/ 406 w 867"/>
                <a:gd name="T65" fmla="*/ 23 h 847"/>
                <a:gd name="T66" fmla="*/ 406 w 867"/>
                <a:gd name="T67" fmla="*/ 28 h 847"/>
                <a:gd name="T68" fmla="*/ 406 w 867"/>
                <a:gd name="T69" fmla="*/ 75 h 847"/>
                <a:gd name="T70" fmla="*/ 433 w 867"/>
                <a:gd name="T71" fmla="*/ 79 h 847"/>
                <a:gd name="T72" fmla="*/ 461 w 867"/>
                <a:gd name="T73" fmla="*/ 75 h 847"/>
                <a:gd name="T74" fmla="*/ 461 w 867"/>
                <a:gd name="T75" fmla="*/ 213 h 847"/>
                <a:gd name="T76" fmla="*/ 461 w 867"/>
                <a:gd name="T77" fmla="*/ 150 h 847"/>
                <a:gd name="T78" fmla="*/ 433 w 867"/>
                <a:gd name="T79" fmla="*/ 154 h 847"/>
                <a:gd name="T80" fmla="*/ 406 w 867"/>
                <a:gd name="T81" fmla="*/ 150 h 847"/>
                <a:gd name="T82" fmla="*/ 406 w 867"/>
                <a:gd name="T83" fmla="*/ 213 h 847"/>
                <a:gd name="T84" fmla="*/ 433 w 867"/>
                <a:gd name="T85" fmla="*/ 217 h 847"/>
                <a:gd name="T86" fmla="*/ 461 w 867"/>
                <a:gd name="T87" fmla="*/ 213 h 847"/>
                <a:gd name="T88" fmla="*/ 461 w 867"/>
                <a:gd name="T89" fmla="*/ 282 h 847"/>
                <a:gd name="T90" fmla="*/ 461 w 867"/>
                <a:gd name="T91" fmla="*/ 219 h 847"/>
                <a:gd name="T92" fmla="*/ 433 w 867"/>
                <a:gd name="T93" fmla="*/ 222 h 847"/>
                <a:gd name="T94" fmla="*/ 406 w 867"/>
                <a:gd name="T95" fmla="*/ 219 h 847"/>
                <a:gd name="T96" fmla="*/ 406 w 867"/>
                <a:gd name="T97" fmla="*/ 282 h 847"/>
                <a:gd name="T98" fmla="*/ 433 w 867"/>
                <a:gd name="T99" fmla="*/ 286 h 847"/>
                <a:gd name="T100" fmla="*/ 461 w 867"/>
                <a:gd name="T101" fmla="*/ 282 h 847"/>
                <a:gd name="T102" fmla="*/ 461 w 867"/>
                <a:gd name="T103" fmla="*/ 144 h 847"/>
                <a:gd name="T104" fmla="*/ 461 w 867"/>
                <a:gd name="T105" fmla="*/ 97 h 847"/>
                <a:gd name="T106" fmla="*/ 461 w 867"/>
                <a:gd name="T107" fmla="*/ 91 h 847"/>
                <a:gd name="T108" fmla="*/ 461 w 867"/>
                <a:gd name="T109" fmla="*/ 81 h 847"/>
                <a:gd name="T110" fmla="*/ 433 w 867"/>
                <a:gd name="T111" fmla="*/ 85 h 847"/>
                <a:gd name="T112" fmla="*/ 406 w 867"/>
                <a:gd name="T113" fmla="*/ 81 h 847"/>
                <a:gd name="T114" fmla="*/ 406 w 867"/>
                <a:gd name="T115" fmla="*/ 91 h 847"/>
                <a:gd name="T116" fmla="*/ 406 w 867"/>
                <a:gd name="T117" fmla="*/ 97 h 847"/>
                <a:gd name="T118" fmla="*/ 406 w 867"/>
                <a:gd name="T119" fmla="*/ 144 h 847"/>
                <a:gd name="T120" fmla="*/ 433 w 867"/>
                <a:gd name="T121" fmla="*/ 148 h 847"/>
                <a:gd name="T122" fmla="*/ 461 w 867"/>
                <a:gd name="T123" fmla="*/ 144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7" h="847">
                  <a:moveTo>
                    <a:pt x="812" y="781"/>
                  </a:moveTo>
                  <a:cubicBezTo>
                    <a:pt x="757" y="847"/>
                    <a:pt x="746" y="825"/>
                    <a:pt x="713" y="798"/>
                  </a:cubicBezTo>
                  <a:cubicBezTo>
                    <a:pt x="680" y="770"/>
                    <a:pt x="570" y="677"/>
                    <a:pt x="531" y="654"/>
                  </a:cubicBezTo>
                  <a:cubicBezTo>
                    <a:pt x="493" y="632"/>
                    <a:pt x="476" y="605"/>
                    <a:pt x="482" y="533"/>
                  </a:cubicBezTo>
                  <a:cubicBezTo>
                    <a:pt x="482" y="490"/>
                    <a:pt x="474" y="456"/>
                    <a:pt x="486" y="400"/>
                  </a:cubicBezTo>
                  <a:cubicBezTo>
                    <a:pt x="463" y="397"/>
                    <a:pt x="446" y="387"/>
                    <a:pt x="433" y="375"/>
                  </a:cubicBezTo>
                  <a:cubicBezTo>
                    <a:pt x="421" y="387"/>
                    <a:pt x="404" y="397"/>
                    <a:pt x="381" y="400"/>
                  </a:cubicBezTo>
                  <a:cubicBezTo>
                    <a:pt x="393" y="456"/>
                    <a:pt x="385" y="490"/>
                    <a:pt x="385" y="533"/>
                  </a:cubicBezTo>
                  <a:cubicBezTo>
                    <a:pt x="390" y="605"/>
                    <a:pt x="374" y="632"/>
                    <a:pt x="335" y="654"/>
                  </a:cubicBezTo>
                  <a:cubicBezTo>
                    <a:pt x="297" y="677"/>
                    <a:pt x="187" y="770"/>
                    <a:pt x="154" y="798"/>
                  </a:cubicBezTo>
                  <a:cubicBezTo>
                    <a:pt x="121" y="825"/>
                    <a:pt x="110" y="847"/>
                    <a:pt x="55" y="781"/>
                  </a:cubicBezTo>
                  <a:cubicBezTo>
                    <a:pt x="0" y="715"/>
                    <a:pt x="38" y="511"/>
                    <a:pt x="88" y="423"/>
                  </a:cubicBezTo>
                  <a:cubicBezTo>
                    <a:pt x="71" y="363"/>
                    <a:pt x="187" y="220"/>
                    <a:pt x="187" y="220"/>
                  </a:cubicBezTo>
                  <a:cubicBezTo>
                    <a:pt x="187" y="220"/>
                    <a:pt x="242" y="148"/>
                    <a:pt x="286" y="181"/>
                  </a:cubicBezTo>
                  <a:cubicBezTo>
                    <a:pt x="319" y="206"/>
                    <a:pt x="351" y="300"/>
                    <a:pt x="366" y="347"/>
                  </a:cubicBezTo>
                  <a:cubicBezTo>
                    <a:pt x="367" y="347"/>
                    <a:pt x="368" y="347"/>
                    <a:pt x="370" y="346"/>
                  </a:cubicBezTo>
                  <a:cubicBezTo>
                    <a:pt x="394" y="344"/>
                    <a:pt x="403" y="326"/>
                    <a:pt x="406" y="320"/>
                  </a:cubicBezTo>
                  <a:cubicBezTo>
                    <a:pt x="406" y="287"/>
                    <a:pt x="406" y="287"/>
                    <a:pt x="406" y="287"/>
                  </a:cubicBezTo>
                  <a:cubicBezTo>
                    <a:pt x="415" y="290"/>
                    <a:pt x="424" y="291"/>
                    <a:pt x="433" y="291"/>
                  </a:cubicBezTo>
                  <a:cubicBezTo>
                    <a:pt x="443" y="291"/>
                    <a:pt x="452" y="290"/>
                    <a:pt x="461" y="287"/>
                  </a:cubicBezTo>
                  <a:cubicBezTo>
                    <a:pt x="461" y="320"/>
                    <a:pt x="461" y="320"/>
                    <a:pt x="461" y="320"/>
                  </a:cubicBezTo>
                  <a:cubicBezTo>
                    <a:pt x="463" y="326"/>
                    <a:pt x="473" y="344"/>
                    <a:pt x="497" y="346"/>
                  </a:cubicBezTo>
                  <a:cubicBezTo>
                    <a:pt x="498" y="347"/>
                    <a:pt x="500" y="347"/>
                    <a:pt x="501" y="347"/>
                  </a:cubicBezTo>
                  <a:cubicBezTo>
                    <a:pt x="515" y="300"/>
                    <a:pt x="548" y="206"/>
                    <a:pt x="581" y="181"/>
                  </a:cubicBezTo>
                  <a:cubicBezTo>
                    <a:pt x="625" y="148"/>
                    <a:pt x="680" y="220"/>
                    <a:pt x="680" y="220"/>
                  </a:cubicBezTo>
                  <a:cubicBezTo>
                    <a:pt x="680" y="220"/>
                    <a:pt x="796" y="363"/>
                    <a:pt x="779" y="423"/>
                  </a:cubicBezTo>
                  <a:cubicBezTo>
                    <a:pt x="829" y="511"/>
                    <a:pt x="867" y="715"/>
                    <a:pt x="812" y="781"/>
                  </a:cubicBezTo>
                  <a:close/>
                  <a:moveTo>
                    <a:pt x="461" y="75"/>
                  </a:moveTo>
                  <a:cubicBezTo>
                    <a:pt x="461" y="28"/>
                    <a:pt x="461" y="28"/>
                    <a:pt x="461" y="28"/>
                  </a:cubicBezTo>
                  <a:cubicBezTo>
                    <a:pt x="461" y="23"/>
                    <a:pt x="461" y="23"/>
                    <a:pt x="461" y="23"/>
                  </a:cubicBezTo>
                  <a:cubicBezTo>
                    <a:pt x="461" y="0"/>
                    <a:pt x="461" y="0"/>
                    <a:pt x="461" y="0"/>
                  </a:cubicBezTo>
                  <a:cubicBezTo>
                    <a:pt x="406" y="0"/>
                    <a:pt x="406" y="0"/>
                    <a:pt x="406" y="0"/>
                  </a:cubicBezTo>
                  <a:cubicBezTo>
                    <a:pt x="406" y="23"/>
                    <a:pt x="406" y="23"/>
                    <a:pt x="406" y="23"/>
                  </a:cubicBezTo>
                  <a:cubicBezTo>
                    <a:pt x="406" y="28"/>
                    <a:pt x="406" y="28"/>
                    <a:pt x="406" y="28"/>
                  </a:cubicBezTo>
                  <a:cubicBezTo>
                    <a:pt x="406" y="75"/>
                    <a:pt x="406" y="75"/>
                    <a:pt x="406" y="75"/>
                  </a:cubicBezTo>
                  <a:cubicBezTo>
                    <a:pt x="415" y="78"/>
                    <a:pt x="424" y="79"/>
                    <a:pt x="433" y="79"/>
                  </a:cubicBezTo>
                  <a:cubicBezTo>
                    <a:pt x="443" y="79"/>
                    <a:pt x="452" y="78"/>
                    <a:pt x="461" y="75"/>
                  </a:cubicBezTo>
                  <a:close/>
                  <a:moveTo>
                    <a:pt x="461" y="213"/>
                  </a:moveTo>
                  <a:cubicBezTo>
                    <a:pt x="461" y="150"/>
                    <a:pt x="461" y="150"/>
                    <a:pt x="461" y="150"/>
                  </a:cubicBezTo>
                  <a:cubicBezTo>
                    <a:pt x="452" y="152"/>
                    <a:pt x="443" y="154"/>
                    <a:pt x="433" y="154"/>
                  </a:cubicBezTo>
                  <a:cubicBezTo>
                    <a:pt x="424" y="154"/>
                    <a:pt x="415" y="152"/>
                    <a:pt x="406" y="150"/>
                  </a:cubicBezTo>
                  <a:cubicBezTo>
                    <a:pt x="406" y="213"/>
                    <a:pt x="406" y="213"/>
                    <a:pt x="406" y="213"/>
                  </a:cubicBezTo>
                  <a:cubicBezTo>
                    <a:pt x="415" y="215"/>
                    <a:pt x="424" y="217"/>
                    <a:pt x="433" y="217"/>
                  </a:cubicBezTo>
                  <a:cubicBezTo>
                    <a:pt x="443" y="217"/>
                    <a:pt x="452" y="215"/>
                    <a:pt x="461" y="213"/>
                  </a:cubicBezTo>
                  <a:close/>
                  <a:moveTo>
                    <a:pt x="461" y="282"/>
                  </a:moveTo>
                  <a:cubicBezTo>
                    <a:pt x="461" y="219"/>
                    <a:pt x="461" y="219"/>
                    <a:pt x="461" y="219"/>
                  </a:cubicBezTo>
                  <a:cubicBezTo>
                    <a:pt x="452" y="221"/>
                    <a:pt x="443" y="222"/>
                    <a:pt x="433" y="222"/>
                  </a:cubicBezTo>
                  <a:cubicBezTo>
                    <a:pt x="424" y="222"/>
                    <a:pt x="415" y="221"/>
                    <a:pt x="406" y="219"/>
                  </a:cubicBezTo>
                  <a:cubicBezTo>
                    <a:pt x="406" y="282"/>
                    <a:pt x="406" y="282"/>
                    <a:pt x="406" y="282"/>
                  </a:cubicBezTo>
                  <a:cubicBezTo>
                    <a:pt x="415" y="284"/>
                    <a:pt x="424" y="286"/>
                    <a:pt x="433" y="286"/>
                  </a:cubicBezTo>
                  <a:cubicBezTo>
                    <a:pt x="443" y="286"/>
                    <a:pt x="452" y="284"/>
                    <a:pt x="461" y="282"/>
                  </a:cubicBezTo>
                  <a:close/>
                  <a:moveTo>
                    <a:pt x="461" y="144"/>
                  </a:moveTo>
                  <a:cubicBezTo>
                    <a:pt x="461" y="97"/>
                    <a:pt x="461" y="97"/>
                    <a:pt x="461" y="97"/>
                  </a:cubicBezTo>
                  <a:cubicBezTo>
                    <a:pt x="461" y="91"/>
                    <a:pt x="461" y="91"/>
                    <a:pt x="461" y="91"/>
                  </a:cubicBezTo>
                  <a:cubicBezTo>
                    <a:pt x="461" y="81"/>
                    <a:pt x="461" y="81"/>
                    <a:pt x="461" y="81"/>
                  </a:cubicBezTo>
                  <a:cubicBezTo>
                    <a:pt x="452" y="83"/>
                    <a:pt x="443" y="85"/>
                    <a:pt x="433" y="85"/>
                  </a:cubicBezTo>
                  <a:cubicBezTo>
                    <a:pt x="424" y="85"/>
                    <a:pt x="415" y="83"/>
                    <a:pt x="406" y="81"/>
                  </a:cubicBezTo>
                  <a:cubicBezTo>
                    <a:pt x="406" y="91"/>
                    <a:pt x="406" y="91"/>
                    <a:pt x="406" y="91"/>
                  </a:cubicBezTo>
                  <a:cubicBezTo>
                    <a:pt x="406" y="97"/>
                    <a:pt x="406" y="97"/>
                    <a:pt x="406" y="97"/>
                  </a:cubicBezTo>
                  <a:cubicBezTo>
                    <a:pt x="406" y="144"/>
                    <a:pt x="406" y="144"/>
                    <a:pt x="406" y="144"/>
                  </a:cubicBezTo>
                  <a:cubicBezTo>
                    <a:pt x="415" y="147"/>
                    <a:pt x="424" y="148"/>
                    <a:pt x="433" y="148"/>
                  </a:cubicBezTo>
                  <a:cubicBezTo>
                    <a:pt x="443" y="148"/>
                    <a:pt x="452" y="147"/>
                    <a:pt x="461"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 name="Group 4">
            <a:extLst>
              <a:ext uri="{FF2B5EF4-FFF2-40B4-BE49-F238E27FC236}">
                <a16:creationId xmlns:a16="http://schemas.microsoft.com/office/drawing/2014/main" id="{3FFB7F2A-C4CE-44CC-A023-1C994915E893}"/>
              </a:ext>
            </a:extLst>
          </p:cNvPr>
          <p:cNvGrpSpPr/>
          <p:nvPr/>
        </p:nvGrpSpPr>
        <p:grpSpPr>
          <a:xfrm>
            <a:off x="550863" y="3760930"/>
            <a:ext cx="11087100" cy="1080000"/>
            <a:chOff x="550863" y="3685153"/>
            <a:chExt cx="11087100" cy="1080000"/>
          </a:xfrm>
        </p:grpSpPr>
        <p:sp>
          <p:nvSpPr>
            <p:cNvPr id="25" name="Content Placeholder 2">
              <a:extLst>
                <a:ext uri="{FF2B5EF4-FFF2-40B4-BE49-F238E27FC236}">
                  <a16:creationId xmlns:a16="http://schemas.microsoft.com/office/drawing/2014/main" id="{66288614-C8AA-4451-AF07-1FEA211844F1}"/>
                </a:ext>
              </a:extLst>
            </p:cNvPr>
            <p:cNvSpPr txBox="1">
              <a:spLocks/>
            </p:cNvSpPr>
            <p:nvPr/>
          </p:nvSpPr>
          <p:spPr>
            <a:xfrm>
              <a:off x="1086434" y="3685153"/>
              <a:ext cx="10551529" cy="1080000"/>
            </a:xfrm>
            <a:prstGeom prst="roundRect">
              <a:avLst>
                <a:gd name="adj" fmla="val 7333"/>
              </a:avLst>
            </a:prstGeom>
            <a:ln w="19050">
              <a:solidFill>
                <a:schemeClr val="bg2"/>
              </a:solidFill>
            </a:ln>
          </p:spPr>
          <p:txBody>
            <a:bodyPr vert="horz" lIns="216000" tIns="0" rIns="21600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spcBef>
                  <a:spcPts val="0"/>
                </a:spcBef>
              </a:pPr>
              <a:r>
                <a:rPr lang="en-GB" sz="1800"/>
                <a:t>Bronchial thermoplasty has been shown to reduce alarmins S100A7/A8/A9, which otherwise are associated with poor asthma control in patients with severe asthma</a:t>
              </a:r>
              <a:r>
                <a:rPr lang="en-GB" sz="1800" baseline="30000"/>
                <a:t>5</a:t>
              </a:r>
              <a:r>
                <a:rPr lang="en-GB" sz="1800"/>
                <a:t>  </a:t>
              </a:r>
            </a:p>
          </p:txBody>
        </p:sp>
        <p:sp>
          <p:nvSpPr>
            <p:cNvPr id="27" name="Oval 26">
              <a:extLst>
                <a:ext uri="{FF2B5EF4-FFF2-40B4-BE49-F238E27FC236}">
                  <a16:creationId xmlns:a16="http://schemas.microsoft.com/office/drawing/2014/main" id="{3764313C-CE94-482E-84B5-4DD27853B3B4}"/>
                </a:ext>
              </a:extLst>
            </p:cNvPr>
            <p:cNvSpPr/>
            <p:nvPr/>
          </p:nvSpPr>
          <p:spPr>
            <a:xfrm>
              <a:off x="550863" y="3849325"/>
              <a:ext cx="727969" cy="720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61C6B620-D183-4117-9905-155B9C38E0EF}"/>
                </a:ext>
              </a:extLst>
            </p:cNvPr>
            <p:cNvGrpSpPr/>
            <p:nvPr/>
          </p:nvGrpSpPr>
          <p:grpSpPr>
            <a:xfrm>
              <a:off x="731456" y="4018044"/>
              <a:ext cx="360432" cy="386861"/>
              <a:chOff x="731520" y="2806505"/>
              <a:chExt cx="360432" cy="386861"/>
            </a:xfrm>
          </p:grpSpPr>
          <p:sp>
            <p:nvSpPr>
              <p:cNvPr id="32" name="Arrow: Up 31">
                <a:extLst>
                  <a:ext uri="{FF2B5EF4-FFF2-40B4-BE49-F238E27FC236}">
                    <a16:creationId xmlns:a16="http://schemas.microsoft.com/office/drawing/2014/main" id="{90FD9C0A-B20F-4237-8C3D-9AE37DEB7839}"/>
                  </a:ext>
                </a:extLst>
              </p:cNvPr>
              <p:cNvSpPr/>
              <p:nvPr/>
            </p:nvSpPr>
            <p:spPr>
              <a:xfrm>
                <a:off x="731520" y="2806505"/>
                <a:ext cx="168812" cy="38686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AD1298BD-1A6B-417D-98B9-D06FB86A6DE4}"/>
                  </a:ext>
                </a:extLst>
              </p:cNvPr>
              <p:cNvSpPr/>
              <p:nvPr/>
            </p:nvSpPr>
            <p:spPr>
              <a:xfrm flipV="1">
                <a:off x="923140" y="2806505"/>
                <a:ext cx="168812" cy="38686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51F82C59-1E77-4BBC-9F2A-E824F31636C7}"/>
              </a:ext>
            </a:extLst>
          </p:cNvPr>
          <p:cNvGrpSpPr/>
          <p:nvPr/>
        </p:nvGrpSpPr>
        <p:grpSpPr>
          <a:xfrm>
            <a:off x="547688" y="2577847"/>
            <a:ext cx="11095793" cy="1080000"/>
            <a:chOff x="547688" y="2529000"/>
            <a:chExt cx="11095793" cy="1080000"/>
          </a:xfrm>
        </p:grpSpPr>
        <p:grpSp>
          <p:nvGrpSpPr>
            <p:cNvPr id="8" name="Group 7">
              <a:extLst>
                <a:ext uri="{FF2B5EF4-FFF2-40B4-BE49-F238E27FC236}">
                  <a16:creationId xmlns:a16="http://schemas.microsoft.com/office/drawing/2014/main" id="{2A926186-4B8A-4C56-A62E-9EBAAB9947C9}"/>
                </a:ext>
              </a:extLst>
            </p:cNvPr>
            <p:cNvGrpSpPr/>
            <p:nvPr/>
          </p:nvGrpSpPr>
          <p:grpSpPr>
            <a:xfrm>
              <a:off x="547688" y="2529000"/>
              <a:ext cx="11095793" cy="1080000"/>
              <a:chOff x="547688" y="2531665"/>
              <a:chExt cx="11095793" cy="1080000"/>
            </a:xfrm>
          </p:grpSpPr>
          <p:sp>
            <p:nvSpPr>
              <p:cNvPr id="33" name="Content Placeholder 2">
                <a:extLst>
                  <a:ext uri="{FF2B5EF4-FFF2-40B4-BE49-F238E27FC236}">
                    <a16:creationId xmlns:a16="http://schemas.microsoft.com/office/drawing/2014/main" id="{0BEF10F0-15C1-41C8-BC5A-59E561E16656}"/>
                  </a:ext>
                </a:extLst>
              </p:cNvPr>
              <p:cNvSpPr txBox="1">
                <a:spLocks/>
              </p:cNvSpPr>
              <p:nvPr/>
            </p:nvSpPr>
            <p:spPr>
              <a:xfrm>
                <a:off x="1091952" y="2531665"/>
                <a:ext cx="10551529" cy="1080000"/>
              </a:xfrm>
              <a:prstGeom prst="roundRect">
                <a:avLst>
                  <a:gd name="adj" fmla="val 7333"/>
                </a:avLst>
              </a:prstGeom>
              <a:ln w="19050">
                <a:solidFill>
                  <a:schemeClr val="bg2"/>
                </a:solidFill>
              </a:ln>
            </p:spPr>
            <p:txBody>
              <a:bodyPr vert="horz" lIns="216000" tIns="0" rIns="21600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spcBef>
                    <a:spcPts val="0"/>
                  </a:spcBef>
                </a:pPr>
                <a:r>
                  <a:rPr lang="en-GB" sz="1800" dirty="0"/>
                  <a:t>In allergic asthma, higher levels of alarmin-expressing cells in the lower airway compared with upper airways may reflect a heightened sensitivity to stimuli in the lungs,</a:t>
                </a:r>
                <a:r>
                  <a:rPr lang="en-GB" sz="1800" baseline="30000" dirty="0"/>
                  <a:t>3</a:t>
                </a:r>
                <a:r>
                  <a:rPr lang="en-GB" sz="1800" dirty="0"/>
                  <a:t> and exposure to the common allergen HDM can cause release </a:t>
                </a:r>
                <a:r>
                  <a:rPr lang="en-GB" sz="1800"/>
                  <a:t>of epithelial cytokines</a:t>
                </a:r>
                <a:r>
                  <a:rPr lang="en-GB" sz="1800" baseline="30000"/>
                  <a:t>4</a:t>
                </a:r>
                <a:endParaRPr lang="en-GB" sz="1800" baseline="30000" dirty="0"/>
              </a:p>
            </p:txBody>
          </p:sp>
          <p:sp>
            <p:nvSpPr>
              <p:cNvPr id="34" name="Oval 33">
                <a:extLst>
                  <a:ext uri="{FF2B5EF4-FFF2-40B4-BE49-F238E27FC236}">
                    <a16:creationId xmlns:a16="http://schemas.microsoft.com/office/drawing/2014/main" id="{DA0D4297-7637-4BC4-B7E0-7BBC7FA11B02}"/>
                  </a:ext>
                </a:extLst>
              </p:cNvPr>
              <p:cNvSpPr/>
              <p:nvPr/>
            </p:nvSpPr>
            <p:spPr>
              <a:xfrm>
                <a:off x="547688" y="2697391"/>
                <a:ext cx="727969" cy="720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Graphic 9" descr="Bubbles with solid fill">
              <a:extLst>
                <a:ext uri="{FF2B5EF4-FFF2-40B4-BE49-F238E27FC236}">
                  <a16:creationId xmlns:a16="http://schemas.microsoft.com/office/drawing/2014/main" id="{ADB8D374-5B35-4498-83FC-B07909B7B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9" y="2786563"/>
              <a:ext cx="502699" cy="502699"/>
            </a:xfrm>
            <a:prstGeom prst="rect">
              <a:avLst/>
            </a:prstGeom>
          </p:spPr>
        </p:pic>
      </p:grpSp>
    </p:spTree>
    <p:extLst>
      <p:ext uri="{BB962C8B-B14F-4D97-AF65-F5344CB8AC3E}">
        <p14:creationId xmlns:p14="http://schemas.microsoft.com/office/powerpoint/2010/main" val="198549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52B8-73FA-4E67-9390-46AE049B53A7}"/>
              </a:ext>
            </a:extLst>
          </p:cNvPr>
          <p:cNvSpPr>
            <a:spLocks noGrp="1"/>
          </p:cNvSpPr>
          <p:nvPr>
            <p:ph type="ctrTitle"/>
          </p:nvPr>
        </p:nvSpPr>
        <p:spPr>
          <a:xfrm>
            <a:off x="648000" y="3186000"/>
            <a:ext cx="6480000" cy="1800000"/>
          </a:xfrm>
        </p:spPr>
        <p:txBody>
          <a:bodyPr/>
          <a:lstStyle/>
          <a:p>
            <a:r>
              <a:rPr lang="en-GB"/>
              <a:t>Role of the epithelium in asthma</a:t>
            </a:r>
          </a:p>
        </p:txBody>
      </p:sp>
    </p:spTree>
    <p:extLst>
      <p:ext uri="{BB962C8B-B14F-4D97-AF65-F5344CB8AC3E}">
        <p14:creationId xmlns:p14="http://schemas.microsoft.com/office/powerpoint/2010/main" val="182237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743192"/>
            <a:ext cx="11093451" cy="2505083"/>
          </a:xfrm>
          <a:prstGeom prst="roundRect">
            <a:avLst>
              <a:gd name="adj" fmla="val 4371"/>
            </a:avLst>
          </a:prstGeom>
          <a:ln w="19050">
            <a:solidFill>
              <a:schemeClr val="accent4"/>
            </a:solidFill>
          </a:ln>
        </p:spPr>
        <p:txBody>
          <a:bodyPr vert="horz" lIns="0" tIns="0" rIns="0" bIns="0" numCol="2" spcCol="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As has been previously shown, ciliary dyskinesis was increased in patients with severe asthma compared with healthy controls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Ciliary dyskinesis persisted in epithelial cells from patients with severe asthma (n=4) after cell culture; there was no significant difference before and after culture in ciliary beat frequency (11.4±2.9 vs 12.9±1.8; P=0.269) or proportion of cells with an abnormal beat pattern (32.7±15.8% vs 24.4±13.2%; P=0.378)</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r>
              <a:rPr lang="en-GB" sz="850" dirty="0"/>
              <a:t>CB </a:t>
            </a:r>
            <a:r>
              <a:rPr lang="en-GB" sz="850" dirty="0" err="1"/>
              <a:t>Kempeneers</a:t>
            </a:r>
            <a:r>
              <a:rPr lang="en-GB" sz="850" dirty="0"/>
              <a:t> C, </a:t>
            </a:r>
            <a:r>
              <a:rPr lang="en-GB" sz="850" dirty="0" err="1"/>
              <a:t>Bricmont</a:t>
            </a:r>
            <a:r>
              <a:rPr lang="en-GB" sz="850" dirty="0"/>
              <a:t> N, </a:t>
            </a:r>
            <a:r>
              <a:rPr lang="en-GB" sz="850" dirty="0" err="1"/>
              <a:t>Bonhiver</a:t>
            </a:r>
            <a:r>
              <a:rPr lang="en-GB" sz="850" dirty="0"/>
              <a:t> R, </a:t>
            </a:r>
            <a:r>
              <a:rPr lang="en-GB" sz="850" dirty="0" err="1"/>
              <a:t>Pirotte</a:t>
            </a:r>
            <a:r>
              <a:rPr lang="en-GB" sz="850" dirty="0"/>
              <a:t> M, </a:t>
            </a:r>
            <a:r>
              <a:rPr lang="en-GB" sz="850" dirty="0" err="1"/>
              <a:t>Guissard</a:t>
            </a:r>
            <a:r>
              <a:rPr lang="en-GB" sz="850" dirty="0"/>
              <a:t> F, </a:t>
            </a:r>
            <a:r>
              <a:rPr lang="en-GB" sz="850" dirty="0" err="1"/>
              <a:t>Moermans</a:t>
            </a:r>
            <a:r>
              <a:rPr lang="en-GB" sz="850" dirty="0"/>
              <a:t> C, </a:t>
            </a:r>
            <a:r>
              <a:rPr lang="en-GB" sz="850" dirty="0" err="1"/>
              <a:t>Seghaye</a:t>
            </a:r>
            <a:r>
              <a:rPr lang="en-GB" sz="850" dirty="0"/>
              <a:t> MC, Louis R, </a:t>
            </a:r>
            <a:r>
              <a:rPr lang="en-GB" sz="850" dirty="0" err="1"/>
              <a:t>Schleich</a:t>
            </a:r>
            <a:r>
              <a:rPr lang="en-GB" sz="850" dirty="0"/>
              <a:t> F. Abstract presented at ERS 2022</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dirty="0">
                <a:solidFill>
                  <a:schemeClr val="bg1"/>
                </a:solidFill>
              </a:rPr>
              <a:t>Key takeaways:</a:t>
            </a:r>
            <a:r>
              <a:rPr lang="en-GB" sz="1600" dirty="0">
                <a:solidFill>
                  <a:schemeClr val="bg1"/>
                </a:solidFill>
              </a:rPr>
              <a:t> </a:t>
            </a:r>
            <a:r>
              <a:rPr lang="en-GB" sz="1600" i="1" dirty="0">
                <a:solidFill>
                  <a:schemeClr val="bg1"/>
                </a:solidFill>
              </a:rPr>
              <a:t>Impaired ciliary function of bronchial epithelium may contribute to impaired </a:t>
            </a:r>
            <a:r>
              <a:rPr lang="en-GB" sz="1600" i="1" dirty="0" err="1">
                <a:solidFill>
                  <a:schemeClr val="bg1"/>
                </a:solidFill>
              </a:rPr>
              <a:t>mucociliary</a:t>
            </a:r>
            <a:r>
              <a:rPr lang="en-GB" sz="1600" i="1" dirty="0">
                <a:solidFill>
                  <a:schemeClr val="bg1"/>
                </a:solidFill>
              </a:rPr>
              <a:t> clearance in patients with severe asthma, and this ciliary dyskinesis may be primary to chronic inflammation</a:t>
            </a:r>
            <a:endParaRPr lang="en-GB" sz="1600" dirty="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3"/>
            <a:ext cx="2577037" cy="764594"/>
          </a:xfrm>
          <a:prstGeom prst="roundRect">
            <a:avLst>
              <a:gd name="adj" fmla="val 13964"/>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72000" tIns="0" rIns="72000" bIns="0" rtlCol="0" anchor="ctr"/>
          <a:lstStyle/>
          <a:p>
            <a:r>
              <a:rPr lang="en-GB" sz="1200">
                <a:solidFill>
                  <a:schemeClr val="bg1"/>
                </a:solidFill>
                <a:latin typeface="Calibri" panose="020F0502020204030204" pitchFamily="34" charset="0"/>
                <a:cs typeface="Calibri" panose="020F0502020204030204" pitchFamily="34" charset="0"/>
              </a:rPr>
              <a:t>Kempeneers C</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University Hospital of Liège, Liège, Belgium </a:t>
            </a:r>
            <a:endParaRPr lang="en-GB" sz="12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1240735"/>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To determine whether the ciliary dyskinesia of bronchial epithelial cells of patients with asthma is primary or secondary to chronic inflammation, ciliary function analysis was performed on respiratory ciliated epithelium using an in-vitro, air-liquid interface cell-culture model</a:t>
            </a:r>
          </a:p>
          <a:p>
            <a:pPr>
              <a:spcBef>
                <a:spcPts val="600"/>
              </a:spcBef>
            </a:pPr>
            <a:r>
              <a:rPr lang="en-GB" sz="1400" dirty="0"/>
              <a:t>The ciliary beat frequency and beat pattern of cells from nasal brushings of healthy adults (n=14) and patients with severe asthma (n=10) were analysed using digital high speed </a:t>
            </a:r>
            <a:r>
              <a:rPr lang="en-GB" sz="1400" dirty="0" err="1"/>
              <a:t>videomicroscopy</a:t>
            </a:r>
            <a:endParaRPr lang="en-GB" sz="1400" dirty="0"/>
          </a:p>
        </p:txBody>
      </p:sp>
      <p:sp>
        <p:nvSpPr>
          <p:cNvPr id="4" name="Slide Number Placeholder 3">
            <a:extLst>
              <a:ext uri="{FF2B5EF4-FFF2-40B4-BE49-F238E27FC236}">
                <a16:creationId xmlns:a16="http://schemas.microsoft.com/office/drawing/2014/main" id="{E382D2AA-AE31-4237-8A82-BC03930BF2C7}"/>
              </a:ext>
            </a:extLst>
          </p:cNvPr>
          <p:cNvSpPr>
            <a:spLocks noGrp="1"/>
          </p:cNvSpPr>
          <p:nvPr>
            <p:ph type="sldNum" sz="quarter" idx="12"/>
          </p:nvPr>
        </p:nvSpPr>
        <p:spPr/>
        <p:txBody>
          <a:bodyPr/>
          <a:lstStyle/>
          <a:p>
            <a:fld id="{D38BAEAC-A895-4A01-AB9B-F6141799970D}" type="slidenum">
              <a:rPr lang="en-GB" smtClean="0"/>
              <a:pPr/>
              <a:t>5</a:t>
            </a:fld>
            <a:endParaRPr lang="en-GB"/>
          </a:p>
        </p:txBody>
      </p:sp>
      <p:sp>
        <p:nvSpPr>
          <p:cNvPr id="17" name="Title 16">
            <a:extLst>
              <a:ext uri="{FF2B5EF4-FFF2-40B4-BE49-F238E27FC236}">
                <a16:creationId xmlns:a16="http://schemas.microsoft.com/office/drawing/2014/main" id="{B7A74209-5068-4570-A8D2-35F5B600534D}"/>
              </a:ext>
            </a:extLst>
          </p:cNvPr>
          <p:cNvSpPr>
            <a:spLocks noGrp="1"/>
          </p:cNvSpPr>
          <p:nvPr>
            <p:ph type="title"/>
          </p:nvPr>
        </p:nvSpPr>
        <p:spPr>
          <a:xfrm>
            <a:off x="548282" y="367200"/>
            <a:ext cx="8640000" cy="720000"/>
          </a:xfrm>
        </p:spPr>
        <p:txBody>
          <a:bodyPr/>
          <a:lstStyle/>
          <a:p>
            <a:r>
              <a:rPr lang="en-GB" sz="2400"/>
              <a:t>A primary ciliary dysfunction might be present in severe asthma</a:t>
            </a:r>
          </a:p>
        </p:txBody>
      </p:sp>
      <p:graphicFrame>
        <p:nvGraphicFramePr>
          <p:cNvPr id="45" name="Chart 44">
            <a:extLst>
              <a:ext uri="{FF2B5EF4-FFF2-40B4-BE49-F238E27FC236}">
                <a16:creationId xmlns:a16="http://schemas.microsoft.com/office/drawing/2014/main" id="{1E83470A-B553-4062-BC33-C88A7CE350ED}"/>
              </a:ext>
            </a:extLst>
          </p:cNvPr>
          <p:cNvGraphicFramePr/>
          <p:nvPr/>
        </p:nvGraphicFramePr>
        <p:xfrm>
          <a:off x="3190925" y="3574463"/>
          <a:ext cx="2368323" cy="1720327"/>
        </p:xfrm>
        <a:graphic>
          <a:graphicData uri="http://schemas.openxmlformats.org/drawingml/2006/chart">
            <c:chart xmlns:c="http://schemas.openxmlformats.org/drawingml/2006/chart" xmlns:r="http://schemas.openxmlformats.org/officeDocument/2006/relationships" r:id="rId4"/>
          </a:graphicData>
        </a:graphic>
      </p:graphicFrame>
      <p:sp>
        <p:nvSpPr>
          <p:cNvPr id="46" name="Content Placeholder 2">
            <a:extLst>
              <a:ext uri="{FF2B5EF4-FFF2-40B4-BE49-F238E27FC236}">
                <a16:creationId xmlns:a16="http://schemas.microsoft.com/office/drawing/2014/main" id="{752F5B3C-797B-4E40-A0F0-6E2CCB5B6E20}"/>
              </a:ext>
            </a:extLst>
          </p:cNvPr>
          <p:cNvSpPr txBox="1">
            <a:spLocks/>
          </p:cNvSpPr>
          <p:nvPr/>
        </p:nvSpPr>
        <p:spPr>
          <a:xfrm>
            <a:off x="970164" y="3284362"/>
            <a:ext cx="4185717"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dirty="0"/>
              <a:t>Ciliary function in respiratory epithelial cells from </a:t>
            </a:r>
            <a:br>
              <a:rPr lang="en-GB" sz="1000" b="1" dirty="0"/>
            </a:br>
            <a:r>
              <a:rPr lang="en-GB" sz="1000" b="1" dirty="0"/>
              <a:t>healthy adults and those with severe asthma </a:t>
            </a:r>
          </a:p>
        </p:txBody>
      </p:sp>
      <p:graphicFrame>
        <p:nvGraphicFramePr>
          <p:cNvPr id="47" name="Chart 46">
            <a:extLst>
              <a:ext uri="{FF2B5EF4-FFF2-40B4-BE49-F238E27FC236}">
                <a16:creationId xmlns:a16="http://schemas.microsoft.com/office/drawing/2014/main" id="{F09675BA-6384-4A27-A116-68BF784A4826}"/>
              </a:ext>
            </a:extLst>
          </p:cNvPr>
          <p:cNvGraphicFramePr/>
          <p:nvPr/>
        </p:nvGraphicFramePr>
        <p:xfrm>
          <a:off x="655485" y="3597364"/>
          <a:ext cx="2273109"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Freeform: Shape 11">
            <a:extLst>
              <a:ext uri="{FF2B5EF4-FFF2-40B4-BE49-F238E27FC236}">
                <a16:creationId xmlns:a16="http://schemas.microsoft.com/office/drawing/2014/main" id="{7A83F3B7-64A5-41A4-AF05-E6C2707514B3}"/>
              </a:ext>
            </a:extLst>
          </p:cNvPr>
          <p:cNvSpPr/>
          <p:nvPr/>
        </p:nvSpPr>
        <p:spPr>
          <a:xfrm>
            <a:off x="1632237" y="3814427"/>
            <a:ext cx="75600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DBD64281-6438-4676-9931-584005793998}"/>
              </a:ext>
            </a:extLst>
          </p:cNvPr>
          <p:cNvSpPr/>
          <p:nvPr/>
        </p:nvSpPr>
        <p:spPr>
          <a:xfrm>
            <a:off x="4281358" y="3837286"/>
            <a:ext cx="75600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122EA93-6D73-426F-B428-B3EE9FE35496}"/>
              </a:ext>
            </a:extLst>
          </p:cNvPr>
          <p:cNvSpPr txBox="1"/>
          <p:nvPr/>
        </p:nvSpPr>
        <p:spPr>
          <a:xfrm>
            <a:off x="1567955" y="3655597"/>
            <a:ext cx="901897" cy="138499"/>
          </a:xfrm>
          <a:prstGeom prst="rect">
            <a:avLst/>
          </a:prstGeom>
          <a:noFill/>
        </p:spPr>
        <p:txBody>
          <a:bodyPr wrap="square" lIns="0" tIns="0" rIns="0" bIns="0" rtlCol="0">
            <a:spAutoFit/>
          </a:bodyPr>
          <a:lstStyle/>
          <a:p>
            <a:pPr algn="ctr"/>
            <a:r>
              <a:rPr lang="en-GB" sz="900" dirty="0"/>
              <a:t>P=0.001</a:t>
            </a:r>
            <a:endParaRPr lang="en-GB" sz="900" baseline="30000" dirty="0"/>
          </a:p>
        </p:txBody>
      </p:sp>
      <p:sp>
        <p:nvSpPr>
          <p:cNvPr id="15" name="TextBox 14">
            <a:extLst>
              <a:ext uri="{FF2B5EF4-FFF2-40B4-BE49-F238E27FC236}">
                <a16:creationId xmlns:a16="http://schemas.microsoft.com/office/drawing/2014/main" id="{ADF40A5A-5072-4B90-9AF0-0E254F3871E7}"/>
              </a:ext>
            </a:extLst>
          </p:cNvPr>
          <p:cNvSpPr txBox="1"/>
          <p:nvPr/>
        </p:nvSpPr>
        <p:spPr>
          <a:xfrm>
            <a:off x="4208409" y="3700596"/>
            <a:ext cx="901897" cy="138499"/>
          </a:xfrm>
          <a:prstGeom prst="rect">
            <a:avLst/>
          </a:prstGeom>
          <a:noFill/>
        </p:spPr>
        <p:txBody>
          <a:bodyPr wrap="square" lIns="0" tIns="0" rIns="0" bIns="0" rtlCol="0">
            <a:spAutoFit/>
          </a:bodyPr>
          <a:lstStyle/>
          <a:p>
            <a:pPr algn="ctr"/>
            <a:r>
              <a:rPr lang="en-GB" sz="900" dirty="0"/>
              <a:t>P=0.010</a:t>
            </a:r>
            <a:endParaRPr lang="en-GB" sz="900" baseline="30000" dirty="0"/>
          </a:p>
        </p:txBody>
      </p:sp>
    </p:spTree>
    <p:extLst>
      <p:ext uri="{BB962C8B-B14F-4D97-AF65-F5344CB8AC3E}">
        <p14:creationId xmlns:p14="http://schemas.microsoft.com/office/powerpoint/2010/main" val="416534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r>
              <a:rPr lang="en-GB" sz="900" dirty="0"/>
              <a:t>CLCA1, chloride channel accessory 1; CST1, cystatin SN; FDR, false discovery rate; POSTN, </a:t>
            </a:r>
            <a:r>
              <a:rPr lang="en-GB" sz="900" dirty="0" err="1"/>
              <a:t>periostin</a:t>
            </a:r>
            <a:endParaRPr lang="en-GB" sz="900" dirty="0"/>
          </a:p>
          <a:p>
            <a:r>
              <a:rPr lang="en-GB" sz="900" dirty="0"/>
              <a:t>Karp T, </a:t>
            </a:r>
            <a:r>
              <a:rPr lang="en-GB" sz="900" dirty="0" err="1"/>
              <a:t>Faiz</a:t>
            </a:r>
            <a:r>
              <a:rPr lang="en-GB" sz="900" dirty="0"/>
              <a:t> A, </a:t>
            </a:r>
            <a:r>
              <a:rPr lang="en-GB" sz="900" dirty="0" err="1"/>
              <a:t>Kerstjens</a:t>
            </a:r>
            <a:r>
              <a:rPr lang="en-GB" sz="900" dirty="0"/>
              <a:t> HAM, </a:t>
            </a:r>
            <a:r>
              <a:rPr lang="en-GB" sz="900" dirty="0" err="1"/>
              <a:t>Boudewijn</a:t>
            </a:r>
            <a:r>
              <a:rPr lang="en-GB" sz="900" dirty="0"/>
              <a:t> MI, Kraft M, </a:t>
            </a:r>
            <a:r>
              <a:rPr lang="en-GB" sz="900" dirty="0" err="1"/>
              <a:t>Vonk</a:t>
            </a:r>
            <a:r>
              <a:rPr lang="en-GB" sz="900" dirty="0"/>
              <a:t> JM, </a:t>
            </a:r>
            <a:r>
              <a:rPr lang="en-GB" sz="900" dirty="0" err="1"/>
              <a:t>Nawijn</a:t>
            </a:r>
            <a:r>
              <a:rPr lang="en-GB" sz="900" dirty="0"/>
              <a:t> MC, </a:t>
            </a:r>
            <a:r>
              <a:rPr lang="en-GB" sz="900" dirty="0" err="1"/>
              <a:t>Heijink</a:t>
            </a:r>
            <a:r>
              <a:rPr lang="en-GB" sz="900" dirty="0"/>
              <a:t> HI, </a:t>
            </a:r>
            <a:r>
              <a:rPr lang="en-GB" sz="900" dirty="0" err="1"/>
              <a:t>Fabbri</a:t>
            </a:r>
            <a:r>
              <a:rPr lang="en-GB" sz="900" dirty="0"/>
              <a:t> LM, Rabe KF, </a:t>
            </a:r>
            <a:r>
              <a:rPr lang="en-GB" sz="900" dirty="0" err="1"/>
              <a:t>Nicolini</a:t>
            </a:r>
            <a:r>
              <a:rPr lang="en-GB" sz="900" dirty="0"/>
              <a:t> G, </a:t>
            </a:r>
            <a:r>
              <a:rPr lang="en-GB" sz="900" dirty="0" err="1"/>
              <a:t>Papi</a:t>
            </a:r>
            <a:r>
              <a:rPr lang="en-GB" sz="900" dirty="0"/>
              <a:t> A, </a:t>
            </a:r>
            <a:r>
              <a:rPr lang="en-GB" sz="900" dirty="0" err="1"/>
              <a:t>Brightling</a:t>
            </a:r>
            <a:r>
              <a:rPr lang="en-GB" sz="900" dirty="0"/>
              <a:t> C, Singh D, Van Der </a:t>
            </a:r>
            <a:r>
              <a:rPr lang="en-GB" sz="900" dirty="0" err="1"/>
              <a:t>Molen</a:t>
            </a:r>
            <a:r>
              <a:rPr lang="en-GB" sz="900" dirty="0"/>
              <a:t> T, Siddiqui S, Christenson S, Guryev V, Van Den Berge M. Poster PA3562 presented at ERS 2022</a:t>
            </a:r>
            <a:endParaRPr lang="en-GB" sz="900"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a:solidFill>
                  <a:schemeClr val="bg1"/>
                </a:solidFill>
              </a:rPr>
              <a:t>Key takeaways:</a:t>
            </a:r>
            <a:r>
              <a:rPr lang="en-GB" sz="1600">
                <a:solidFill>
                  <a:schemeClr val="bg1"/>
                </a:solidFill>
              </a:rPr>
              <a:t> </a:t>
            </a:r>
            <a:r>
              <a:rPr lang="en-GB" sz="1600" i="1">
                <a:solidFill>
                  <a:schemeClr val="bg1"/>
                </a:solidFill>
              </a:rPr>
              <a:t>Changes to the lower airway epithelium in patients with asthma are reflected in the upper airways, and gene expression is reflective of asthma endotypes based on clinical characteristics</a:t>
            </a:r>
            <a:endParaRPr lang="en-GB" sz="160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r>
              <a:rPr lang="en-GB" sz="1200">
                <a:solidFill>
                  <a:schemeClr val="bg1"/>
                </a:solidFill>
                <a:latin typeface="Calibri" panose="020F0502020204030204" pitchFamily="34" charset="0"/>
                <a:cs typeface="Calibri" panose="020F0502020204030204" pitchFamily="34" charset="0"/>
              </a:rPr>
              <a:t>Karp T</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University of Groningen, Groningen, </a:t>
            </a:r>
            <a:br>
              <a:rPr lang="en-GB" sz="1100" i="1">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The Netherlands </a:t>
            </a: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693087"/>
          </a:xfrm>
          <a:prstGeom prst="roundRect">
            <a:avLst/>
          </a:prstGeom>
          <a:ln w="19050">
            <a:solidFill>
              <a:schemeClr val="tx1"/>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Differential gene expression analysis of nasal brushings from patients with asthma (n=361) and healthy controls (n=57) was performed, to establish whether the nasal epithelium reflects lower airway changes in asthma</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214409"/>
            <a:ext cx="11090275" cy="3260960"/>
          </a:xfrm>
          <a:prstGeom prst="roundRect">
            <a:avLst>
              <a:gd name="adj" fmla="val 4371"/>
            </a:avLst>
          </a:prstGeom>
          <a:ln w="19050">
            <a:solidFill>
              <a:schemeClr val="accent4"/>
            </a:solidFill>
          </a:ln>
        </p:spPr>
        <p:txBody>
          <a:bodyPr vert="horz" lIns="0" tIns="0" rIns="0" bIns="0" numCol="2"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dirty="0"/>
              <a:t>Nasal brushings from patients with asthma revealed 67 genes that </a:t>
            </a:r>
            <a:br>
              <a:rPr lang="en-GB" sz="1400" dirty="0"/>
            </a:br>
            <a:r>
              <a:rPr lang="en-GB" sz="1400" dirty="0"/>
              <a:t>were upregulated and 59 genes that were downregulated (FDR &lt;0.05) versus healthy controls; of these, several known asthma-associated genes were found to be upregulated, including </a:t>
            </a:r>
            <a:r>
              <a:rPr lang="en-GB" sz="1400" i="1" dirty="0"/>
              <a:t>CLCA1</a:t>
            </a:r>
            <a:r>
              <a:rPr lang="en-GB" sz="1400" dirty="0"/>
              <a:t>, </a:t>
            </a:r>
            <a:r>
              <a:rPr lang="en-GB" sz="1400" i="1" dirty="0"/>
              <a:t>POSTN</a:t>
            </a:r>
            <a:r>
              <a:rPr lang="en-GB" sz="1400" dirty="0"/>
              <a:t> and </a:t>
            </a:r>
            <a:r>
              <a:rPr lang="en-GB" sz="1400" i="1" dirty="0"/>
              <a:t>CST1</a:t>
            </a:r>
          </a:p>
          <a:p>
            <a:endParaRPr lang="en-GB" sz="1400" dirty="0"/>
          </a:p>
          <a:p>
            <a:endParaRPr lang="en-GB" sz="1400" dirty="0"/>
          </a:p>
          <a:p>
            <a:endParaRPr lang="en-GB" sz="1400" dirty="0"/>
          </a:p>
          <a:p>
            <a:endParaRPr lang="en-GB" sz="1400" dirty="0"/>
          </a:p>
          <a:p>
            <a:endParaRPr lang="en-GB" sz="1400" dirty="0"/>
          </a:p>
          <a:p>
            <a:pPr marL="0" indent="0">
              <a:spcBef>
                <a:spcPts val="0"/>
              </a:spcBef>
              <a:buNone/>
            </a:pPr>
            <a:endParaRPr lang="en-GB" sz="1400" dirty="0"/>
          </a:p>
          <a:p>
            <a:pPr>
              <a:spcBef>
                <a:spcPts val="0"/>
              </a:spcBef>
            </a:pPr>
            <a:endParaRPr lang="en-GB" sz="1400" dirty="0"/>
          </a:p>
          <a:p>
            <a:pPr>
              <a:spcBef>
                <a:spcPts val="0"/>
              </a:spcBef>
            </a:pPr>
            <a:r>
              <a:rPr lang="en-GB" sz="1400" dirty="0"/>
              <a:t>Hierarchical clustering identified known asthma endotypes, including eosinophilic and non-eosinophilic, and the nasal asthma-associated gene signature was replicated in independent cohorts of nasal and bronchial epithelial brushings</a:t>
            </a:r>
          </a:p>
        </p:txBody>
      </p:sp>
      <p:grpSp>
        <p:nvGrpSpPr>
          <p:cNvPr id="22" name="Group 21">
            <a:extLst>
              <a:ext uri="{FF2B5EF4-FFF2-40B4-BE49-F238E27FC236}">
                <a16:creationId xmlns:a16="http://schemas.microsoft.com/office/drawing/2014/main" id="{43830075-A9C8-4AB0-A051-62D8D112645A}"/>
              </a:ext>
            </a:extLst>
          </p:cNvPr>
          <p:cNvGrpSpPr/>
          <p:nvPr/>
        </p:nvGrpSpPr>
        <p:grpSpPr>
          <a:xfrm>
            <a:off x="2150369" y="3269842"/>
            <a:ext cx="2410636" cy="2025561"/>
            <a:chOff x="721404" y="2925790"/>
            <a:chExt cx="3388777" cy="2243321"/>
          </a:xfrm>
        </p:grpSpPr>
        <p:pic>
          <p:nvPicPr>
            <p:cNvPr id="13" name="Picture 12">
              <a:extLst>
                <a:ext uri="{FF2B5EF4-FFF2-40B4-BE49-F238E27FC236}">
                  <a16:creationId xmlns:a16="http://schemas.microsoft.com/office/drawing/2014/main" id="{64116510-25A7-46B1-B3F8-8041E4EF178B}"/>
                </a:ext>
              </a:extLst>
            </p:cNvPr>
            <p:cNvPicPr>
              <a:picLocks noChangeAspect="1"/>
            </p:cNvPicPr>
            <p:nvPr/>
          </p:nvPicPr>
          <p:blipFill rotWithShape="1">
            <a:blip r:embed="rId3"/>
            <a:srcRect l="10769" t="22801" r="3746" b="31843"/>
            <a:stretch/>
          </p:blipFill>
          <p:spPr>
            <a:xfrm>
              <a:off x="1006763" y="2925790"/>
              <a:ext cx="3103418" cy="1999580"/>
            </a:xfrm>
            <a:prstGeom prst="rect">
              <a:avLst/>
            </a:prstGeom>
          </p:spPr>
        </p:pic>
        <p:sp>
          <p:nvSpPr>
            <p:cNvPr id="15" name="TextBox 14">
              <a:extLst>
                <a:ext uri="{FF2B5EF4-FFF2-40B4-BE49-F238E27FC236}">
                  <a16:creationId xmlns:a16="http://schemas.microsoft.com/office/drawing/2014/main" id="{2F72AB3A-2A8A-4DA1-A7C8-40C6EFC04BAC}"/>
                </a:ext>
              </a:extLst>
            </p:cNvPr>
            <p:cNvSpPr txBox="1"/>
            <p:nvPr/>
          </p:nvSpPr>
          <p:spPr>
            <a:xfrm>
              <a:off x="1348441" y="4913463"/>
              <a:ext cx="2262976" cy="255648"/>
            </a:xfrm>
            <a:prstGeom prst="rect">
              <a:avLst/>
            </a:prstGeom>
            <a:noFill/>
          </p:spPr>
          <p:txBody>
            <a:bodyPr wrap="square" rtlCol="0">
              <a:spAutoFit/>
            </a:bodyPr>
            <a:lstStyle/>
            <a:p>
              <a:pPr algn="ctr"/>
              <a:r>
                <a:rPr lang="en-GB" sz="900" dirty="0"/>
                <a:t>log</a:t>
              </a:r>
              <a:r>
                <a:rPr lang="en-GB" sz="900" baseline="-25000" dirty="0"/>
                <a:t>2</a:t>
              </a:r>
              <a:r>
                <a:rPr lang="en-GB" sz="900" dirty="0"/>
                <a:t> fold change</a:t>
              </a:r>
            </a:p>
          </p:txBody>
        </p:sp>
        <p:sp>
          <p:nvSpPr>
            <p:cNvPr id="16" name="TextBox 15">
              <a:extLst>
                <a:ext uri="{FF2B5EF4-FFF2-40B4-BE49-F238E27FC236}">
                  <a16:creationId xmlns:a16="http://schemas.microsoft.com/office/drawing/2014/main" id="{2FB120F1-84A0-4361-8462-995AF3509777}"/>
                </a:ext>
              </a:extLst>
            </p:cNvPr>
            <p:cNvSpPr txBox="1"/>
            <p:nvPr/>
          </p:nvSpPr>
          <p:spPr>
            <a:xfrm rot="16200000">
              <a:off x="19492" y="3767057"/>
              <a:ext cx="1728320" cy="324495"/>
            </a:xfrm>
            <a:prstGeom prst="rect">
              <a:avLst/>
            </a:prstGeom>
            <a:noFill/>
          </p:spPr>
          <p:txBody>
            <a:bodyPr wrap="square" rtlCol="0">
              <a:spAutoFit/>
            </a:bodyPr>
            <a:lstStyle/>
            <a:p>
              <a:pPr algn="ctr"/>
              <a:r>
                <a:rPr lang="en-GB" sz="900" dirty="0"/>
                <a:t>−log</a:t>
              </a:r>
              <a:r>
                <a:rPr lang="en-GB" sz="900" baseline="-25000" dirty="0"/>
                <a:t>10</a:t>
              </a:r>
              <a:r>
                <a:rPr lang="en-GB" sz="900" baseline="30000" dirty="0"/>
                <a:t> </a:t>
              </a:r>
              <a:r>
                <a:rPr lang="en-GB" sz="900" dirty="0"/>
                <a:t>FDR</a:t>
              </a:r>
            </a:p>
          </p:txBody>
        </p:sp>
      </p:grpSp>
      <p:grpSp>
        <p:nvGrpSpPr>
          <p:cNvPr id="25" name="Group 24">
            <a:extLst>
              <a:ext uri="{FF2B5EF4-FFF2-40B4-BE49-F238E27FC236}">
                <a16:creationId xmlns:a16="http://schemas.microsoft.com/office/drawing/2014/main" id="{94F3E11F-7930-4D6B-878D-011E3ECC1812}"/>
              </a:ext>
            </a:extLst>
          </p:cNvPr>
          <p:cNvGrpSpPr/>
          <p:nvPr/>
        </p:nvGrpSpPr>
        <p:grpSpPr>
          <a:xfrm>
            <a:off x="4534930" y="3593774"/>
            <a:ext cx="1088204" cy="230832"/>
            <a:chOff x="4276825" y="3418436"/>
            <a:chExt cx="1088204" cy="230832"/>
          </a:xfrm>
        </p:grpSpPr>
        <p:sp>
          <p:nvSpPr>
            <p:cNvPr id="17" name="TextBox 16">
              <a:extLst>
                <a:ext uri="{FF2B5EF4-FFF2-40B4-BE49-F238E27FC236}">
                  <a16:creationId xmlns:a16="http://schemas.microsoft.com/office/drawing/2014/main" id="{8451B4FF-EBB9-4647-AEF7-37576522DAC2}"/>
                </a:ext>
              </a:extLst>
            </p:cNvPr>
            <p:cNvSpPr txBox="1"/>
            <p:nvPr/>
          </p:nvSpPr>
          <p:spPr>
            <a:xfrm>
              <a:off x="4378219" y="3418436"/>
              <a:ext cx="986810" cy="230832"/>
            </a:xfrm>
            <a:prstGeom prst="rect">
              <a:avLst/>
            </a:prstGeom>
            <a:noFill/>
          </p:spPr>
          <p:txBody>
            <a:bodyPr wrap="square" rtlCol="0">
              <a:spAutoFit/>
            </a:bodyPr>
            <a:lstStyle/>
            <a:p>
              <a:r>
                <a:rPr lang="en-GB" sz="900" dirty="0"/>
                <a:t>Upregulated</a:t>
              </a:r>
            </a:p>
          </p:txBody>
        </p:sp>
        <p:sp>
          <p:nvSpPr>
            <p:cNvPr id="9" name="Oval 8">
              <a:extLst>
                <a:ext uri="{FF2B5EF4-FFF2-40B4-BE49-F238E27FC236}">
                  <a16:creationId xmlns:a16="http://schemas.microsoft.com/office/drawing/2014/main" id="{FBDBCDA0-4BD5-4195-ACC2-0C74E2914A78}"/>
                </a:ext>
              </a:extLst>
            </p:cNvPr>
            <p:cNvSpPr/>
            <p:nvPr/>
          </p:nvSpPr>
          <p:spPr>
            <a:xfrm>
              <a:off x="4276825" y="3490850"/>
              <a:ext cx="101393" cy="101393"/>
            </a:xfrm>
            <a:prstGeom prst="ellipse">
              <a:avLst/>
            </a:prstGeom>
            <a:solidFill>
              <a:srgbClr val="B22224"/>
            </a:solidFill>
            <a:ln>
              <a:solidFill>
                <a:srgbClr val="B22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0B10506A-2515-46A5-B00D-A24718A395E6}"/>
              </a:ext>
            </a:extLst>
          </p:cNvPr>
          <p:cNvGrpSpPr/>
          <p:nvPr/>
        </p:nvGrpSpPr>
        <p:grpSpPr>
          <a:xfrm>
            <a:off x="4534930" y="3876820"/>
            <a:ext cx="1199120" cy="230832"/>
            <a:chOff x="4276825" y="3701483"/>
            <a:chExt cx="1199120" cy="230832"/>
          </a:xfrm>
        </p:grpSpPr>
        <p:sp>
          <p:nvSpPr>
            <p:cNvPr id="18" name="TextBox 17">
              <a:extLst>
                <a:ext uri="{FF2B5EF4-FFF2-40B4-BE49-F238E27FC236}">
                  <a16:creationId xmlns:a16="http://schemas.microsoft.com/office/drawing/2014/main" id="{1D0ECD90-142F-4D49-B5A5-3B019E25C833}"/>
                </a:ext>
              </a:extLst>
            </p:cNvPr>
            <p:cNvSpPr txBox="1"/>
            <p:nvPr/>
          </p:nvSpPr>
          <p:spPr>
            <a:xfrm>
              <a:off x="4378218" y="3701483"/>
              <a:ext cx="1097727" cy="230832"/>
            </a:xfrm>
            <a:prstGeom prst="rect">
              <a:avLst/>
            </a:prstGeom>
            <a:noFill/>
          </p:spPr>
          <p:txBody>
            <a:bodyPr wrap="square" rtlCol="0">
              <a:spAutoFit/>
            </a:bodyPr>
            <a:lstStyle/>
            <a:p>
              <a:r>
                <a:rPr lang="en-GB" sz="900" dirty="0"/>
                <a:t>Downregulated</a:t>
              </a:r>
            </a:p>
          </p:txBody>
        </p:sp>
        <p:sp>
          <p:nvSpPr>
            <p:cNvPr id="20" name="Oval 19">
              <a:extLst>
                <a:ext uri="{FF2B5EF4-FFF2-40B4-BE49-F238E27FC236}">
                  <a16:creationId xmlns:a16="http://schemas.microsoft.com/office/drawing/2014/main" id="{7613344D-F1A3-4588-A9E5-77CC7B1FCEA4}"/>
                </a:ext>
              </a:extLst>
            </p:cNvPr>
            <p:cNvSpPr/>
            <p:nvPr/>
          </p:nvSpPr>
          <p:spPr>
            <a:xfrm>
              <a:off x="4276825" y="3773897"/>
              <a:ext cx="101393" cy="101393"/>
            </a:xfrm>
            <a:prstGeom prst="ellipse">
              <a:avLst/>
            </a:prstGeom>
            <a:solidFill>
              <a:srgbClr val="0002FC"/>
            </a:solidFill>
            <a:ln>
              <a:solidFill>
                <a:srgbClr val="000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22DD465F-FAF5-4C58-9794-FC9633E9F6B4}"/>
              </a:ext>
            </a:extLst>
          </p:cNvPr>
          <p:cNvGrpSpPr/>
          <p:nvPr/>
        </p:nvGrpSpPr>
        <p:grpSpPr>
          <a:xfrm>
            <a:off x="4534930" y="4159867"/>
            <a:ext cx="1088204" cy="230832"/>
            <a:chOff x="4276825" y="3984529"/>
            <a:chExt cx="1088204" cy="230832"/>
          </a:xfrm>
        </p:grpSpPr>
        <p:sp>
          <p:nvSpPr>
            <p:cNvPr id="19" name="TextBox 18">
              <a:extLst>
                <a:ext uri="{FF2B5EF4-FFF2-40B4-BE49-F238E27FC236}">
                  <a16:creationId xmlns:a16="http://schemas.microsoft.com/office/drawing/2014/main" id="{5BC292A2-4A67-4C73-A32A-C7A7408682A9}"/>
                </a:ext>
              </a:extLst>
            </p:cNvPr>
            <p:cNvSpPr txBox="1"/>
            <p:nvPr/>
          </p:nvSpPr>
          <p:spPr>
            <a:xfrm>
              <a:off x="4378218" y="3984529"/>
              <a:ext cx="986811" cy="230832"/>
            </a:xfrm>
            <a:prstGeom prst="rect">
              <a:avLst/>
            </a:prstGeom>
            <a:noFill/>
          </p:spPr>
          <p:txBody>
            <a:bodyPr wrap="square" rtlCol="0">
              <a:spAutoFit/>
            </a:bodyPr>
            <a:lstStyle/>
            <a:p>
              <a:r>
                <a:rPr lang="en-GB" sz="900" dirty="0"/>
                <a:t>Not significant</a:t>
              </a:r>
            </a:p>
          </p:txBody>
        </p:sp>
        <p:sp>
          <p:nvSpPr>
            <p:cNvPr id="21" name="Oval 20">
              <a:extLst>
                <a:ext uri="{FF2B5EF4-FFF2-40B4-BE49-F238E27FC236}">
                  <a16:creationId xmlns:a16="http://schemas.microsoft.com/office/drawing/2014/main" id="{C3BEC2FC-0C03-4211-8A59-585E59B29C30}"/>
                </a:ext>
              </a:extLst>
            </p:cNvPr>
            <p:cNvSpPr/>
            <p:nvPr/>
          </p:nvSpPr>
          <p:spPr>
            <a:xfrm>
              <a:off x="4276825" y="4056943"/>
              <a:ext cx="101393" cy="101393"/>
            </a:xfrm>
            <a:prstGeom prst="ellipse">
              <a:avLst/>
            </a:prstGeom>
            <a:solidFill>
              <a:srgbClr val="BEBEBE"/>
            </a:solidFill>
            <a:ln>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a:extLst>
              <a:ext uri="{FF2B5EF4-FFF2-40B4-BE49-F238E27FC236}">
                <a16:creationId xmlns:a16="http://schemas.microsoft.com/office/drawing/2014/main" id="{11DE930A-49D8-43B9-A733-66881F833710}"/>
              </a:ext>
            </a:extLst>
          </p:cNvPr>
          <p:cNvSpPr txBox="1"/>
          <p:nvPr/>
        </p:nvSpPr>
        <p:spPr>
          <a:xfrm>
            <a:off x="690340" y="3656179"/>
            <a:ext cx="1374912" cy="861774"/>
          </a:xfrm>
          <a:prstGeom prst="rect">
            <a:avLst/>
          </a:prstGeom>
          <a:noFill/>
        </p:spPr>
        <p:txBody>
          <a:bodyPr wrap="square" rtlCol="0">
            <a:spAutoFit/>
          </a:bodyPr>
          <a:lstStyle/>
          <a:p>
            <a:pPr algn="r"/>
            <a:r>
              <a:rPr lang="en-GB" sz="1000" b="1" dirty="0"/>
              <a:t>Differential expression analysis from patients </a:t>
            </a:r>
            <a:br>
              <a:rPr lang="en-GB" sz="1000" b="1" dirty="0"/>
            </a:br>
            <a:r>
              <a:rPr lang="en-GB" sz="1000" b="1" dirty="0"/>
              <a:t>with asthma versus </a:t>
            </a:r>
            <a:br>
              <a:rPr lang="en-GB" sz="1000" b="1" dirty="0"/>
            </a:br>
            <a:r>
              <a:rPr lang="en-GB" sz="1000" b="1" dirty="0"/>
              <a:t>healthy controls</a:t>
            </a:r>
          </a:p>
        </p:txBody>
      </p:sp>
      <p:sp>
        <p:nvSpPr>
          <p:cNvPr id="39" name="TextBox 38">
            <a:extLst>
              <a:ext uri="{FF2B5EF4-FFF2-40B4-BE49-F238E27FC236}">
                <a16:creationId xmlns:a16="http://schemas.microsoft.com/office/drawing/2014/main" id="{7DC615CE-E826-44F8-99AD-F977A81D365F}"/>
              </a:ext>
            </a:extLst>
          </p:cNvPr>
          <p:cNvSpPr txBox="1"/>
          <p:nvPr/>
        </p:nvSpPr>
        <p:spPr>
          <a:xfrm>
            <a:off x="6557736" y="3717493"/>
            <a:ext cx="1731272" cy="861774"/>
          </a:xfrm>
          <a:prstGeom prst="rect">
            <a:avLst/>
          </a:prstGeom>
          <a:noFill/>
        </p:spPr>
        <p:txBody>
          <a:bodyPr wrap="square" rtlCol="0">
            <a:spAutoFit/>
          </a:bodyPr>
          <a:lstStyle/>
          <a:p>
            <a:pPr algn="r"/>
            <a:r>
              <a:rPr lang="en-GB" sz="1000" b="1" dirty="0"/>
              <a:t>Heatmap representation of normalised level of differentially expressed genes in patients with asthma and healthy controls</a:t>
            </a:r>
          </a:p>
        </p:txBody>
      </p:sp>
      <p:grpSp>
        <p:nvGrpSpPr>
          <p:cNvPr id="31" name="Group 30">
            <a:extLst>
              <a:ext uri="{FF2B5EF4-FFF2-40B4-BE49-F238E27FC236}">
                <a16:creationId xmlns:a16="http://schemas.microsoft.com/office/drawing/2014/main" id="{F2EB67D2-2A45-43FB-8E1E-022DA55A2AF6}"/>
              </a:ext>
            </a:extLst>
          </p:cNvPr>
          <p:cNvGrpSpPr/>
          <p:nvPr/>
        </p:nvGrpSpPr>
        <p:grpSpPr>
          <a:xfrm>
            <a:off x="8383148" y="2975316"/>
            <a:ext cx="3071306" cy="2468661"/>
            <a:chOff x="8383148" y="2907370"/>
            <a:chExt cx="3071306" cy="2592879"/>
          </a:xfrm>
        </p:grpSpPr>
        <p:grpSp>
          <p:nvGrpSpPr>
            <p:cNvPr id="68" name="Group 67">
              <a:extLst>
                <a:ext uri="{FF2B5EF4-FFF2-40B4-BE49-F238E27FC236}">
                  <a16:creationId xmlns:a16="http://schemas.microsoft.com/office/drawing/2014/main" id="{8B09CA42-CB4C-4044-BB94-8AEDECDE095B}"/>
                </a:ext>
              </a:extLst>
            </p:cNvPr>
            <p:cNvGrpSpPr/>
            <p:nvPr/>
          </p:nvGrpSpPr>
          <p:grpSpPr>
            <a:xfrm>
              <a:off x="8383148" y="2907370"/>
              <a:ext cx="3071306" cy="2592879"/>
              <a:chOff x="7333488" y="2756269"/>
              <a:chExt cx="2770700" cy="2227739"/>
            </a:xfrm>
          </p:grpSpPr>
          <p:grpSp>
            <p:nvGrpSpPr>
              <p:cNvPr id="59" name="Group 58">
                <a:extLst>
                  <a:ext uri="{FF2B5EF4-FFF2-40B4-BE49-F238E27FC236}">
                    <a16:creationId xmlns:a16="http://schemas.microsoft.com/office/drawing/2014/main" id="{45281823-F437-44EB-BB3F-F7C6BD908C9A}"/>
                  </a:ext>
                </a:extLst>
              </p:cNvPr>
              <p:cNvGrpSpPr/>
              <p:nvPr/>
            </p:nvGrpSpPr>
            <p:grpSpPr>
              <a:xfrm>
                <a:off x="7333488" y="2756269"/>
                <a:ext cx="2525498" cy="2227739"/>
                <a:chOff x="7333488" y="2756269"/>
                <a:chExt cx="2525498" cy="2227739"/>
              </a:xfrm>
            </p:grpSpPr>
            <p:grpSp>
              <p:nvGrpSpPr>
                <p:cNvPr id="56" name="Group 55">
                  <a:extLst>
                    <a:ext uri="{FF2B5EF4-FFF2-40B4-BE49-F238E27FC236}">
                      <a16:creationId xmlns:a16="http://schemas.microsoft.com/office/drawing/2014/main" id="{8FD7A98C-18F8-4D61-AD9A-E8B0666026F2}"/>
                    </a:ext>
                  </a:extLst>
                </p:cNvPr>
                <p:cNvGrpSpPr/>
                <p:nvPr/>
              </p:nvGrpSpPr>
              <p:grpSpPr>
                <a:xfrm>
                  <a:off x="7333488" y="2756269"/>
                  <a:ext cx="2292266" cy="2227739"/>
                  <a:chOff x="7333488" y="2756269"/>
                  <a:chExt cx="2292266" cy="2227739"/>
                </a:xfrm>
              </p:grpSpPr>
              <p:pic>
                <p:nvPicPr>
                  <p:cNvPr id="14" name="Picture 13">
                    <a:extLst>
                      <a:ext uri="{FF2B5EF4-FFF2-40B4-BE49-F238E27FC236}">
                        <a16:creationId xmlns:a16="http://schemas.microsoft.com/office/drawing/2014/main" id="{B0B89EED-933E-4333-AAC4-BB8D48463B04}"/>
                      </a:ext>
                    </a:extLst>
                  </p:cNvPr>
                  <p:cNvPicPr>
                    <a:picLocks noChangeAspect="1"/>
                  </p:cNvPicPr>
                  <p:nvPr/>
                </p:nvPicPr>
                <p:blipFill rotWithShape="1">
                  <a:blip r:embed="rId4"/>
                  <a:srcRect l="19960" t="25377" r="18030" b="15250"/>
                  <a:stretch/>
                </p:blipFill>
                <p:spPr>
                  <a:xfrm>
                    <a:off x="7543442" y="2925790"/>
                    <a:ext cx="2082312" cy="1888696"/>
                  </a:xfrm>
                  <a:prstGeom prst="rect">
                    <a:avLst/>
                  </a:prstGeom>
                </p:spPr>
              </p:pic>
              <p:sp>
                <p:nvSpPr>
                  <p:cNvPr id="26" name="TextBox 25">
                    <a:extLst>
                      <a:ext uri="{FF2B5EF4-FFF2-40B4-BE49-F238E27FC236}">
                        <a16:creationId xmlns:a16="http://schemas.microsoft.com/office/drawing/2014/main" id="{BDA04E39-617D-477E-9B98-EFD8F79DE7DE}"/>
                      </a:ext>
                    </a:extLst>
                  </p:cNvPr>
                  <p:cNvSpPr txBox="1"/>
                  <p:nvPr/>
                </p:nvSpPr>
                <p:spPr>
                  <a:xfrm rot="16200000">
                    <a:off x="6573448" y="3718394"/>
                    <a:ext cx="1728320" cy="208239"/>
                  </a:xfrm>
                  <a:prstGeom prst="rect">
                    <a:avLst/>
                  </a:prstGeom>
                  <a:noFill/>
                </p:spPr>
                <p:txBody>
                  <a:bodyPr wrap="square" rtlCol="0">
                    <a:spAutoFit/>
                  </a:bodyPr>
                  <a:lstStyle/>
                  <a:p>
                    <a:pPr algn="ctr"/>
                    <a:r>
                      <a:rPr lang="en-GB" sz="900" dirty="0"/>
                      <a:t>Genes</a:t>
                    </a:r>
                  </a:p>
                </p:txBody>
              </p:sp>
              <p:sp>
                <p:nvSpPr>
                  <p:cNvPr id="27" name="TextBox 26">
                    <a:extLst>
                      <a:ext uri="{FF2B5EF4-FFF2-40B4-BE49-F238E27FC236}">
                        <a16:creationId xmlns:a16="http://schemas.microsoft.com/office/drawing/2014/main" id="{358CF6E3-C503-4044-992D-EAC7681DEC82}"/>
                      </a:ext>
                    </a:extLst>
                  </p:cNvPr>
                  <p:cNvSpPr txBox="1"/>
                  <p:nvPr/>
                </p:nvSpPr>
                <p:spPr>
                  <a:xfrm>
                    <a:off x="8286592" y="4865013"/>
                    <a:ext cx="1101294" cy="118995"/>
                  </a:xfrm>
                  <a:prstGeom prst="rect">
                    <a:avLst/>
                  </a:prstGeom>
                  <a:noFill/>
                </p:spPr>
                <p:txBody>
                  <a:bodyPr wrap="square" lIns="0" tIns="0" rIns="0" bIns="0" rtlCol="0">
                    <a:spAutoFit/>
                  </a:bodyPr>
                  <a:lstStyle/>
                  <a:p>
                    <a:pPr algn="ctr"/>
                    <a:r>
                      <a:rPr lang="en-GB" sz="900" dirty="0"/>
                      <a:t>Eosinophilic asthma</a:t>
                    </a:r>
                  </a:p>
                </p:txBody>
              </p:sp>
              <p:sp>
                <p:nvSpPr>
                  <p:cNvPr id="28" name="TextBox 27">
                    <a:extLst>
                      <a:ext uri="{FF2B5EF4-FFF2-40B4-BE49-F238E27FC236}">
                        <a16:creationId xmlns:a16="http://schemas.microsoft.com/office/drawing/2014/main" id="{7ABF96CC-8E7C-4962-A93B-8929EFA3A5D0}"/>
                      </a:ext>
                    </a:extLst>
                  </p:cNvPr>
                  <p:cNvSpPr txBox="1"/>
                  <p:nvPr/>
                </p:nvSpPr>
                <p:spPr>
                  <a:xfrm>
                    <a:off x="8947928" y="2756269"/>
                    <a:ext cx="460214" cy="118995"/>
                  </a:xfrm>
                  <a:prstGeom prst="rect">
                    <a:avLst/>
                  </a:prstGeom>
                  <a:noFill/>
                </p:spPr>
                <p:txBody>
                  <a:bodyPr wrap="square" lIns="0" tIns="0" rIns="0" bIns="0" rtlCol="0">
                    <a:spAutoFit/>
                  </a:bodyPr>
                  <a:lstStyle/>
                  <a:p>
                    <a:pPr algn="ctr"/>
                    <a:r>
                      <a:rPr lang="en-GB" sz="900" dirty="0"/>
                      <a:t>Healthy</a:t>
                    </a:r>
                  </a:p>
                </p:txBody>
              </p:sp>
              <p:sp>
                <p:nvSpPr>
                  <p:cNvPr id="50" name="TextBox 49">
                    <a:extLst>
                      <a:ext uri="{FF2B5EF4-FFF2-40B4-BE49-F238E27FC236}">
                        <a16:creationId xmlns:a16="http://schemas.microsoft.com/office/drawing/2014/main" id="{60B01FC7-6252-497D-900F-54739EBFAC37}"/>
                      </a:ext>
                    </a:extLst>
                  </p:cNvPr>
                  <p:cNvSpPr txBox="1"/>
                  <p:nvPr/>
                </p:nvSpPr>
                <p:spPr>
                  <a:xfrm>
                    <a:off x="7819950" y="2756269"/>
                    <a:ext cx="1007121" cy="118995"/>
                  </a:xfrm>
                  <a:prstGeom prst="rect">
                    <a:avLst/>
                  </a:prstGeom>
                  <a:noFill/>
                </p:spPr>
                <p:txBody>
                  <a:bodyPr wrap="square" lIns="0" tIns="0" rIns="0" bIns="0" rtlCol="0">
                    <a:spAutoFit/>
                  </a:bodyPr>
                  <a:lstStyle/>
                  <a:p>
                    <a:pPr algn="ctr"/>
                    <a:r>
                      <a:rPr lang="en-GB" sz="900" dirty="0"/>
                      <a:t>Asthma subgroups</a:t>
                    </a:r>
                  </a:p>
                </p:txBody>
              </p:sp>
            </p:grpSp>
            <p:sp>
              <p:nvSpPr>
                <p:cNvPr id="57" name="TextBox 56">
                  <a:extLst>
                    <a:ext uri="{FF2B5EF4-FFF2-40B4-BE49-F238E27FC236}">
                      <a16:creationId xmlns:a16="http://schemas.microsoft.com/office/drawing/2014/main" id="{9950CCBE-ED53-4C61-8F19-E081CA69FEC0}"/>
                    </a:ext>
                  </a:extLst>
                </p:cNvPr>
                <p:cNvSpPr txBox="1"/>
                <p:nvPr/>
              </p:nvSpPr>
              <p:spPr>
                <a:xfrm>
                  <a:off x="9293046" y="3403948"/>
                  <a:ext cx="565940" cy="124983"/>
                </a:xfrm>
                <a:prstGeom prst="rect">
                  <a:avLst/>
                </a:prstGeom>
                <a:solidFill>
                  <a:schemeClr val="bg1"/>
                </a:solidFill>
              </p:spPr>
              <p:txBody>
                <a:bodyPr wrap="square" lIns="0" tIns="0" rIns="0" bIns="0" rtlCol="0">
                  <a:spAutoFit/>
                </a:bodyPr>
                <a:lstStyle/>
                <a:p>
                  <a:pPr algn="ctr"/>
                  <a:r>
                    <a:rPr lang="en-GB" sz="900" dirty="0"/>
                    <a:t>z-score</a:t>
                  </a:r>
                </a:p>
              </p:txBody>
            </p:sp>
            <p:sp>
              <p:nvSpPr>
                <p:cNvPr id="58" name="Rectangle 57">
                  <a:extLst>
                    <a:ext uri="{FF2B5EF4-FFF2-40B4-BE49-F238E27FC236}">
                      <a16:creationId xmlns:a16="http://schemas.microsoft.com/office/drawing/2014/main" id="{096B050E-0650-4631-B9BE-842A59E27E53}"/>
                    </a:ext>
                  </a:extLst>
                </p:cNvPr>
                <p:cNvSpPr/>
                <p:nvPr/>
              </p:nvSpPr>
              <p:spPr>
                <a:xfrm>
                  <a:off x="9461702" y="3538327"/>
                  <a:ext cx="150074" cy="878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D5772A83-240E-403F-9C7D-E5AC4390D5EA}"/>
                  </a:ext>
                </a:extLst>
              </p:cNvPr>
              <p:cNvGrpSpPr/>
              <p:nvPr/>
            </p:nvGrpSpPr>
            <p:grpSpPr>
              <a:xfrm>
                <a:off x="9490313" y="3461507"/>
                <a:ext cx="613875" cy="1038267"/>
                <a:chOff x="9490313" y="3461507"/>
                <a:chExt cx="613875" cy="1038267"/>
              </a:xfrm>
            </p:grpSpPr>
            <p:sp>
              <p:nvSpPr>
                <p:cNvPr id="60" name="TextBox 59">
                  <a:extLst>
                    <a:ext uri="{FF2B5EF4-FFF2-40B4-BE49-F238E27FC236}">
                      <a16:creationId xmlns:a16="http://schemas.microsoft.com/office/drawing/2014/main" id="{0D0ABEEE-F41E-4191-A5BA-37A7D8BD9E2B}"/>
                    </a:ext>
                  </a:extLst>
                </p:cNvPr>
                <p:cNvSpPr txBox="1"/>
                <p:nvPr/>
              </p:nvSpPr>
              <p:spPr>
                <a:xfrm flipH="1">
                  <a:off x="9490313" y="3461507"/>
                  <a:ext cx="613875" cy="208305"/>
                </a:xfrm>
                <a:prstGeom prst="rect">
                  <a:avLst/>
                </a:prstGeom>
                <a:noFill/>
              </p:spPr>
              <p:txBody>
                <a:bodyPr wrap="square" rtlCol="0">
                  <a:spAutoFit/>
                </a:bodyPr>
                <a:lstStyle/>
                <a:p>
                  <a:r>
                    <a:rPr lang="en-GB" sz="900" dirty="0"/>
                    <a:t>3</a:t>
                  </a:r>
                </a:p>
              </p:txBody>
            </p:sp>
            <p:sp>
              <p:nvSpPr>
                <p:cNvPr id="61" name="TextBox 60">
                  <a:extLst>
                    <a:ext uri="{FF2B5EF4-FFF2-40B4-BE49-F238E27FC236}">
                      <a16:creationId xmlns:a16="http://schemas.microsoft.com/office/drawing/2014/main" id="{8B380F65-6067-4A57-82F8-01E556FC175D}"/>
                    </a:ext>
                  </a:extLst>
                </p:cNvPr>
                <p:cNvSpPr txBox="1"/>
                <p:nvPr/>
              </p:nvSpPr>
              <p:spPr>
                <a:xfrm flipH="1">
                  <a:off x="9490313" y="3599834"/>
                  <a:ext cx="613875" cy="208305"/>
                </a:xfrm>
                <a:prstGeom prst="rect">
                  <a:avLst/>
                </a:prstGeom>
                <a:noFill/>
              </p:spPr>
              <p:txBody>
                <a:bodyPr wrap="square" rtlCol="0">
                  <a:spAutoFit/>
                </a:bodyPr>
                <a:lstStyle/>
                <a:p>
                  <a:r>
                    <a:rPr lang="en-GB" sz="900"/>
                    <a:t>2</a:t>
                  </a:r>
                </a:p>
              </p:txBody>
            </p:sp>
            <p:sp>
              <p:nvSpPr>
                <p:cNvPr id="62" name="TextBox 61">
                  <a:extLst>
                    <a:ext uri="{FF2B5EF4-FFF2-40B4-BE49-F238E27FC236}">
                      <a16:creationId xmlns:a16="http://schemas.microsoft.com/office/drawing/2014/main" id="{498BC94B-689A-48E7-B1FF-956B3C42925D}"/>
                    </a:ext>
                  </a:extLst>
                </p:cNvPr>
                <p:cNvSpPr txBox="1"/>
                <p:nvPr/>
              </p:nvSpPr>
              <p:spPr>
                <a:xfrm flipH="1">
                  <a:off x="9490313" y="3738161"/>
                  <a:ext cx="613875" cy="246221"/>
                </a:xfrm>
                <a:prstGeom prst="rect">
                  <a:avLst/>
                </a:prstGeom>
                <a:noFill/>
              </p:spPr>
              <p:txBody>
                <a:bodyPr wrap="square" rtlCol="0">
                  <a:spAutoFit/>
                </a:bodyPr>
                <a:lstStyle/>
                <a:p>
                  <a:r>
                    <a:rPr lang="en-GB" sz="1000"/>
                    <a:t>1</a:t>
                  </a:r>
                </a:p>
              </p:txBody>
            </p:sp>
            <p:sp>
              <p:nvSpPr>
                <p:cNvPr id="63" name="TextBox 62">
                  <a:extLst>
                    <a:ext uri="{FF2B5EF4-FFF2-40B4-BE49-F238E27FC236}">
                      <a16:creationId xmlns:a16="http://schemas.microsoft.com/office/drawing/2014/main" id="{9D1C9A98-E0B7-449D-94D1-B548EB69F14B}"/>
                    </a:ext>
                  </a:extLst>
                </p:cNvPr>
                <p:cNvSpPr txBox="1"/>
                <p:nvPr/>
              </p:nvSpPr>
              <p:spPr>
                <a:xfrm flipH="1">
                  <a:off x="9490313" y="3876488"/>
                  <a:ext cx="613875" cy="208305"/>
                </a:xfrm>
                <a:prstGeom prst="rect">
                  <a:avLst/>
                </a:prstGeom>
                <a:noFill/>
              </p:spPr>
              <p:txBody>
                <a:bodyPr wrap="square" rtlCol="0">
                  <a:spAutoFit/>
                </a:bodyPr>
                <a:lstStyle/>
                <a:p>
                  <a:r>
                    <a:rPr lang="en-GB" sz="900"/>
                    <a:t>0</a:t>
                  </a:r>
                </a:p>
              </p:txBody>
            </p:sp>
            <p:sp>
              <p:nvSpPr>
                <p:cNvPr id="64" name="TextBox 63">
                  <a:extLst>
                    <a:ext uri="{FF2B5EF4-FFF2-40B4-BE49-F238E27FC236}">
                      <a16:creationId xmlns:a16="http://schemas.microsoft.com/office/drawing/2014/main" id="{49FD8F42-8B1B-4F68-AA48-352D50495569}"/>
                    </a:ext>
                  </a:extLst>
                </p:cNvPr>
                <p:cNvSpPr txBox="1"/>
                <p:nvPr/>
              </p:nvSpPr>
              <p:spPr>
                <a:xfrm flipH="1">
                  <a:off x="9490313" y="4014815"/>
                  <a:ext cx="613875" cy="208305"/>
                </a:xfrm>
                <a:prstGeom prst="rect">
                  <a:avLst/>
                </a:prstGeom>
                <a:noFill/>
              </p:spPr>
              <p:txBody>
                <a:bodyPr wrap="square" rtlCol="0">
                  <a:spAutoFit/>
                </a:bodyPr>
                <a:lstStyle/>
                <a:p>
                  <a:r>
                    <a:rPr lang="en-GB" sz="900" dirty="0"/>
                    <a:t>−1</a:t>
                  </a:r>
                </a:p>
              </p:txBody>
            </p:sp>
            <p:sp>
              <p:nvSpPr>
                <p:cNvPr id="65" name="TextBox 64">
                  <a:extLst>
                    <a:ext uri="{FF2B5EF4-FFF2-40B4-BE49-F238E27FC236}">
                      <a16:creationId xmlns:a16="http://schemas.microsoft.com/office/drawing/2014/main" id="{66C5CF43-FA20-4A3E-9311-02F55C75477E}"/>
                    </a:ext>
                  </a:extLst>
                </p:cNvPr>
                <p:cNvSpPr txBox="1"/>
                <p:nvPr/>
              </p:nvSpPr>
              <p:spPr>
                <a:xfrm flipH="1">
                  <a:off x="9490313" y="4153142"/>
                  <a:ext cx="613875" cy="208305"/>
                </a:xfrm>
                <a:prstGeom prst="rect">
                  <a:avLst/>
                </a:prstGeom>
                <a:noFill/>
              </p:spPr>
              <p:txBody>
                <a:bodyPr wrap="square" rtlCol="0">
                  <a:spAutoFit/>
                </a:bodyPr>
                <a:lstStyle/>
                <a:p>
                  <a:r>
                    <a:rPr lang="en-GB" sz="900" dirty="0"/>
                    <a:t>−2</a:t>
                  </a:r>
                </a:p>
              </p:txBody>
            </p:sp>
            <p:sp>
              <p:nvSpPr>
                <p:cNvPr id="66" name="TextBox 65">
                  <a:extLst>
                    <a:ext uri="{FF2B5EF4-FFF2-40B4-BE49-F238E27FC236}">
                      <a16:creationId xmlns:a16="http://schemas.microsoft.com/office/drawing/2014/main" id="{E0FEFE65-7CB9-4360-9522-B5D9E164521E}"/>
                    </a:ext>
                  </a:extLst>
                </p:cNvPr>
                <p:cNvSpPr txBox="1"/>
                <p:nvPr/>
              </p:nvSpPr>
              <p:spPr>
                <a:xfrm flipH="1">
                  <a:off x="9490313" y="4291469"/>
                  <a:ext cx="613875" cy="208305"/>
                </a:xfrm>
                <a:prstGeom prst="rect">
                  <a:avLst/>
                </a:prstGeom>
                <a:noFill/>
              </p:spPr>
              <p:txBody>
                <a:bodyPr wrap="square" rtlCol="0">
                  <a:spAutoFit/>
                </a:bodyPr>
                <a:lstStyle/>
                <a:p>
                  <a:r>
                    <a:rPr lang="en-GB" sz="900"/>
                    <a:t>−3</a:t>
                  </a:r>
                </a:p>
              </p:txBody>
            </p:sp>
          </p:grpSp>
        </p:grpSp>
        <p:sp>
          <p:nvSpPr>
            <p:cNvPr id="4" name="Left Bracket 3">
              <a:extLst>
                <a:ext uri="{FF2B5EF4-FFF2-40B4-BE49-F238E27FC236}">
                  <a16:creationId xmlns:a16="http://schemas.microsoft.com/office/drawing/2014/main" id="{E01FD02F-F32F-438E-B601-FD2AB046956B}"/>
                </a:ext>
              </a:extLst>
            </p:cNvPr>
            <p:cNvSpPr/>
            <p:nvPr/>
          </p:nvSpPr>
          <p:spPr>
            <a:xfrm rot="5400000">
              <a:off x="9433636" y="2270145"/>
              <a:ext cx="36000" cy="158400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Left Bracket 50">
              <a:extLst>
                <a:ext uri="{FF2B5EF4-FFF2-40B4-BE49-F238E27FC236}">
                  <a16:creationId xmlns:a16="http://schemas.microsoft.com/office/drawing/2014/main" id="{07CF6C1B-F09F-495F-91B9-A1E19BB53EBB}"/>
                </a:ext>
              </a:extLst>
            </p:cNvPr>
            <p:cNvSpPr/>
            <p:nvPr/>
          </p:nvSpPr>
          <p:spPr>
            <a:xfrm rot="5400000">
              <a:off x="10389203" y="2936145"/>
              <a:ext cx="36000" cy="25200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Left Bracket 53">
              <a:extLst>
                <a:ext uri="{FF2B5EF4-FFF2-40B4-BE49-F238E27FC236}">
                  <a16:creationId xmlns:a16="http://schemas.microsoft.com/office/drawing/2014/main" id="{56B44EB2-1C2F-41F4-84E8-81AE4AC94E8E}"/>
                </a:ext>
              </a:extLst>
            </p:cNvPr>
            <p:cNvSpPr/>
            <p:nvPr/>
          </p:nvSpPr>
          <p:spPr>
            <a:xfrm rot="16200000" flipV="1">
              <a:off x="10012431" y="5093474"/>
              <a:ext cx="36000" cy="50400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0" name="Slide Number Placeholder 9">
            <a:extLst>
              <a:ext uri="{FF2B5EF4-FFF2-40B4-BE49-F238E27FC236}">
                <a16:creationId xmlns:a16="http://schemas.microsoft.com/office/drawing/2014/main" id="{C08F7E58-74CA-4A41-92A3-1A467CA4B656}"/>
              </a:ext>
            </a:extLst>
          </p:cNvPr>
          <p:cNvSpPr>
            <a:spLocks noGrp="1"/>
          </p:cNvSpPr>
          <p:nvPr>
            <p:ph type="sldNum" sz="quarter" idx="12"/>
          </p:nvPr>
        </p:nvSpPr>
        <p:spPr/>
        <p:txBody>
          <a:bodyPr/>
          <a:lstStyle/>
          <a:p>
            <a:fld id="{D38BAEAC-A895-4A01-AB9B-F6141799970D}" type="slidenum">
              <a:rPr lang="en-GB" smtClean="0"/>
              <a:pPr/>
              <a:t>6</a:t>
            </a:fld>
            <a:endParaRPr lang="en-GB"/>
          </a:p>
        </p:txBody>
      </p:sp>
      <p:sp>
        <p:nvSpPr>
          <p:cNvPr id="12" name="Title 11">
            <a:extLst>
              <a:ext uri="{FF2B5EF4-FFF2-40B4-BE49-F238E27FC236}">
                <a16:creationId xmlns:a16="http://schemas.microsoft.com/office/drawing/2014/main" id="{794B7784-C26B-473C-AB19-C01764277EED}"/>
              </a:ext>
            </a:extLst>
          </p:cNvPr>
          <p:cNvSpPr>
            <a:spLocks noGrp="1"/>
          </p:cNvSpPr>
          <p:nvPr>
            <p:ph type="title"/>
          </p:nvPr>
        </p:nvSpPr>
        <p:spPr>
          <a:xfrm>
            <a:off x="548281" y="367200"/>
            <a:ext cx="8790927" cy="720000"/>
          </a:xfrm>
        </p:spPr>
        <p:txBody>
          <a:bodyPr/>
          <a:lstStyle/>
          <a:p>
            <a:r>
              <a:rPr lang="en-GB" sz="2400"/>
              <a:t>Nasal airway epithelium differentiates between asthma and healthy subjects and identifies clinically relevant asthma endotypes</a:t>
            </a:r>
          </a:p>
        </p:txBody>
      </p:sp>
    </p:spTree>
    <p:extLst>
      <p:ext uri="{BB962C8B-B14F-4D97-AF65-F5344CB8AC3E}">
        <p14:creationId xmlns:p14="http://schemas.microsoft.com/office/powerpoint/2010/main" val="298749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a:xfrm>
            <a:off x="547687" y="6197032"/>
            <a:ext cx="10648950" cy="443887"/>
          </a:xfrm>
        </p:spPr>
        <p:txBody>
          <a:bodyPr/>
          <a:lstStyle/>
          <a:p>
            <a:br>
              <a:rPr lang="en-GB" sz="900" dirty="0"/>
            </a:br>
            <a:r>
              <a:rPr lang="en-GB" sz="900"/>
              <a:t>ES, enrichment score; GSVA, gene set variation analysis; HC, healthy controls; MMA, mild-to-moderate asthma; SA, severe asthma; T2, type 2</a:t>
            </a:r>
          </a:p>
          <a:p>
            <a:r>
              <a:rPr lang="en-GB" sz="900"/>
              <a:t>Shi Y, </a:t>
            </a:r>
            <a:r>
              <a:rPr lang="en-GB" sz="900" dirty="0" err="1"/>
              <a:t>Vidova</a:t>
            </a:r>
            <a:r>
              <a:rPr lang="en-GB" sz="900"/>
              <a:t> L, </a:t>
            </a:r>
            <a:r>
              <a:rPr lang="en-GB" sz="900" dirty="0" err="1"/>
              <a:t>Zounemat-Kermani</a:t>
            </a:r>
            <a:r>
              <a:rPr lang="en-GB" sz="900"/>
              <a:t> N, </a:t>
            </a:r>
            <a:r>
              <a:rPr lang="en-GB" sz="900" dirty="0" err="1"/>
              <a:t>Faiz</a:t>
            </a:r>
            <a:r>
              <a:rPr lang="en-GB" sz="900"/>
              <a:t> A, Chung KF,</a:t>
            </a:r>
            <a:r>
              <a:rPr lang="en-GB" sz="900" baseline="30000"/>
              <a:t> </a:t>
            </a:r>
            <a:r>
              <a:rPr lang="en-GB" sz="900" dirty="0" err="1"/>
              <a:t>Hansbro</a:t>
            </a:r>
            <a:r>
              <a:rPr lang="en-GB" sz="900"/>
              <a:t> PM,</a:t>
            </a:r>
            <a:r>
              <a:rPr lang="en-GB" sz="900" baseline="30000"/>
              <a:t> </a:t>
            </a:r>
            <a:r>
              <a:rPr lang="en-GB" sz="900"/>
              <a:t>Yao X, Van Den Berge M,</a:t>
            </a:r>
            <a:r>
              <a:rPr lang="en-GB" sz="900" baseline="30000"/>
              <a:t> </a:t>
            </a:r>
            <a:r>
              <a:rPr lang="en-GB" sz="900" dirty="0" err="1"/>
              <a:t>Nawijn</a:t>
            </a:r>
            <a:r>
              <a:rPr lang="en-GB" sz="900"/>
              <a:t> M, Adcock IM. Poster PA351 presented at ERS 2022</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a:solidFill>
                  <a:schemeClr val="bg1"/>
                </a:solidFill>
              </a:rPr>
              <a:t>Key takeaways:</a:t>
            </a:r>
            <a:r>
              <a:rPr lang="en-GB" sz="1600">
                <a:solidFill>
                  <a:schemeClr val="bg1"/>
                </a:solidFill>
              </a:rPr>
              <a:t> </a:t>
            </a:r>
            <a:r>
              <a:rPr lang="en-GB" sz="1600" i="1">
                <a:solidFill>
                  <a:schemeClr val="bg1"/>
                </a:solidFill>
              </a:rPr>
              <a:t>The airway epithelial cell landscape reflects asthma severity, and is modified by T2 biology and smoking</a:t>
            </a:r>
            <a:endParaRPr lang="en-GB" sz="160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Shi Y</a:t>
            </a:r>
            <a:br>
              <a:rPr lang="en-GB" sz="11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The First Affiliated Hospital of Nanjing Medical University, Nanjing, China</a:t>
            </a:r>
            <a:endParaRPr lang="en-GB" sz="11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15584" cy="693087"/>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Single cell signatures of bronchial brushings from patients with severe asthma (n=49), mild-to-moderate asthma (n=36), smokers with severe asthma (n=18) and healthy non-smoking controls (n=44) were analysed using cellular deconvolution and gene set variation analysis of RNA sequencing and microarray data </a:t>
            </a:r>
          </a:p>
        </p:txBody>
      </p:sp>
      <p:sp>
        <p:nvSpPr>
          <p:cNvPr id="4" name="Slide Number Placeholder 3">
            <a:extLst>
              <a:ext uri="{FF2B5EF4-FFF2-40B4-BE49-F238E27FC236}">
                <a16:creationId xmlns:a16="http://schemas.microsoft.com/office/drawing/2014/main" id="{A4D49779-BEEB-4B0F-9E54-C2613FB03FAD}"/>
              </a:ext>
            </a:extLst>
          </p:cNvPr>
          <p:cNvSpPr>
            <a:spLocks noGrp="1"/>
          </p:cNvSpPr>
          <p:nvPr>
            <p:ph type="sldNum" sz="quarter" idx="12"/>
          </p:nvPr>
        </p:nvSpPr>
        <p:spPr/>
        <p:txBody>
          <a:bodyPr/>
          <a:lstStyle/>
          <a:p>
            <a:fld id="{D38BAEAC-A895-4A01-AB9B-F6141799970D}" type="slidenum">
              <a:rPr lang="en-GB" smtClean="0"/>
              <a:pPr/>
              <a:t>7</a:t>
            </a:fld>
            <a:endParaRPr lang="en-GB"/>
          </a:p>
        </p:txBody>
      </p:sp>
      <p:sp>
        <p:nvSpPr>
          <p:cNvPr id="10" name="Title 9">
            <a:extLst>
              <a:ext uri="{FF2B5EF4-FFF2-40B4-BE49-F238E27FC236}">
                <a16:creationId xmlns:a16="http://schemas.microsoft.com/office/drawing/2014/main" id="{B220AB58-1734-4404-972E-E3A7F20BDC13}"/>
              </a:ext>
            </a:extLst>
          </p:cNvPr>
          <p:cNvSpPr>
            <a:spLocks noGrp="1"/>
          </p:cNvSpPr>
          <p:nvPr>
            <p:ph type="title"/>
          </p:nvPr>
        </p:nvSpPr>
        <p:spPr>
          <a:xfrm>
            <a:off x="548282" y="367200"/>
            <a:ext cx="8640000" cy="720000"/>
          </a:xfrm>
        </p:spPr>
        <p:txBody>
          <a:bodyPr/>
          <a:lstStyle/>
          <a:p>
            <a:r>
              <a:rPr lang="en-GB" sz="2400"/>
              <a:t>Altered airway epithelial cell landscape in </a:t>
            </a:r>
            <a:br>
              <a:rPr lang="en-GB" sz="2400"/>
            </a:br>
            <a:r>
              <a:rPr lang="en-GB" sz="2400"/>
              <a:t>U-BIOPRED severe asthma</a:t>
            </a:r>
          </a:p>
        </p:txBody>
      </p:sp>
      <p:sp>
        <p:nvSpPr>
          <p:cNvPr id="2117" name="Content Placeholder 2">
            <a:extLst>
              <a:ext uri="{FF2B5EF4-FFF2-40B4-BE49-F238E27FC236}">
                <a16:creationId xmlns:a16="http://schemas.microsoft.com/office/drawing/2014/main" id="{3CDB02B8-26F4-407C-AE2F-14E58231246B}"/>
              </a:ext>
            </a:extLst>
          </p:cNvPr>
          <p:cNvSpPr txBox="1">
            <a:spLocks/>
          </p:cNvSpPr>
          <p:nvPr/>
        </p:nvSpPr>
        <p:spPr>
          <a:xfrm>
            <a:off x="547687" y="2214409"/>
            <a:ext cx="11090275" cy="3079880"/>
          </a:xfrm>
          <a:prstGeom prst="roundRect">
            <a:avLst>
              <a:gd name="adj" fmla="val 4371"/>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Cellular deconvolution identified high relative proportions of </a:t>
            </a:r>
            <a:r>
              <a:rPr lang="en-GB" sz="1400" dirty="0" err="1"/>
              <a:t>mucociliary</a:t>
            </a:r>
            <a:r>
              <a:rPr lang="en-GB" sz="1400" dirty="0"/>
              <a:t> lineage cells in patients with severe asthma versus healthy controls</a:t>
            </a:r>
          </a:p>
          <a:p>
            <a:pPr>
              <a:spcBef>
                <a:spcPts val="600"/>
              </a:spcBef>
            </a:pPr>
            <a:r>
              <a:rPr lang="en-GB" sz="1400" dirty="0"/>
              <a:t>Enrichment scores showed that asthma severity, T2-high status, frequent exacerbations, permanent airflow limitation and current smoking were associated with higher secretory cell signatures and lower ciliated cell signatures</a:t>
            </a:r>
          </a:p>
          <a:p>
            <a:pPr>
              <a:spcBef>
                <a:spcPts val="600"/>
              </a:spcBef>
            </a:pPr>
            <a:r>
              <a:rPr lang="en-GB" sz="1400" dirty="0"/>
              <a:t>A higher </a:t>
            </a:r>
            <a:r>
              <a:rPr lang="en-GB" sz="1400" dirty="0" err="1"/>
              <a:t>ionocyte</a:t>
            </a:r>
            <a:r>
              <a:rPr lang="en-GB" sz="1400" dirty="0"/>
              <a:t> enrichment score was associated with asthma severity, permanent airflow limitation and current smoking</a:t>
            </a:r>
          </a:p>
          <a:p>
            <a:endParaRPr lang="en-GB" sz="1400" dirty="0"/>
          </a:p>
        </p:txBody>
      </p:sp>
      <p:sp>
        <p:nvSpPr>
          <p:cNvPr id="2118" name="Content Placeholder 2">
            <a:extLst>
              <a:ext uri="{FF2B5EF4-FFF2-40B4-BE49-F238E27FC236}">
                <a16:creationId xmlns:a16="http://schemas.microsoft.com/office/drawing/2014/main" id="{07C6D64E-D970-473D-9546-B4AD2B23B60C}"/>
              </a:ext>
            </a:extLst>
          </p:cNvPr>
          <p:cNvSpPr txBox="1">
            <a:spLocks/>
          </p:cNvSpPr>
          <p:nvPr/>
        </p:nvSpPr>
        <p:spPr>
          <a:xfrm>
            <a:off x="1034469" y="3339096"/>
            <a:ext cx="4114463"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a:t>Association between enrichment score of secretory cell signatures and asthma severity (A), T2 status (B) and exacerbation frequency (C) </a:t>
            </a:r>
          </a:p>
        </p:txBody>
      </p:sp>
      <p:sp>
        <p:nvSpPr>
          <p:cNvPr id="2119" name="Content Placeholder 2">
            <a:extLst>
              <a:ext uri="{FF2B5EF4-FFF2-40B4-BE49-F238E27FC236}">
                <a16:creationId xmlns:a16="http://schemas.microsoft.com/office/drawing/2014/main" id="{571B1457-09B7-44E6-8E50-CC5693FF7532}"/>
              </a:ext>
            </a:extLst>
          </p:cNvPr>
          <p:cNvSpPr txBox="1">
            <a:spLocks/>
          </p:cNvSpPr>
          <p:nvPr/>
        </p:nvSpPr>
        <p:spPr>
          <a:xfrm>
            <a:off x="7006050" y="3339096"/>
            <a:ext cx="4114463"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b="1"/>
              <a:t>Association between enrichment score of ciliated cell signatures and asthma severity (D), T2 status (E) and exacerbation frequency (F) </a:t>
            </a:r>
          </a:p>
        </p:txBody>
      </p:sp>
      <p:sp>
        <p:nvSpPr>
          <p:cNvPr id="2120" name="TextBox 2119">
            <a:extLst>
              <a:ext uri="{FF2B5EF4-FFF2-40B4-BE49-F238E27FC236}">
                <a16:creationId xmlns:a16="http://schemas.microsoft.com/office/drawing/2014/main" id="{4E48B121-0F61-48A4-BB16-DA560AAA24E9}"/>
              </a:ext>
            </a:extLst>
          </p:cNvPr>
          <p:cNvSpPr txBox="1"/>
          <p:nvPr/>
        </p:nvSpPr>
        <p:spPr>
          <a:xfrm>
            <a:off x="6412583" y="3655667"/>
            <a:ext cx="216000" cy="276999"/>
          </a:xfrm>
          <a:prstGeom prst="rect">
            <a:avLst/>
          </a:prstGeom>
          <a:noFill/>
        </p:spPr>
        <p:txBody>
          <a:bodyPr wrap="square" rtlCol="0" anchor="ctr">
            <a:spAutoFit/>
          </a:bodyPr>
          <a:lstStyle/>
          <a:p>
            <a:r>
              <a:rPr lang="en-GB" sz="1200"/>
              <a:t>D</a:t>
            </a:r>
          </a:p>
        </p:txBody>
      </p:sp>
      <p:sp>
        <p:nvSpPr>
          <p:cNvPr id="3363" name="TextBox 3362">
            <a:extLst>
              <a:ext uri="{FF2B5EF4-FFF2-40B4-BE49-F238E27FC236}">
                <a16:creationId xmlns:a16="http://schemas.microsoft.com/office/drawing/2014/main" id="{28861895-ACE5-419D-8584-F83EABF95715}"/>
              </a:ext>
            </a:extLst>
          </p:cNvPr>
          <p:cNvSpPr txBox="1"/>
          <p:nvPr/>
        </p:nvSpPr>
        <p:spPr>
          <a:xfrm>
            <a:off x="713816" y="3655667"/>
            <a:ext cx="216000" cy="276999"/>
          </a:xfrm>
          <a:prstGeom prst="rect">
            <a:avLst/>
          </a:prstGeom>
          <a:noFill/>
        </p:spPr>
        <p:txBody>
          <a:bodyPr wrap="square" rtlCol="0" anchor="ctr">
            <a:spAutoFit/>
          </a:bodyPr>
          <a:lstStyle/>
          <a:p>
            <a:r>
              <a:rPr lang="en-GB" sz="1200" dirty="0"/>
              <a:t>A</a:t>
            </a:r>
          </a:p>
        </p:txBody>
      </p:sp>
      <p:sp>
        <p:nvSpPr>
          <p:cNvPr id="3569" name="TextBox 3568">
            <a:extLst>
              <a:ext uri="{FF2B5EF4-FFF2-40B4-BE49-F238E27FC236}">
                <a16:creationId xmlns:a16="http://schemas.microsoft.com/office/drawing/2014/main" id="{9FAD025F-A1C9-4D1A-96D2-C0420708C23E}"/>
              </a:ext>
            </a:extLst>
          </p:cNvPr>
          <p:cNvSpPr txBox="1"/>
          <p:nvPr/>
        </p:nvSpPr>
        <p:spPr>
          <a:xfrm>
            <a:off x="2533346" y="3655667"/>
            <a:ext cx="216000" cy="276999"/>
          </a:xfrm>
          <a:prstGeom prst="rect">
            <a:avLst/>
          </a:prstGeom>
          <a:noFill/>
        </p:spPr>
        <p:txBody>
          <a:bodyPr wrap="square" rtlCol="0" anchor="ctr">
            <a:spAutoFit/>
          </a:bodyPr>
          <a:lstStyle/>
          <a:p>
            <a:r>
              <a:rPr lang="en-GB" sz="1200"/>
              <a:t>B</a:t>
            </a:r>
          </a:p>
        </p:txBody>
      </p:sp>
      <p:sp>
        <p:nvSpPr>
          <p:cNvPr id="3705" name="TextBox 3704">
            <a:extLst>
              <a:ext uri="{FF2B5EF4-FFF2-40B4-BE49-F238E27FC236}">
                <a16:creationId xmlns:a16="http://schemas.microsoft.com/office/drawing/2014/main" id="{98E3010E-5717-44DC-B5B8-6DB01B1CD4E9}"/>
              </a:ext>
            </a:extLst>
          </p:cNvPr>
          <p:cNvSpPr txBox="1"/>
          <p:nvPr/>
        </p:nvSpPr>
        <p:spPr>
          <a:xfrm>
            <a:off x="4391016" y="3655667"/>
            <a:ext cx="216000" cy="276999"/>
          </a:xfrm>
          <a:prstGeom prst="rect">
            <a:avLst/>
          </a:prstGeom>
          <a:noFill/>
        </p:spPr>
        <p:txBody>
          <a:bodyPr wrap="square" rtlCol="0" anchor="ctr">
            <a:spAutoFit/>
          </a:bodyPr>
          <a:lstStyle/>
          <a:p>
            <a:r>
              <a:rPr lang="en-GB" sz="1200"/>
              <a:t>C</a:t>
            </a:r>
          </a:p>
        </p:txBody>
      </p:sp>
      <p:grpSp>
        <p:nvGrpSpPr>
          <p:cNvPr id="3706" name="Group 3705">
            <a:extLst>
              <a:ext uri="{FF2B5EF4-FFF2-40B4-BE49-F238E27FC236}">
                <a16:creationId xmlns:a16="http://schemas.microsoft.com/office/drawing/2014/main" id="{BBEBDA0C-A9F4-4C34-A6CC-38324C50C10D}"/>
              </a:ext>
            </a:extLst>
          </p:cNvPr>
          <p:cNvGrpSpPr/>
          <p:nvPr/>
        </p:nvGrpSpPr>
        <p:grpSpPr>
          <a:xfrm>
            <a:off x="6321502" y="3643692"/>
            <a:ext cx="1702230" cy="1516260"/>
            <a:chOff x="6321502" y="3643692"/>
            <a:chExt cx="1702230" cy="1516260"/>
          </a:xfrm>
        </p:grpSpPr>
        <p:sp>
          <p:nvSpPr>
            <p:cNvPr id="3707" name="Freeform: Shape 3706">
              <a:extLst>
                <a:ext uri="{FF2B5EF4-FFF2-40B4-BE49-F238E27FC236}">
                  <a16:creationId xmlns:a16="http://schemas.microsoft.com/office/drawing/2014/main" id="{39962D8D-AB78-4A4D-B855-4F9374A52030}"/>
                </a:ext>
              </a:extLst>
            </p:cNvPr>
            <p:cNvSpPr/>
            <p:nvPr/>
          </p:nvSpPr>
          <p:spPr>
            <a:xfrm>
              <a:off x="6651995" y="3963948"/>
              <a:ext cx="1371737" cy="1036676"/>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3708" name="Straight Connector 3707">
              <a:extLst>
                <a:ext uri="{FF2B5EF4-FFF2-40B4-BE49-F238E27FC236}">
                  <a16:creationId xmlns:a16="http://schemas.microsoft.com/office/drawing/2014/main" id="{C2C896F5-879D-4274-855F-CA68AC9FAF5D}"/>
                </a:ext>
              </a:extLst>
            </p:cNvPr>
            <p:cNvCxnSpPr/>
            <p:nvPr/>
          </p:nvCxnSpPr>
          <p:spPr>
            <a:xfrm>
              <a:off x="6608796" y="4203683"/>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09" name="TextBox 3708">
              <a:extLst>
                <a:ext uri="{FF2B5EF4-FFF2-40B4-BE49-F238E27FC236}">
                  <a16:creationId xmlns:a16="http://schemas.microsoft.com/office/drawing/2014/main" id="{52E8C0C8-0C5C-45E5-8BAD-686FEC17BCE7}"/>
                </a:ext>
              </a:extLst>
            </p:cNvPr>
            <p:cNvSpPr txBox="1"/>
            <p:nvPr/>
          </p:nvSpPr>
          <p:spPr>
            <a:xfrm>
              <a:off x="6425134" y="4149822"/>
              <a:ext cx="164306" cy="107722"/>
            </a:xfrm>
            <a:prstGeom prst="rect">
              <a:avLst/>
            </a:prstGeom>
            <a:noFill/>
          </p:spPr>
          <p:txBody>
            <a:bodyPr wrap="square" lIns="0" tIns="0" rIns="0" bIns="0" rtlCol="0">
              <a:spAutoFit/>
            </a:bodyPr>
            <a:lstStyle/>
            <a:p>
              <a:pPr algn="r"/>
              <a:r>
                <a:rPr lang="en-GB" sz="700" dirty="0"/>
                <a:t>0.3</a:t>
              </a:r>
            </a:p>
          </p:txBody>
        </p:sp>
        <p:cxnSp>
          <p:nvCxnSpPr>
            <p:cNvPr id="3710" name="Straight Connector 3709">
              <a:extLst>
                <a:ext uri="{FF2B5EF4-FFF2-40B4-BE49-F238E27FC236}">
                  <a16:creationId xmlns:a16="http://schemas.microsoft.com/office/drawing/2014/main" id="{FEA6834B-14E6-419D-9E7D-DD01AA3DFB49}"/>
                </a:ext>
              </a:extLst>
            </p:cNvPr>
            <p:cNvCxnSpPr/>
            <p:nvPr/>
          </p:nvCxnSpPr>
          <p:spPr>
            <a:xfrm>
              <a:off x="6608796" y="4453431"/>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11" name="TextBox 3710">
              <a:extLst>
                <a:ext uri="{FF2B5EF4-FFF2-40B4-BE49-F238E27FC236}">
                  <a16:creationId xmlns:a16="http://schemas.microsoft.com/office/drawing/2014/main" id="{6306B0DA-12E7-474A-B720-ED851861E89E}"/>
                </a:ext>
              </a:extLst>
            </p:cNvPr>
            <p:cNvSpPr txBox="1"/>
            <p:nvPr/>
          </p:nvSpPr>
          <p:spPr>
            <a:xfrm>
              <a:off x="6425134" y="4399570"/>
              <a:ext cx="164306" cy="107722"/>
            </a:xfrm>
            <a:prstGeom prst="rect">
              <a:avLst/>
            </a:prstGeom>
            <a:noFill/>
          </p:spPr>
          <p:txBody>
            <a:bodyPr wrap="square" lIns="0" tIns="0" rIns="0" bIns="0" rtlCol="0">
              <a:spAutoFit/>
            </a:bodyPr>
            <a:lstStyle/>
            <a:p>
              <a:pPr algn="r"/>
              <a:r>
                <a:rPr lang="en-GB" sz="700"/>
                <a:t>0.0</a:t>
              </a:r>
            </a:p>
          </p:txBody>
        </p:sp>
        <p:cxnSp>
          <p:nvCxnSpPr>
            <p:cNvPr id="3712" name="Straight Connector 3711">
              <a:extLst>
                <a:ext uri="{FF2B5EF4-FFF2-40B4-BE49-F238E27FC236}">
                  <a16:creationId xmlns:a16="http://schemas.microsoft.com/office/drawing/2014/main" id="{FADF0829-0C29-4E29-881D-5AD70A047154}"/>
                </a:ext>
              </a:extLst>
            </p:cNvPr>
            <p:cNvCxnSpPr/>
            <p:nvPr/>
          </p:nvCxnSpPr>
          <p:spPr>
            <a:xfrm>
              <a:off x="6608796" y="4697090"/>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13" name="TextBox 3712">
              <a:extLst>
                <a:ext uri="{FF2B5EF4-FFF2-40B4-BE49-F238E27FC236}">
                  <a16:creationId xmlns:a16="http://schemas.microsoft.com/office/drawing/2014/main" id="{3B3F880D-5616-4575-81A0-2973E706A47B}"/>
                </a:ext>
              </a:extLst>
            </p:cNvPr>
            <p:cNvSpPr txBox="1"/>
            <p:nvPr/>
          </p:nvSpPr>
          <p:spPr>
            <a:xfrm>
              <a:off x="6425134" y="4643229"/>
              <a:ext cx="164306" cy="107722"/>
            </a:xfrm>
            <a:prstGeom prst="rect">
              <a:avLst/>
            </a:prstGeom>
            <a:noFill/>
          </p:spPr>
          <p:txBody>
            <a:bodyPr wrap="square" lIns="0" tIns="0" rIns="0" bIns="0" rtlCol="0">
              <a:spAutoFit/>
            </a:bodyPr>
            <a:lstStyle/>
            <a:p>
              <a:pPr algn="r"/>
              <a:r>
                <a:rPr lang="en-GB" sz="700"/>
                <a:t>−0.3</a:t>
              </a:r>
            </a:p>
          </p:txBody>
        </p:sp>
        <p:cxnSp>
          <p:nvCxnSpPr>
            <p:cNvPr id="3714" name="Straight Connector 3713">
              <a:extLst>
                <a:ext uri="{FF2B5EF4-FFF2-40B4-BE49-F238E27FC236}">
                  <a16:creationId xmlns:a16="http://schemas.microsoft.com/office/drawing/2014/main" id="{7E74E048-BF83-4FF0-8203-3382C07613A6}"/>
                </a:ext>
              </a:extLst>
            </p:cNvPr>
            <p:cNvCxnSpPr/>
            <p:nvPr/>
          </p:nvCxnSpPr>
          <p:spPr>
            <a:xfrm>
              <a:off x="6608796" y="4945303"/>
              <a:ext cx="43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15" name="TextBox 3714">
              <a:extLst>
                <a:ext uri="{FF2B5EF4-FFF2-40B4-BE49-F238E27FC236}">
                  <a16:creationId xmlns:a16="http://schemas.microsoft.com/office/drawing/2014/main" id="{CE3F9436-A056-46DF-9224-C03E8CA24C15}"/>
                </a:ext>
              </a:extLst>
            </p:cNvPr>
            <p:cNvSpPr txBox="1"/>
            <p:nvPr/>
          </p:nvSpPr>
          <p:spPr>
            <a:xfrm>
              <a:off x="6425134" y="4891442"/>
              <a:ext cx="164306" cy="107722"/>
            </a:xfrm>
            <a:prstGeom prst="rect">
              <a:avLst/>
            </a:prstGeom>
            <a:noFill/>
          </p:spPr>
          <p:txBody>
            <a:bodyPr wrap="square" lIns="0" tIns="0" rIns="0" bIns="0" rtlCol="0">
              <a:spAutoFit/>
            </a:bodyPr>
            <a:lstStyle/>
            <a:p>
              <a:pPr algn="r"/>
              <a:r>
                <a:rPr lang="en-GB" sz="700"/>
                <a:t>−0.6</a:t>
              </a:r>
            </a:p>
          </p:txBody>
        </p:sp>
        <p:sp>
          <p:nvSpPr>
            <p:cNvPr id="3716" name="TextBox 3715">
              <a:extLst>
                <a:ext uri="{FF2B5EF4-FFF2-40B4-BE49-F238E27FC236}">
                  <a16:creationId xmlns:a16="http://schemas.microsoft.com/office/drawing/2014/main" id="{6BBF8D93-2B08-4D47-9319-5A1057AF9DDF}"/>
                </a:ext>
              </a:extLst>
            </p:cNvPr>
            <p:cNvSpPr txBox="1"/>
            <p:nvPr/>
          </p:nvSpPr>
          <p:spPr>
            <a:xfrm>
              <a:off x="6718374" y="5021453"/>
              <a:ext cx="366155" cy="138499"/>
            </a:xfrm>
            <a:prstGeom prst="rect">
              <a:avLst/>
            </a:prstGeom>
            <a:noFill/>
          </p:spPr>
          <p:txBody>
            <a:bodyPr wrap="square" lIns="0" tIns="0" rIns="0" bIns="0" rtlCol="0">
              <a:spAutoFit/>
            </a:bodyPr>
            <a:lstStyle/>
            <a:p>
              <a:pPr algn="ctr"/>
              <a:r>
                <a:rPr lang="en-GB" sz="900" dirty="0"/>
                <a:t>Severe</a:t>
              </a:r>
            </a:p>
          </p:txBody>
        </p:sp>
        <p:sp>
          <p:nvSpPr>
            <p:cNvPr id="3717" name="TextBox 3716">
              <a:extLst>
                <a:ext uri="{FF2B5EF4-FFF2-40B4-BE49-F238E27FC236}">
                  <a16:creationId xmlns:a16="http://schemas.microsoft.com/office/drawing/2014/main" id="{79957E79-6304-4FB2-8BF1-318BADE73765}"/>
                </a:ext>
              </a:extLst>
            </p:cNvPr>
            <p:cNvSpPr txBox="1"/>
            <p:nvPr/>
          </p:nvSpPr>
          <p:spPr>
            <a:xfrm>
              <a:off x="7195724" y="5021453"/>
              <a:ext cx="276795" cy="138499"/>
            </a:xfrm>
            <a:prstGeom prst="rect">
              <a:avLst/>
            </a:prstGeom>
            <a:noFill/>
          </p:spPr>
          <p:txBody>
            <a:bodyPr wrap="square" lIns="0" tIns="0" rIns="0" bIns="0" rtlCol="0">
              <a:spAutoFit/>
            </a:bodyPr>
            <a:lstStyle/>
            <a:p>
              <a:pPr algn="ctr"/>
              <a:r>
                <a:rPr lang="en-GB" sz="900"/>
                <a:t>MMA</a:t>
              </a:r>
            </a:p>
          </p:txBody>
        </p:sp>
        <p:sp>
          <p:nvSpPr>
            <p:cNvPr id="3718" name="TextBox 3717">
              <a:extLst>
                <a:ext uri="{FF2B5EF4-FFF2-40B4-BE49-F238E27FC236}">
                  <a16:creationId xmlns:a16="http://schemas.microsoft.com/office/drawing/2014/main" id="{A2A418D9-A628-4528-877E-68BD36CDAC6A}"/>
                </a:ext>
              </a:extLst>
            </p:cNvPr>
            <p:cNvSpPr txBox="1"/>
            <p:nvPr/>
          </p:nvSpPr>
          <p:spPr>
            <a:xfrm>
              <a:off x="7594737" y="5021453"/>
              <a:ext cx="366156" cy="138499"/>
            </a:xfrm>
            <a:prstGeom prst="rect">
              <a:avLst/>
            </a:prstGeom>
            <a:noFill/>
          </p:spPr>
          <p:txBody>
            <a:bodyPr wrap="square" lIns="0" tIns="0" rIns="0" bIns="0" rtlCol="0">
              <a:spAutoFit/>
            </a:bodyPr>
            <a:lstStyle/>
            <a:p>
              <a:pPr algn="ctr"/>
              <a:r>
                <a:rPr lang="en-GB" sz="900" dirty="0"/>
                <a:t>Healthy</a:t>
              </a:r>
            </a:p>
          </p:txBody>
        </p:sp>
        <p:grpSp>
          <p:nvGrpSpPr>
            <p:cNvPr id="3719" name="Group 3718">
              <a:extLst>
                <a:ext uri="{FF2B5EF4-FFF2-40B4-BE49-F238E27FC236}">
                  <a16:creationId xmlns:a16="http://schemas.microsoft.com/office/drawing/2014/main" id="{06D4868D-441A-4D3C-BBDA-7E28766E97E6}"/>
                </a:ext>
              </a:extLst>
            </p:cNvPr>
            <p:cNvGrpSpPr/>
            <p:nvPr/>
          </p:nvGrpSpPr>
          <p:grpSpPr>
            <a:xfrm>
              <a:off x="6747169" y="4071938"/>
              <a:ext cx="324035" cy="876300"/>
              <a:chOff x="957430" y="3982999"/>
              <a:chExt cx="324035" cy="876300"/>
            </a:xfrm>
          </p:grpSpPr>
          <p:cxnSp>
            <p:nvCxnSpPr>
              <p:cNvPr id="3881" name="Straight Connector 3880">
                <a:extLst>
                  <a:ext uri="{FF2B5EF4-FFF2-40B4-BE49-F238E27FC236}">
                    <a16:creationId xmlns:a16="http://schemas.microsoft.com/office/drawing/2014/main" id="{F7F1A6D3-4A02-482E-91C0-8E3B3098437D}"/>
                  </a:ext>
                </a:extLst>
              </p:cNvPr>
              <p:cNvCxnSpPr>
                <a:cxnSpLocks/>
              </p:cNvCxnSpPr>
              <p:nvPr/>
            </p:nvCxnSpPr>
            <p:spPr>
              <a:xfrm>
                <a:off x="1119164" y="3982999"/>
                <a:ext cx="0" cy="876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82" name="Group 3881">
                <a:extLst>
                  <a:ext uri="{FF2B5EF4-FFF2-40B4-BE49-F238E27FC236}">
                    <a16:creationId xmlns:a16="http://schemas.microsoft.com/office/drawing/2014/main" id="{31BA3213-1A79-4ED4-8222-8D0057CCDB14}"/>
                  </a:ext>
                </a:extLst>
              </p:cNvPr>
              <p:cNvGrpSpPr/>
              <p:nvPr/>
            </p:nvGrpSpPr>
            <p:grpSpPr>
              <a:xfrm>
                <a:off x="957430" y="4226947"/>
                <a:ext cx="324035" cy="388652"/>
                <a:chOff x="957430" y="4226947"/>
                <a:chExt cx="324035" cy="388652"/>
              </a:xfrm>
            </p:grpSpPr>
            <p:sp>
              <p:nvSpPr>
                <p:cNvPr id="3883" name="Rectangle 3882">
                  <a:extLst>
                    <a:ext uri="{FF2B5EF4-FFF2-40B4-BE49-F238E27FC236}">
                      <a16:creationId xmlns:a16="http://schemas.microsoft.com/office/drawing/2014/main" id="{E7B6D1DD-11F5-4699-BF8B-A38984885B4D}"/>
                    </a:ext>
                  </a:extLst>
                </p:cNvPr>
                <p:cNvSpPr/>
                <p:nvPr/>
              </p:nvSpPr>
              <p:spPr>
                <a:xfrm>
                  <a:off x="957430" y="4226947"/>
                  <a:ext cx="324035" cy="388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84" name="Straight Connector 3883">
                  <a:extLst>
                    <a:ext uri="{FF2B5EF4-FFF2-40B4-BE49-F238E27FC236}">
                      <a16:creationId xmlns:a16="http://schemas.microsoft.com/office/drawing/2014/main" id="{73073D88-41E2-4AA5-8A1B-4FE44ACB0F02}"/>
                    </a:ext>
                  </a:extLst>
                </p:cNvPr>
                <p:cNvCxnSpPr>
                  <a:cxnSpLocks/>
                </p:cNvCxnSpPr>
                <p:nvPr/>
              </p:nvCxnSpPr>
              <p:spPr>
                <a:xfrm>
                  <a:off x="957430" y="4434318"/>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3720" name="Group 3719">
              <a:extLst>
                <a:ext uri="{FF2B5EF4-FFF2-40B4-BE49-F238E27FC236}">
                  <a16:creationId xmlns:a16="http://schemas.microsoft.com/office/drawing/2014/main" id="{D87E3355-D09D-4197-8492-BF02DD008C56}"/>
                </a:ext>
              </a:extLst>
            </p:cNvPr>
            <p:cNvGrpSpPr/>
            <p:nvPr/>
          </p:nvGrpSpPr>
          <p:grpSpPr>
            <a:xfrm>
              <a:off x="6808799" y="3997306"/>
              <a:ext cx="202689" cy="974213"/>
              <a:chOff x="6637667" y="3997306"/>
              <a:chExt cx="202689" cy="974213"/>
            </a:xfrm>
          </p:grpSpPr>
          <p:sp>
            <p:nvSpPr>
              <p:cNvPr id="3814" name="Oval 3813">
                <a:extLst>
                  <a:ext uri="{FF2B5EF4-FFF2-40B4-BE49-F238E27FC236}">
                    <a16:creationId xmlns:a16="http://schemas.microsoft.com/office/drawing/2014/main" id="{4F0DDABD-8697-4917-8062-3DB2EB549FDC}"/>
                  </a:ext>
                </a:extLst>
              </p:cNvPr>
              <p:cNvSpPr/>
              <p:nvPr/>
            </p:nvSpPr>
            <p:spPr>
              <a:xfrm>
                <a:off x="6799592" y="493551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5" name="Oval 3814">
                <a:extLst>
                  <a:ext uri="{FF2B5EF4-FFF2-40B4-BE49-F238E27FC236}">
                    <a16:creationId xmlns:a16="http://schemas.microsoft.com/office/drawing/2014/main" id="{ABEA12C4-F75F-4091-97B1-93FD21120D24}"/>
                  </a:ext>
                </a:extLst>
              </p:cNvPr>
              <p:cNvSpPr/>
              <p:nvPr/>
            </p:nvSpPr>
            <p:spPr>
              <a:xfrm>
                <a:off x="6671005" y="492599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6" name="Oval 3815">
                <a:extLst>
                  <a:ext uri="{FF2B5EF4-FFF2-40B4-BE49-F238E27FC236}">
                    <a16:creationId xmlns:a16="http://schemas.microsoft.com/office/drawing/2014/main" id="{7B9F6273-DA61-49A0-B586-2C3F01373B6D}"/>
                  </a:ext>
                </a:extLst>
              </p:cNvPr>
              <p:cNvSpPr/>
              <p:nvPr/>
            </p:nvSpPr>
            <p:spPr>
              <a:xfrm>
                <a:off x="6680530" y="48926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7" name="Oval 3816">
                <a:extLst>
                  <a:ext uri="{FF2B5EF4-FFF2-40B4-BE49-F238E27FC236}">
                    <a16:creationId xmlns:a16="http://schemas.microsoft.com/office/drawing/2014/main" id="{21891CAB-8C4E-417B-90AF-3E6A96962764}"/>
                  </a:ext>
                </a:extLst>
              </p:cNvPr>
              <p:cNvSpPr/>
              <p:nvPr/>
            </p:nvSpPr>
            <p:spPr>
              <a:xfrm>
                <a:off x="6730536" y="48759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8" name="Oval 3817">
                <a:extLst>
                  <a:ext uri="{FF2B5EF4-FFF2-40B4-BE49-F238E27FC236}">
                    <a16:creationId xmlns:a16="http://schemas.microsoft.com/office/drawing/2014/main" id="{46E14ABF-5B71-4453-8EE3-CFFED2F84619}"/>
                  </a:ext>
                </a:extLst>
              </p:cNvPr>
              <p:cNvSpPr/>
              <p:nvPr/>
            </p:nvSpPr>
            <p:spPr>
              <a:xfrm>
                <a:off x="6694817" y="47974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9" name="Oval 3818">
                <a:extLst>
                  <a:ext uri="{FF2B5EF4-FFF2-40B4-BE49-F238E27FC236}">
                    <a16:creationId xmlns:a16="http://schemas.microsoft.com/office/drawing/2014/main" id="{2249FD0B-0514-4744-BCFD-995A829D2B07}"/>
                  </a:ext>
                </a:extLst>
              </p:cNvPr>
              <p:cNvSpPr/>
              <p:nvPr/>
            </p:nvSpPr>
            <p:spPr>
              <a:xfrm>
                <a:off x="6649573" y="47997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0" name="Oval 3819">
                <a:extLst>
                  <a:ext uri="{FF2B5EF4-FFF2-40B4-BE49-F238E27FC236}">
                    <a16:creationId xmlns:a16="http://schemas.microsoft.com/office/drawing/2014/main" id="{578377DC-D25E-4D34-9024-D9318FD3DD8D}"/>
                  </a:ext>
                </a:extLst>
              </p:cNvPr>
              <p:cNvSpPr/>
              <p:nvPr/>
            </p:nvSpPr>
            <p:spPr>
              <a:xfrm>
                <a:off x="6644811" y="483074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1" name="Oval 3820">
                <a:extLst>
                  <a:ext uri="{FF2B5EF4-FFF2-40B4-BE49-F238E27FC236}">
                    <a16:creationId xmlns:a16="http://schemas.microsoft.com/office/drawing/2014/main" id="{50BDE616-C0E8-409A-B14C-78110D46BDEA}"/>
                  </a:ext>
                </a:extLst>
              </p:cNvPr>
              <p:cNvSpPr/>
              <p:nvPr/>
            </p:nvSpPr>
            <p:spPr>
              <a:xfrm>
                <a:off x="6637667" y="46664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2" name="Oval 3821">
                <a:extLst>
                  <a:ext uri="{FF2B5EF4-FFF2-40B4-BE49-F238E27FC236}">
                    <a16:creationId xmlns:a16="http://schemas.microsoft.com/office/drawing/2014/main" id="{728907A7-61A5-4298-92F8-B0044E066EAD}"/>
                  </a:ext>
                </a:extLst>
              </p:cNvPr>
              <p:cNvSpPr/>
              <p:nvPr/>
            </p:nvSpPr>
            <p:spPr>
              <a:xfrm>
                <a:off x="6668623" y="46854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3" name="Oval 3822">
                <a:extLst>
                  <a:ext uri="{FF2B5EF4-FFF2-40B4-BE49-F238E27FC236}">
                    <a16:creationId xmlns:a16="http://schemas.microsoft.com/office/drawing/2014/main" id="{2B532125-E480-4D73-84E5-64B677FCE9C2}"/>
                  </a:ext>
                </a:extLst>
              </p:cNvPr>
              <p:cNvSpPr/>
              <p:nvPr/>
            </p:nvSpPr>
            <p:spPr>
              <a:xfrm>
                <a:off x="6659098" y="47331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4" name="Oval 3823">
                <a:extLst>
                  <a:ext uri="{FF2B5EF4-FFF2-40B4-BE49-F238E27FC236}">
                    <a16:creationId xmlns:a16="http://schemas.microsoft.com/office/drawing/2014/main" id="{1C4DE659-DE19-4DF8-832C-8849E07A1657}"/>
                  </a:ext>
                </a:extLst>
              </p:cNvPr>
              <p:cNvSpPr/>
              <p:nvPr/>
            </p:nvSpPr>
            <p:spPr>
              <a:xfrm>
                <a:off x="6756729" y="46045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5" name="Oval 3824">
                <a:extLst>
                  <a:ext uri="{FF2B5EF4-FFF2-40B4-BE49-F238E27FC236}">
                    <a16:creationId xmlns:a16="http://schemas.microsoft.com/office/drawing/2014/main" id="{D729845D-3930-46CF-83A9-E0AA6FC4C24A}"/>
                  </a:ext>
                </a:extLst>
              </p:cNvPr>
              <p:cNvSpPr/>
              <p:nvPr/>
            </p:nvSpPr>
            <p:spPr>
              <a:xfrm>
                <a:off x="6763873" y="45664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6" name="Oval 3825">
                <a:extLst>
                  <a:ext uri="{FF2B5EF4-FFF2-40B4-BE49-F238E27FC236}">
                    <a16:creationId xmlns:a16="http://schemas.microsoft.com/office/drawing/2014/main" id="{A1101C3A-5A44-4F30-BB73-D9E0E77EFC76}"/>
                  </a:ext>
                </a:extLst>
              </p:cNvPr>
              <p:cNvSpPr/>
              <p:nvPr/>
            </p:nvSpPr>
            <p:spPr>
              <a:xfrm>
                <a:off x="6799592" y="449260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7" name="Oval 3826">
                <a:extLst>
                  <a:ext uri="{FF2B5EF4-FFF2-40B4-BE49-F238E27FC236}">
                    <a16:creationId xmlns:a16="http://schemas.microsoft.com/office/drawing/2014/main" id="{EFE7E660-AB9F-4E68-964A-014A56D461EA}"/>
                  </a:ext>
                </a:extLst>
              </p:cNvPr>
              <p:cNvSpPr/>
              <p:nvPr/>
            </p:nvSpPr>
            <p:spPr>
              <a:xfrm>
                <a:off x="6766255" y="44783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8" name="Oval 3827">
                <a:extLst>
                  <a:ext uri="{FF2B5EF4-FFF2-40B4-BE49-F238E27FC236}">
                    <a16:creationId xmlns:a16="http://schemas.microsoft.com/office/drawing/2014/main" id="{CDCD2F30-3810-406A-9D76-45DC5E82E9FE}"/>
                  </a:ext>
                </a:extLst>
              </p:cNvPr>
              <p:cNvSpPr/>
              <p:nvPr/>
            </p:nvSpPr>
            <p:spPr>
              <a:xfrm>
                <a:off x="6794830" y="43616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9" name="Oval 3828">
                <a:extLst>
                  <a:ext uri="{FF2B5EF4-FFF2-40B4-BE49-F238E27FC236}">
                    <a16:creationId xmlns:a16="http://schemas.microsoft.com/office/drawing/2014/main" id="{2B36C2A7-DC56-4D48-AEC9-8F6BB94D8951}"/>
                  </a:ext>
                </a:extLst>
              </p:cNvPr>
              <p:cNvSpPr/>
              <p:nvPr/>
            </p:nvSpPr>
            <p:spPr>
              <a:xfrm>
                <a:off x="6759112" y="480454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0" name="Oval 3829">
                <a:extLst>
                  <a:ext uri="{FF2B5EF4-FFF2-40B4-BE49-F238E27FC236}">
                    <a16:creationId xmlns:a16="http://schemas.microsoft.com/office/drawing/2014/main" id="{B176E79D-62E7-449C-9CA4-2E0614353DB8}"/>
                  </a:ext>
                </a:extLst>
              </p:cNvPr>
              <p:cNvSpPr/>
              <p:nvPr/>
            </p:nvSpPr>
            <p:spPr>
              <a:xfrm>
                <a:off x="6756730" y="476168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1" name="Oval 3830">
                <a:extLst>
                  <a:ext uri="{FF2B5EF4-FFF2-40B4-BE49-F238E27FC236}">
                    <a16:creationId xmlns:a16="http://schemas.microsoft.com/office/drawing/2014/main" id="{C0EEC0C5-6579-44CE-9A5D-8F8BD229E6A8}"/>
                  </a:ext>
                </a:extLst>
              </p:cNvPr>
              <p:cNvSpPr/>
              <p:nvPr/>
            </p:nvSpPr>
            <p:spPr>
              <a:xfrm>
                <a:off x="6785305" y="475216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2" name="Oval 3831">
                <a:extLst>
                  <a:ext uri="{FF2B5EF4-FFF2-40B4-BE49-F238E27FC236}">
                    <a16:creationId xmlns:a16="http://schemas.microsoft.com/office/drawing/2014/main" id="{A5E8C40C-EBE6-468C-BD1B-865E9E692CD1}"/>
                  </a:ext>
                </a:extLst>
              </p:cNvPr>
              <p:cNvSpPr/>
              <p:nvPr/>
            </p:nvSpPr>
            <p:spPr>
              <a:xfrm>
                <a:off x="6787686" y="46045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3" name="Oval 3832">
                <a:extLst>
                  <a:ext uri="{FF2B5EF4-FFF2-40B4-BE49-F238E27FC236}">
                    <a16:creationId xmlns:a16="http://schemas.microsoft.com/office/drawing/2014/main" id="{EEF37FE3-B5B0-45FB-BE8C-97EBBD4B41FD}"/>
                  </a:ext>
                </a:extLst>
              </p:cNvPr>
              <p:cNvSpPr/>
              <p:nvPr/>
            </p:nvSpPr>
            <p:spPr>
              <a:xfrm>
                <a:off x="6787686" y="46426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4" name="Oval 3833">
                <a:extLst>
                  <a:ext uri="{FF2B5EF4-FFF2-40B4-BE49-F238E27FC236}">
                    <a16:creationId xmlns:a16="http://schemas.microsoft.com/office/drawing/2014/main" id="{43B49117-AE4E-4A0D-AC3F-6B60923B0101}"/>
                  </a:ext>
                </a:extLst>
              </p:cNvPr>
              <p:cNvSpPr/>
              <p:nvPr/>
            </p:nvSpPr>
            <p:spPr>
              <a:xfrm>
                <a:off x="6782923" y="467596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5" name="Oval 3834">
                <a:extLst>
                  <a:ext uri="{FF2B5EF4-FFF2-40B4-BE49-F238E27FC236}">
                    <a16:creationId xmlns:a16="http://schemas.microsoft.com/office/drawing/2014/main" id="{D9D58E1D-E7C0-4086-AD81-CD503616ED5B}"/>
                  </a:ext>
                </a:extLst>
              </p:cNvPr>
              <p:cNvSpPr/>
              <p:nvPr/>
            </p:nvSpPr>
            <p:spPr>
              <a:xfrm>
                <a:off x="6778161" y="47069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6" name="Oval 3835">
                <a:extLst>
                  <a:ext uri="{FF2B5EF4-FFF2-40B4-BE49-F238E27FC236}">
                    <a16:creationId xmlns:a16="http://schemas.microsoft.com/office/drawing/2014/main" id="{D62BDE90-3690-4E29-BBC8-DD41F026E366}"/>
                  </a:ext>
                </a:extLst>
              </p:cNvPr>
              <p:cNvSpPr/>
              <p:nvPr/>
            </p:nvSpPr>
            <p:spPr>
              <a:xfrm>
                <a:off x="6771017" y="47307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7" name="Oval 3836">
                <a:extLst>
                  <a:ext uri="{FF2B5EF4-FFF2-40B4-BE49-F238E27FC236}">
                    <a16:creationId xmlns:a16="http://schemas.microsoft.com/office/drawing/2014/main" id="{E7A4F690-D734-40A9-A02D-9D458280A9E2}"/>
                  </a:ext>
                </a:extLst>
              </p:cNvPr>
              <p:cNvSpPr/>
              <p:nvPr/>
            </p:nvSpPr>
            <p:spPr>
              <a:xfrm>
                <a:off x="6751967" y="46926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8" name="Oval 3837">
                <a:extLst>
                  <a:ext uri="{FF2B5EF4-FFF2-40B4-BE49-F238E27FC236}">
                    <a16:creationId xmlns:a16="http://schemas.microsoft.com/office/drawing/2014/main" id="{505E19A5-ABBD-4849-BECF-39BAA0C332B6}"/>
                  </a:ext>
                </a:extLst>
              </p:cNvPr>
              <p:cNvSpPr/>
              <p:nvPr/>
            </p:nvSpPr>
            <p:spPr>
              <a:xfrm>
                <a:off x="6754348" y="47164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9" name="Oval 3838">
                <a:extLst>
                  <a:ext uri="{FF2B5EF4-FFF2-40B4-BE49-F238E27FC236}">
                    <a16:creationId xmlns:a16="http://schemas.microsoft.com/office/drawing/2014/main" id="{E22BF632-781F-4D42-A122-5EEB20AA17A1}"/>
                  </a:ext>
                </a:extLst>
              </p:cNvPr>
              <p:cNvSpPr/>
              <p:nvPr/>
            </p:nvSpPr>
            <p:spPr>
              <a:xfrm>
                <a:off x="6749586" y="473549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0" name="Oval 3839">
                <a:extLst>
                  <a:ext uri="{FF2B5EF4-FFF2-40B4-BE49-F238E27FC236}">
                    <a16:creationId xmlns:a16="http://schemas.microsoft.com/office/drawing/2014/main" id="{DD8FB6A3-140C-462C-8671-9D5DBE80882A}"/>
                  </a:ext>
                </a:extLst>
              </p:cNvPr>
              <p:cNvSpPr/>
              <p:nvPr/>
            </p:nvSpPr>
            <p:spPr>
              <a:xfrm>
                <a:off x="6637667" y="460690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1" name="Oval 3840">
                <a:extLst>
                  <a:ext uri="{FF2B5EF4-FFF2-40B4-BE49-F238E27FC236}">
                    <a16:creationId xmlns:a16="http://schemas.microsoft.com/office/drawing/2014/main" id="{C957AC3B-4E00-4572-AC9E-4F46788C0AC2}"/>
                  </a:ext>
                </a:extLst>
              </p:cNvPr>
              <p:cNvSpPr/>
              <p:nvPr/>
            </p:nvSpPr>
            <p:spPr>
              <a:xfrm>
                <a:off x="6659099" y="459023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2" name="Oval 3841">
                <a:extLst>
                  <a:ext uri="{FF2B5EF4-FFF2-40B4-BE49-F238E27FC236}">
                    <a16:creationId xmlns:a16="http://schemas.microsoft.com/office/drawing/2014/main" id="{40E3BDB7-DA21-4FCA-B539-DD98FDE5E9EE}"/>
                  </a:ext>
                </a:extLst>
              </p:cNvPr>
              <p:cNvSpPr/>
              <p:nvPr/>
            </p:nvSpPr>
            <p:spPr>
              <a:xfrm>
                <a:off x="6680530" y="461643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3" name="Oval 3842">
                <a:extLst>
                  <a:ext uri="{FF2B5EF4-FFF2-40B4-BE49-F238E27FC236}">
                    <a16:creationId xmlns:a16="http://schemas.microsoft.com/office/drawing/2014/main" id="{E12048F8-B03A-4DCA-ADE8-F7452473E8F2}"/>
                  </a:ext>
                </a:extLst>
              </p:cNvPr>
              <p:cNvSpPr/>
              <p:nvPr/>
            </p:nvSpPr>
            <p:spPr>
              <a:xfrm>
                <a:off x="6687674" y="46307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4" name="Oval 3843">
                <a:extLst>
                  <a:ext uri="{FF2B5EF4-FFF2-40B4-BE49-F238E27FC236}">
                    <a16:creationId xmlns:a16="http://schemas.microsoft.com/office/drawing/2014/main" id="{EAE046BB-9752-43B7-876B-3499ED26BF3D}"/>
                  </a:ext>
                </a:extLst>
              </p:cNvPr>
              <p:cNvSpPr/>
              <p:nvPr/>
            </p:nvSpPr>
            <p:spPr>
              <a:xfrm>
                <a:off x="6699580" y="46426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5" name="Oval 3844">
                <a:extLst>
                  <a:ext uri="{FF2B5EF4-FFF2-40B4-BE49-F238E27FC236}">
                    <a16:creationId xmlns:a16="http://schemas.microsoft.com/office/drawing/2014/main" id="{1713EE7F-4542-4298-A3DA-8D2C4D57CB0F}"/>
                  </a:ext>
                </a:extLst>
              </p:cNvPr>
              <p:cNvSpPr/>
              <p:nvPr/>
            </p:nvSpPr>
            <p:spPr>
              <a:xfrm>
                <a:off x="6709105" y="465691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6" name="Oval 3845">
                <a:extLst>
                  <a:ext uri="{FF2B5EF4-FFF2-40B4-BE49-F238E27FC236}">
                    <a16:creationId xmlns:a16="http://schemas.microsoft.com/office/drawing/2014/main" id="{37100EC0-6318-4398-8D35-281276BE305E}"/>
                  </a:ext>
                </a:extLst>
              </p:cNvPr>
              <p:cNvSpPr/>
              <p:nvPr/>
            </p:nvSpPr>
            <p:spPr>
              <a:xfrm>
                <a:off x="6711487" y="46783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7" name="Oval 3846">
                <a:extLst>
                  <a:ext uri="{FF2B5EF4-FFF2-40B4-BE49-F238E27FC236}">
                    <a16:creationId xmlns:a16="http://schemas.microsoft.com/office/drawing/2014/main" id="{46A0725C-955C-449C-AAB8-1F74AD672BB1}"/>
                  </a:ext>
                </a:extLst>
              </p:cNvPr>
              <p:cNvSpPr/>
              <p:nvPr/>
            </p:nvSpPr>
            <p:spPr>
              <a:xfrm>
                <a:off x="6711487" y="468786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8" name="Oval 3847">
                <a:extLst>
                  <a:ext uri="{FF2B5EF4-FFF2-40B4-BE49-F238E27FC236}">
                    <a16:creationId xmlns:a16="http://schemas.microsoft.com/office/drawing/2014/main" id="{19D74260-DF2E-428A-822C-47F767B41E8D}"/>
                  </a:ext>
                </a:extLst>
              </p:cNvPr>
              <p:cNvSpPr/>
              <p:nvPr/>
            </p:nvSpPr>
            <p:spPr>
              <a:xfrm>
                <a:off x="6704343" y="43735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9" name="Oval 3848">
                <a:extLst>
                  <a:ext uri="{FF2B5EF4-FFF2-40B4-BE49-F238E27FC236}">
                    <a16:creationId xmlns:a16="http://schemas.microsoft.com/office/drawing/2014/main" id="{A100AFA4-2D75-4302-97AE-1673A7FA6ED5}"/>
                  </a:ext>
                </a:extLst>
              </p:cNvPr>
              <p:cNvSpPr/>
              <p:nvPr/>
            </p:nvSpPr>
            <p:spPr>
              <a:xfrm>
                <a:off x="6718630" y="431401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0" name="Oval 3849">
                <a:extLst>
                  <a:ext uri="{FF2B5EF4-FFF2-40B4-BE49-F238E27FC236}">
                    <a16:creationId xmlns:a16="http://schemas.microsoft.com/office/drawing/2014/main" id="{1621B35E-2E31-44D1-A635-ABFED5F2CFC4}"/>
                  </a:ext>
                </a:extLst>
              </p:cNvPr>
              <p:cNvSpPr/>
              <p:nvPr/>
            </p:nvSpPr>
            <p:spPr>
              <a:xfrm>
                <a:off x="6797212" y="429019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1" name="Oval 3850">
                <a:extLst>
                  <a:ext uri="{FF2B5EF4-FFF2-40B4-BE49-F238E27FC236}">
                    <a16:creationId xmlns:a16="http://schemas.microsoft.com/office/drawing/2014/main" id="{6AB95736-DB41-4C0A-9CFE-4EEA1F532EDF}"/>
                  </a:ext>
                </a:extLst>
              </p:cNvPr>
              <p:cNvSpPr/>
              <p:nvPr/>
            </p:nvSpPr>
            <p:spPr>
              <a:xfrm>
                <a:off x="6661481" y="407588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2" name="Oval 3851">
                <a:extLst>
                  <a:ext uri="{FF2B5EF4-FFF2-40B4-BE49-F238E27FC236}">
                    <a16:creationId xmlns:a16="http://schemas.microsoft.com/office/drawing/2014/main" id="{7CF8EA3E-762B-456B-BC85-BDA2077D6A89}"/>
                  </a:ext>
                </a:extLst>
              </p:cNvPr>
              <p:cNvSpPr/>
              <p:nvPr/>
            </p:nvSpPr>
            <p:spPr>
              <a:xfrm>
                <a:off x="6699581" y="412113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3" name="Oval 3852">
                <a:extLst>
                  <a:ext uri="{FF2B5EF4-FFF2-40B4-BE49-F238E27FC236}">
                    <a16:creationId xmlns:a16="http://schemas.microsoft.com/office/drawing/2014/main" id="{0AB56328-1ACE-4E2B-AF14-129C87ADE94F}"/>
                  </a:ext>
                </a:extLst>
              </p:cNvPr>
              <p:cNvSpPr/>
              <p:nvPr/>
            </p:nvSpPr>
            <p:spPr>
              <a:xfrm>
                <a:off x="6678150" y="415208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4" name="Oval 3853">
                <a:extLst>
                  <a:ext uri="{FF2B5EF4-FFF2-40B4-BE49-F238E27FC236}">
                    <a16:creationId xmlns:a16="http://schemas.microsoft.com/office/drawing/2014/main" id="{EE977A65-6A32-4962-85BA-F176831B2B1E}"/>
                  </a:ext>
                </a:extLst>
              </p:cNvPr>
              <p:cNvSpPr/>
              <p:nvPr/>
            </p:nvSpPr>
            <p:spPr>
              <a:xfrm>
                <a:off x="6644812" y="424257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5" name="Oval 3854">
                <a:extLst>
                  <a:ext uri="{FF2B5EF4-FFF2-40B4-BE49-F238E27FC236}">
                    <a16:creationId xmlns:a16="http://schemas.microsoft.com/office/drawing/2014/main" id="{4ADACE8D-C644-493F-A025-D6942FC6EDE7}"/>
                  </a:ext>
                </a:extLst>
              </p:cNvPr>
              <p:cNvSpPr/>
              <p:nvPr/>
            </p:nvSpPr>
            <p:spPr>
              <a:xfrm>
                <a:off x="6666244" y="425209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6" name="Oval 3855">
                <a:extLst>
                  <a:ext uri="{FF2B5EF4-FFF2-40B4-BE49-F238E27FC236}">
                    <a16:creationId xmlns:a16="http://schemas.microsoft.com/office/drawing/2014/main" id="{51616364-3739-4AAF-A38A-936AD3F03CAF}"/>
                  </a:ext>
                </a:extLst>
              </p:cNvPr>
              <p:cNvSpPr/>
              <p:nvPr/>
            </p:nvSpPr>
            <p:spPr>
              <a:xfrm>
                <a:off x="6678150" y="42616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7" name="Oval 3856">
                <a:extLst>
                  <a:ext uri="{FF2B5EF4-FFF2-40B4-BE49-F238E27FC236}">
                    <a16:creationId xmlns:a16="http://schemas.microsoft.com/office/drawing/2014/main" id="{5DF0DA66-3C77-4871-BA07-D90E2CDFDBD8}"/>
                  </a:ext>
                </a:extLst>
              </p:cNvPr>
              <p:cNvSpPr/>
              <p:nvPr/>
            </p:nvSpPr>
            <p:spPr>
              <a:xfrm>
                <a:off x="6751969" y="434496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8" name="Oval 3857">
                <a:extLst>
                  <a:ext uri="{FF2B5EF4-FFF2-40B4-BE49-F238E27FC236}">
                    <a16:creationId xmlns:a16="http://schemas.microsoft.com/office/drawing/2014/main" id="{5A4648AF-F4DA-4E47-9AE5-9ECE7673C4BF}"/>
                  </a:ext>
                </a:extLst>
              </p:cNvPr>
              <p:cNvSpPr/>
              <p:nvPr/>
            </p:nvSpPr>
            <p:spPr>
              <a:xfrm>
                <a:off x="6747206" y="437116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9" name="Oval 3858">
                <a:extLst>
                  <a:ext uri="{FF2B5EF4-FFF2-40B4-BE49-F238E27FC236}">
                    <a16:creationId xmlns:a16="http://schemas.microsoft.com/office/drawing/2014/main" id="{A077038B-5DFC-4D51-AAA7-6867A21093FD}"/>
                  </a:ext>
                </a:extLst>
              </p:cNvPr>
              <p:cNvSpPr/>
              <p:nvPr/>
            </p:nvSpPr>
            <p:spPr>
              <a:xfrm>
                <a:off x="6740062" y="440449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0" name="Oval 3859">
                <a:extLst>
                  <a:ext uri="{FF2B5EF4-FFF2-40B4-BE49-F238E27FC236}">
                    <a16:creationId xmlns:a16="http://schemas.microsoft.com/office/drawing/2014/main" id="{F2B48547-F971-4D1C-A386-06801E2F3F7A}"/>
                  </a:ext>
                </a:extLst>
              </p:cNvPr>
              <p:cNvSpPr/>
              <p:nvPr/>
            </p:nvSpPr>
            <p:spPr>
              <a:xfrm>
                <a:off x="6725775" y="441878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1" name="Oval 3860">
                <a:extLst>
                  <a:ext uri="{FF2B5EF4-FFF2-40B4-BE49-F238E27FC236}">
                    <a16:creationId xmlns:a16="http://schemas.microsoft.com/office/drawing/2014/main" id="{33E74800-3901-4F6E-AC43-DFA63E2D6EF3}"/>
                  </a:ext>
                </a:extLst>
              </p:cNvPr>
              <p:cNvSpPr/>
              <p:nvPr/>
            </p:nvSpPr>
            <p:spPr>
              <a:xfrm>
                <a:off x="6687675" y="443069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2" name="Oval 3861">
                <a:extLst>
                  <a:ext uri="{FF2B5EF4-FFF2-40B4-BE49-F238E27FC236}">
                    <a16:creationId xmlns:a16="http://schemas.microsoft.com/office/drawing/2014/main" id="{20C313E4-218C-40AF-B90F-8A6BA4F4E780}"/>
                  </a:ext>
                </a:extLst>
              </p:cNvPr>
              <p:cNvSpPr/>
              <p:nvPr/>
            </p:nvSpPr>
            <p:spPr>
              <a:xfrm>
                <a:off x="6685293" y="444259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3" name="Oval 3862">
                <a:extLst>
                  <a:ext uri="{FF2B5EF4-FFF2-40B4-BE49-F238E27FC236}">
                    <a16:creationId xmlns:a16="http://schemas.microsoft.com/office/drawing/2014/main" id="{B8B49486-FC3E-44F0-84AE-707CF7815DE9}"/>
                  </a:ext>
                </a:extLst>
              </p:cNvPr>
              <p:cNvSpPr/>
              <p:nvPr/>
            </p:nvSpPr>
            <p:spPr>
              <a:xfrm>
                <a:off x="6732919" y="446402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4" name="Oval 3863">
                <a:extLst>
                  <a:ext uri="{FF2B5EF4-FFF2-40B4-BE49-F238E27FC236}">
                    <a16:creationId xmlns:a16="http://schemas.microsoft.com/office/drawing/2014/main" id="{39271945-36CC-4280-B422-963F2F7E0A8D}"/>
                  </a:ext>
                </a:extLst>
              </p:cNvPr>
              <p:cNvSpPr/>
              <p:nvPr/>
            </p:nvSpPr>
            <p:spPr>
              <a:xfrm>
                <a:off x="6735300" y="450451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5" name="Oval 3864">
                <a:extLst>
                  <a:ext uri="{FF2B5EF4-FFF2-40B4-BE49-F238E27FC236}">
                    <a16:creationId xmlns:a16="http://schemas.microsoft.com/office/drawing/2014/main" id="{59BA9B4B-027D-44AC-98E9-6E31B9C92ADC}"/>
                  </a:ext>
                </a:extLst>
              </p:cNvPr>
              <p:cNvSpPr/>
              <p:nvPr/>
            </p:nvSpPr>
            <p:spPr>
              <a:xfrm>
                <a:off x="6721013" y="448546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6" name="Oval 3865">
                <a:extLst>
                  <a:ext uri="{FF2B5EF4-FFF2-40B4-BE49-F238E27FC236}">
                    <a16:creationId xmlns:a16="http://schemas.microsoft.com/office/drawing/2014/main" id="{AE68DA81-1BB0-4B89-BBF0-6D40E969166D}"/>
                  </a:ext>
                </a:extLst>
              </p:cNvPr>
              <p:cNvSpPr/>
              <p:nvPr/>
            </p:nvSpPr>
            <p:spPr>
              <a:xfrm>
                <a:off x="6692438" y="447831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7" name="Oval 3866">
                <a:extLst>
                  <a:ext uri="{FF2B5EF4-FFF2-40B4-BE49-F238E27FC236}">
                    <a16:creationId xmlns:a16="http://schemas.microsoft.com/office/drawing/2014/main" id="{19EAAA00-6566-4E9C-9483-0C6E4A106899}"/>
                  </a:ext>
                </a:extLst>
              </p:cNvPr>
              <p:cNvSpPr/>
              <p:nvPr/>
            </p:nvSpPr>
            <p:spPr>
              <a:xfrm>
                <a:off x="6690057" y="449974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8" name="Oval 3867">
                <a:extLst>
                  <a:ext uri="{FF2B5EF4-FFF2-40B4-BE49-F238E27FC236}">
                    <a16:creationId xmlns:a16="http://schemas.microsoft.com/office/drawing/2014/main" id="{FC93F024-BE88-4133-9EDD-E2BA71A04091}"/>
                  </a:ext>
                </a:extLst>
              </p:cNvPr>
              <p:cNvSpPr/>
              <p:nvPr/>
            </p:nvSpPr>
            <p:spPr>
              <a:xfrm>
                <a:off x="6682913" y="451879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9" name="Oval 3868">
                <a:extLst>
                  <a:ext uri="{FF2B5EF4-FFF2-40B4-BE49-F238E27FC236}">
                    <a16:creationId xmlns:a16="http://schemas.microsoft.com/office/drawing/2014/main" id="{107CF79D-89A0-4496-93B5-2F7FAEC4D577}"/>
                  </a:ext>
                </a:extLst>
              </p:cNvPr>
              <p:cNvSpPr/>
              <p:nvPr/>
            </p:nvSpPr>
            <p:spPr>
              <a:xfrm>
                <a:off x="6668626" y="453308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0" name="Oval 3869">
                <a:extLst>
                  <a:ext uri="{FF2B5EF4-FFF2-40B4-BE49-F238E27FC236}">
                    <a16:creationId xmlns:a16="http://schemas.microsoft.com/office/drawing/2014/main" id="{A0DAFDFD-C820-458A-A0C5-C6440365642A}"/>
                  </a:ext>
                </a:extLst>
              </p:cNvPr>
              <p:cNvSpPr/>
              <p:nvPr/>
            </p:nvSpPr>
            <p:spPr>
              <a:xfrm>
                <a:off x="6797212" y="408541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1" name="Oval 3870">
                <a:extLst>
                  <a:ext uri="{FF2B5EF4-FFF2-40B4-BE49-F238E27FC236}">
                    <a16:creationId xmlns:a16="http://schemas.microsoft.com/office/drawing/2014/main" id="{FD1757FA-0310-4AEA-AE67-E1EEEAC59AA6}"/>
                  </a:ext>
                </a:extLst>
              </p:cNvPr>
              <p:cNvSpPr/>
              <p:nvPr/>
            </p:nvSpPr>
            <p:spPr>
              <a:xfrm>
                <a:off x="6804356" y="41711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2" name="Oval 3871">
                <a:extLst>
                  <a:ext uri="{FF2B5EF4-FFF2-40B4-BE49-F238E27FC236}">
                    <a16:creationId xmlns:a16="http://schemas.microsoft.com/office/drawing/2014/main" id="{1FF9AE17-8C77-4B3F-BA67-B21979B1E19B}"/>
                  </a:ext>
                </a:extLst>
              </p:cNvPr>
              <p:cNvSpPr/>
              <p:nvPr/>
            </p:nvSpPr>
            <p:spPr>
              <a:xfrm>
                <a:off x="6782924" y="41830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3" name="Oval 3872">
                <a:extLst>
                  <a:ext uri="{FF2B5EF4-FFF2-40B4-BE49-F238E27FC236}">
                    <a16:creationId xmlns:a16="http://schemas.microsoft.com/office/drawing/2014/main" id="{6AB61159-00DB-4368-B0C2-B2F7A9EC7F57}"/>
                  </a:ext>
                </a:extLst>
              </p:cNvPr>
              <p:cNvSpPr/>
              <p:nvPr/>
            </p:nvSpPr>
            <p:spPr>
              <a:xfrm>
                <a:off x="6761493" y="419495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4" name="Oval 3873">
                <a:extLst>
                  <a:ext uri="{FF2B5EF4-FFF2-40B4-BE49-F238E27FC236}">
                    <a16:creationId xmlns:a16="http://schemas.microsoft.com/office/drawing/2014/main" id="{B7B6895B-2B62-4E06-93CF-B250B2510EF1}"/>
                  </a:ext>
                </a:extLst>
              </p:cNvPr>
              <p:cNvSpPr/>
              <p:nvPr/>
            </p:nvSpPr>
            <p:spPr>
              <a:xfrm>
                <a:off x="6759112" y="414256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5" name="Oval 3874">
                <a:extLst>
                  <a:ext uri="{FF2B5EF4-FFF2-40B4-BE49-F238E27FC236}">
                    <a16:creationId xmlns:a16="http://schemas.microsoft.com/office/drawing/2014/main" id="{446710FE-EDF2-4CDF-A21C-5659DE02D977}"/>
                  </a:ext>
                </a:extLst>
              </p:cNvPr>
              <p:cNvSpPr/>
              <p:nvPr/>
            </p:nvSpPr>
            <p:spPr>
              <a:xfrm>
                <a:off x="6761493" y="409255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6" name="Oval 3875">
                <a:extLst>
                  <a:ext uri="{FF2B5EF4-FFF2-40B4-BE49-F238E27FC236}">
                    <a16:creationId xmlns:a16="http://schemas.microsoft.com/office/drawing/2014/main" id="{0C3C5E84-5A1B-48AF-9371-0502013FCEF0}"/>
                  </a:ext>
                </a:extLst>
              </p:cNvPr>
              <p:cNvSpPr/>
              <p:nvPr/>
            </p:nvSpPr>
            <p:spPr>
              <a:xfrm>
                <a:off x="6761493" y="40711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7" name="Oval 3876">
                <a:extLst>
                  <a:ext uri="{FF2B5EF4-FFF2-40B4-BE49-F238E27FC236}">
                    <a16:creationId xmlns:a16="http://schemas.microsoft.com/office/drawing/2014/main" id="{DAE17766-216E-4F70-8608-3B9712C5C1F3}"/>
                  </a:ext>
                </a:extLst>
              </p:cNvPr>
              <p:cNvSpPr/>
              <p:nvPr/>
            </p:nvSpPr>
            <p:spPr>
              <a:xfrm>
                <a:off x="6735299" y="40568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8" name="Oval 3877">
                <a:extLst>
                  <a:ext uri="{FF2B5EF4-FFF2-40B4-BE49-F238E27FC236}">
                    <a16:creationId xmlns:a16="http://schemas.microsoft.com/office/drawing/2014/main" id="{DCE9FFA3-290C-4294-B22E-37A01B39503F}"/>
                  </a:ext>
                </a:extLst>
              </p:cNvPr>
              <p:cNvSpPr/>
              <p:nvPr/>
            </p:nvSpPr>
            <p:spPr>
              <a:xfrm>
                <a:off x="6740062" y="402826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9" name="Oval 3878">
                <a:extLst>
                  <a:ext uri="{FF2B5EF4-FFF2-40B4-BE49-F238E27FC236}">
                    <a16:creationId xmlns:a16="http://schemas.microsoft.com/office/drawing/2014/main" id="{DC99D9B9-C92E-42BD-98AE-988D0CEEBA5D}"/>
                  </a:ext>
                </a:extLst>
              </p:cNvPr>
              <p:cNvSpPr/>
              <p:nvPr/>
            </p:nvSpPr>
            <p:spPr>
              <a:xfrm>
                <a:off x="6766256" y="399730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0" name="Oval 3879">
                <a:extLst>
                  <a:ext uri="{FF2B5EF4-FFF2-40B4-BE49-F238E27FC236}">
                    <a16:creationId xmlns:a16="http://schemas.microsoft.com/office/drawing/2014/main" id="{5469DD77-6891-48F0-A93D-8DB6F9207E16}"/>
                  </a:ext>
                </a:extLst>
              </p:cNvPr>
              <p:cNvSpPr/>
              <p:nvPr/>
            </p:nvSpPr>
            <p:spPr>
              <a:xfrm>
                <a:off x="6740062" y="401734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21" name="Group 3720">
              <a:extLst>
                <a:ext uri="{FF2B5EF4-FFF2-40B4-BE49-F238E27FC236}">
                  <a16:creationId xmlns:a16="http://schemas.microsoft.com/office/drawing/2014/main" id="{3C8EC543-9281-4CA7-BADD-896BBAA701FA}"/>
                </a:ext>
              </a:extLst>
            </p:cNvPr>
            <p:cNvGrpSpPr/>
            <p:nvPr/>
          </p:nvGrpSpPr>
          <p:grpSpPr>
            <a:xfrm>
              <a:off x="7179285" y="4071938"/>
              <a:ext cx="324035" cy="818593"/>
              <a:chOff x="957430" y="3982999"/>
              <a:chExt cx="324035" cy="818593"/>
            </a:xfrm>
          </p:grpSpPr>
          <p:cxnSp>
            <p:nvCxnSpPr>
              <p:cNvPr id="3810" name="Straight Connector 3809">
                <a:extLst>
                  <a:ext uri="{FF2B5EF4-FFF2-40B4-BE49-F238E27FC236}">
                    <a16:creationId xmlns:a16="http://schemas.microsoft.com/office/drawing/2014/main" id="{D35B2FDB-158F-49A2-AC36-265155E45302}"/>
                  </a:ext>
                </a:extLst>
              </p:cNvPr>
              <p:cNvCxnSpPr>
                <a:cxnSpLocks/>
              </p:cNvCxnSpPr>
              <p:nvPr/>
            </p:nvCxnSpPr>
            <p:spPr>
              <a:xfrm>
                <a:off x="1119164" y="3982999"/>
                <a:ext cx="0" cy="818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11" name="Group 3810">
                <a:extLst>
                  <a:ext uri="{FF2B5EF4-FFF2-40B4-BE49-F238E27FC236}">
                    <a16:creationId xmlns:a16="http://schemas.microsoft.com/office/drawing/2014/main" id="{7EB82745-CB4D-4F8B-A092-0A6AB4938294}"/>
                  </a:ext>
                </a:extLst>
              </p:cNvPr>
              <p:cNvGrpSpPr/>
              <p:nvPr/>
            </p:nvGrpSpPr>
            <p:grpSpPr>
              <a:xfrm>
                <a:off x="957430" y="4169793"/>
                <a:ext cx="324035" cy="371475"/>
                <a:chOff x="957430" y="4169793"/>
                <a:chExt cx="324035" cy="371475"/>
              </a:xfrm>
            </p:grpSpPr>
            <p:sp>
              <p:nvSpPr>
                <p:cNvPr id="3812" name="Rectangle 3811">
                  <a:extLst>
                    <a:ext uri="{FF2B5EF4-FFF2-40B4-BE49-F238E27FC236}">
                      <a16:creationId xmlns:a16="http://schemas.microsoft.com/office/drawing/2014/main" id="{01A826D9-42D2-47D0-989A-0E43532636AB}"/>
                    </a:ext>
                  </a:extLst>
                </p:cNvPr>
                <p:cNvSpPr/>
                <p:nvPr/>
              </p:nvSpPr>
              <p:spPr>
                <a:xfrm>
                  <a:off x="957430" y="4169793"/>
                  <a:ext cx="324035" cy="371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13" name="Straight Connector 3812">
                  <a:extLst>
                    <a:ext uri="{FF2B5EF4-FFF2-40B4-BE49-F238E27FC236}">
                      <a16:creationId xmlns:a16="http://schemas.microsoft.com/office/drawing/2014/main" id="{AD9E800A-6DB6-4148-94DC-62BE257EA627}"/>
                    </a:ext>
                  </a:extLst>
                </p:cNvPr>
                <p:cNvCxnSpPr>
                  <a:cxnSpLocks/>
                </p:cNvCxnSpPr>
                <p:nvPr/>
              </p:nvCxnSpPr>
              <p:spPr>
                <a:xfrm>
                  <a:off x="957430" y="4320604"/>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3722" name="Group 3721">
              <a:extLst>
                <a:ext uri="{FF2B5EF4-FFF2-40B4-BE49-F238E27FC236}">
                  <a16:creationId xmlns:a16="http://schemas.microsoft.com/office/drawing/2014/main" id="{F34CA122-1131-47C2-BFF2-39685E014268}"/>
                </a:ext>
              </a:extLst>
            </p:cNvPr>
            <p:cNvGrpSpPr/>
            <p:nvPr/>
          </p:nvGrpSpPr>
          <p:grpSpPr>
            <a:xfrm>
              <a:off x="7238412" y="4052076"/>
              <a:ext cx="195543" cy="855149"/>
              <a:chOff x="7067280" y="4052076"/>
              <a:chExt cx="195543" cy="855149"/>
            </a:xfrm>
          </p:grpSpPr>
          <p:sp>
            <p:nvSpPr>
              <p:cNvPr id="3776" name="Oval 3775">
                <a:extLst>
                  <a:ext uri="{FF2B5EF4-FFF2-40B4-BE49-F238E27FC236}">
                    <a16:creationId xmlns:a16="http://schemas.microsoft.com/office/drawing/2014/main" id="{D1025E60-6015-4B0A-ABDC-FE6916176624}"/>
                  </a:ext>
                </a:extLst>
              </p:cNvPr>
              <p:cNvSpPr/>
              <p:nvPr/>
            </p:nvSpPr>
            <p:spPr>
              <a:xfrm>
                <a:off x="7088711" y="487122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7" name="Oval 3776">
                <a:extLst>
                  <a:ext uri="{FF2B5EF4-FFF2-40B4-BE49-F238E27FC236}">
                    <a16:creationId xmlns:a16="http://schemas.microsoft.com/office/drawing/2014/main" id="{40B14BD7-937C-4AC7-AF86-B4D2AC173980}"/>
                  </a:ext>
                </a:extLst>
              </p:cNvPr>
              <p:cNvSpPr/>
              <p:nvPr/>
            </p:nvSpPr>
            <p:spPr>
              <a:xfrm>
                <a:off x="7124430" y="477597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8" name="Oval 3777">
                <a:extLst>
                  <a:ext uri="{FF2B5EF4-FFF2-40B4-BE49-F238E27FC236}">
                    <a16:creationId xmlns:a16="http://schemas.microsoft.com/office/drawing/2014/main" id="{A82D175F-CFAF-40E5-8A97-FAB4167D9A13}"/>
                  </a:ext>
                </a:extLst>
              </p:cNvPr>
              <p:cNvSpPr/>
              <p:nvPr/>
            </p:nvSpPr>
            <p:spPr>
              <a:xfrm>
                <a:off x="7181580" y="476645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9" name="Oval 3778">
                <a:extLst>
                  <a:ext uri="{FF2B5EF4-FFF2-40B4-BE49-F238E27FC236}">
                    <a16:creationId xmlns:a16="http://schemas.microsoft.com/office/drawing/2014/main" id="{D397B1B3-B883-4012-8535-D437CE360283}"/>
                  </a:ext>
                </a:extLst>
              </p:cNvPr>
              <p:cNvSpPr/>
              <p:nvPr/>
            </p:nvSpPr>
            <p:spPr>
              <a:xfrm>
                <a:off x="7083948" y="468548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0" name="Oval 3779">
                <a:extLst>
                  <a:ext uri="{FF2B5EF4-FFF2-40B4-BE49-F238E27FC236}">
                    <a16:creationId xmlns:a16="http://schemas.microsoft.com/office/drawing/2014/main" id="{8F50A1CB-7562-4117-A362-F6B2EF704357}"/>
                  </a:ext>
                </a:extLst>
              </p:cNvPr>
              <p:cNvSpPr/>
              <p:nvPr/>
            </p:nvSpPr>
            <p:spPr>
              <a:xfrm>
                <a:off x="7138717" y="467120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1" name="Oval 3780">
                <a:extLst>
                  <a:ext uri="{FF2B5EF4-FFF2-40B4-BE49-F238E27FC236}">
                    <a16:creationId xmlns:a16="http://schemas.microsoft.com/office/drawing/2014/main" id="{FE07BBF7-2767-437F-9AD9-CA2E7E7CB13C}"/>
                  </a:ext>
                </a:extLst>
              </p:cNvPr>
              <p:cNvSpPr/>
              <p:nvPr/>
            </p:nvSpPr>
            <p:spPr>
              <a:xfrm>
                <a:off x="7164911" y="468310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2" name="Oval 3781">
                <a:extLst>
                  <a:ext uri="{FF2B5EF4-FFF2-40B4-BE49-F238E27FC236}">
                    <a16:creationId xmlns:a16="http://schemas.microsoft.com/office/drawing/2014/main" id="{3C68CDB7-8DA6-401A-878E-61DAA4F865BE}"/>
                  </a:ext>
                </a:extLst>
              </p:cNvPr>
              <p:cNvSpPr/>
              <p:nvPr/>
            </p:nvSpPr>
            <p:spPr>
              <a:xfrm>
                <a:off x="7124430" y="459261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3" name="Oval 3782">
                <a:extLst>
                  <a:ext uri="{FF2B5EF4-FFF2-40B4-BE49-F238E27FC236}">
                    <a16:creationId xmlns:a16="http://schemas.microsoft.com/office/drawing/2014/main" id="{FE08966B-4F3C-4DE7-BE2E-83D2AA85C89B}"/>
                  </a:ext>
                </a:extLst>
              </p:cNvPr>
              <p:cNvSpPr/>
              <p:nvPr/>
            </p:nvSpPr>
            <p:spPr>
              <a:xfrm>
                <a:off x="7133955" y="452594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4" name="Oval 3783">
                <a:extLst>
                  <a:ext uri="{FF2B5EF4-FFF2-40B4-BE49-F238E27FC236}">
                    <a16:creationId xmlns:a16="http://schemas.microsoft.com/office/drawing/2014/main" id="{C8C38E59-BFCA-4487-8E61-176C4CB37606}"/>
                  </a:ext>
                </a:extLst>
              </p:cNvPr>
              <p:cNvSpPr/>
              <p:nvPr/>
            </p:nvSpPr>
            <p:spPr>
              <a:xfrm>
                <a:off x="7195867" y="447593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5" name="Oval 3784">
                <a:extLst>
                  <a:ext uri="{FF2B5EF4-FFF2-40B4-BE49-F238E27FC236}">
                    <a16:creationId xmlns:a16="http://schemas.microsoft.com/office/drawing/2014/main" id="{20DF677E-9240-4F9D-AFFB-5C9A2C6D535D}"/>
                  </a:ext>
                </a:extLst>
              </p:cNvPr>
              <p:cNvSpPr/>
              <p:nvPr/>
            </p:nvSpPr>
            <p:spPr>
              <a:xfrm>
                <a:off x="7183961" y="462357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6" name="Oval 3785">
                <a:extLst>
                  <a:ext uri="{FF2B5EF4-FFF2-40B4-BE49-F238E27FC236}">
                    <a16:creationId xmlns:a16="http://schemas.microsoft.com/office/drawing/2014/main" id="{BBBE0FB5-1FCB-43C7-A1AB-C9A57C2C10AA}"/>
                  </a:ext>
                </a:extLst>
              </p:cNvPr>
              <p:cNvSpPr/>
              <p:nvPr/>
            </p:nvSpPr>
            <p:spPr>
              <a:xfrm>
                <a:off x="7191105" y="461166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7" name="Oval 3786">
                <a:extLst>
                  <a:ext uri="{FF2B5EF4-FFF2-40B4-BE49-F238E27FC236}">
                    <a16:creationId xmlns:a16="http://schemas.microsoft.com/office/drawing/2014/main" id="{11B952AF-DC47-4BCC-90B8-788452B974DB}"/>
                  </a:ext>
                </a:extLst>
              </p:cNvPr>
              <p:cNvSpPr/>
              <p:nvPr/>
            </p:nvSpPr>
            <p:spPr>
              <a:xfrm>
                <a:off x="7226823" y="461166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8" name="Oval 3787">
                <a:extLst>
                  <a:ext uri="{FF2B5EF4-FFF2-40B4-BE49-F238E27FC236}">
                    <a16:creationId xmlns:a16="http://schemas.microsoft.com/office/drawing/2014/main" id="{7B7DA47F-5195-4537-BF8C-239659395B4C}"/>
                  </a:ext>
                </a:extLst>
              </p:cNvPr>
              <p:cNvSpPr/>
              <p:nvPr/>
            </p:nvSpPr>
            <p:spPr>
              <a:xfrm>
                <a:off x="7210155" y="461166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9" name="Oval 3788">
                <a:extLst>
                  <a:ext uri="{FF2B5EF4-FFF2-40B4-BE49-F238E27FC236}">
                    <a16:creationId xmlns:a16="http://schemas.microsoft.com/office/drawing/2014/main" id="{934CAF95-8123-49C0-9D70-C7FD5297BBCA}"/>
                  </a:ext>
                </a:extLst>
              </p:cNvPr>
              <p:cNvSpPr/>
              <p:nvPr/>
            </p:nvSpPr>
            <p:spPr>
              <a:xfrm>
                <a:off x="7122049" y="446879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0" name="Oval 3789">
                <a:extLst>
                  <a:ext uri="{FF2B5EF4-FFF2-40B4-BE49-F238E27FC236}">
                    <a16:creationId xmlns:a16="http://schemas.microsoft.com/office/drawing/2014/main" id="{9A7BBCD0-E36C-4B3E-8F2B-F46F05F0D7C0}"/>
                  </a:ext>
                </a:extLst>
              </p:cNvPr>
              <p:cNvSpPr/>
              <p:nvPr/>
            </p:nvSpPr>
            <p:spPr>
              <a:xfrm>
                <a:off x="7122049" y="448308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1" name="Oval 3790">
                <a:extLst>
                  <a:ext uri="{FF2B5EF4-FFF2-40B4-BE49-F238E27FC236}">
                    <a16:creationId xmlns:a16="http://schemas.microsoft.com/office/drawing/2014/main" id="{047168B3-0164-4E2A-9AC5-2FD7DEEE6092}"/>
                  </a:ext>
                </a:extLst>
              </p:cNvPr>
              <p:cNvSpPr/>
              <p:nvPr/>
            </p:nvSpPr>
            <p:spPr>
              <a:xfrm>
                <a:off x="7160149" y="443307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2" name="Oval 3791">
                <a:extLst>
                  <a:ext uri="{FF2B5EF4-FFF2-40B4-BE49-F238E27FC236}">
                    <a16:creationId xmlns:a16="http://schemas.microsoft.com/office/drawing/2014/main" id="{0070B540-191C-4D69-ACD3-4924C887F527}"/>
                  </a:ext>
                </a:extLst>
              </p:cNvPr>
              <p:cNvSpPr/>
              <p:nvPr/>
            </p:nvSpPr>
            <p:spPr>
              <a:xfrm>
                <a:off x="7181580" y="439973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3" name="Oval 3792">
                <a:extLst>
                  <a:ext uri="{FF2B5EF4-FFF2-40B4-BE49-F238E27FC236}">
                    <a16:creationId xmlns:a16="http://schemas.microsoft.com/office/drawing/2014/main" id="{4306C30A-3D14-463C-AD18-F6FB767B66E4}"/>
                  </a:ext>
                </a:extLst>
              </p:cNvPr>
              <p:cNvSpPr/>
              <p:nvPr/>
            </p:nvSpPr>
            <p:spPr>
              <a:xfrm>
                <a:off x="7076805" y="431163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4" name="Oval 3793">
                <a:extLst>
                  <a:ext uri="{FF2B5EF4-FFF2-40B4-BE49-F238E27FC236}">
                    <a16:creationId xmlns:a16="http://schemas.microsoft.com/office/drawing/2014/main" id="{F924B5EF-A180-450A-A09F-9FBB053BF3A3}"/>
                  </a:ext>
                </a:extLst>
              </p:cNvPr>
              <p:cNvSpPr/>
              <p:nvPr/>
            </p:nvSpPr>
            <p:spPr>
              <a:xfrm>
                <a:off x="7067280" y="439021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5" name="Oval 3794">
                <a:extLst>
                  <a:ext uri="{FF2B5EF4-FFF2-40B4-BE49-F238E27FC236}">
                    <a16:creationId xmlns:a16="http://schemas.microsoft.com/office/drawing/2014/main" id="{E6E4DBCF-176D-4469-BAF4-40F3770A71EE}"/>
                  </a:ext>
                </a:extLst>
              </p:cNvPr>
              <p:cNvSpPr/>
              <p:nvPr/>
            </p:nvSpPr>
            <p:spPr>
              <a:xfrm>
                <a:off x="7217299" y="424972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6" name="Oval 3795">
                <a:extLst>
                  <a:ext uri="{FF2B5EF4-FFF2-40B4-BE49-F238E27FC236}">
                    <a16:creationId xmlns:a16="http://schemas.microsoft.com/office/drawing/2014/main" id="{CF0D1F5F-A58A-4FEB-8411-E81F75DD7059}"/>
                  </a:ext>
                </a:extLst>
              </p:cNvPr>
              <p:cNvSpPr/>
              <p:nvPr/>
            </p:nvSpPr>
            <p:spPr>
              <a:xfrm>
                <a:off x="7181580" y="421162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7" name="Oval 3796">
                <a:extLst>
                  <a:ext uri="{FF2B5EF4-FFF2-40B4-BE49-F238E27FC236}">
                    <a16:creationId xmlns:a16="http://schemas.microsoft.com/office/drawing/2014/main" id="{2269CB42-D9A9-40A1-B1F0-647DF4752CDC}"/>
                  </a:ext>
                </a:extLst>
              </p:cNvPr>
              <p:cNvSpPr/>
              <p:nvPr/>
            </p:nvSpPr>
            <p:spPr>
              <a:xfrm>
                <a:off x="7214917" y="407112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8" name="Oval 3797">
                <a:extLst>
                  <a:ext uri="{FF2B5EF4-FFF2-40B4-BE49-F238E27FC236}">
                    <a16:creationId xmlns:a16="http://schemas.microsoft.com/office/drawing/2014/main" id="{BD24453E-ED4F-406D-8C65-BE210B39B28A}"/>
                  </a:ext>
                </a:extLst>
              </p:cNvPr>
              <p:cNvSpPr/>
              <p:nvPr/>
            </p:nvSpPr>
            <p:spPr>
              <a:xfrm>
                <a:off x="7150624" y="405207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9" name="Oval 3798">
                <a:extLst>
                  <a:ext uri="{FF2B5EF4-FFF2-40B4-BE49-F238E27FC236}">
                    <a16:creationId xmlns:a16="http://schemas.microsoft.com/office/drawing/2014/main" id="{35AB759D-DB08-4B61-A0BF-F296C702B01C}"/>
                  </a:ext>
                </a:extLst>
              </p:cNvPr>
              <p:cNvSpPr/>
              <p:nvPr/>
            </p:nvSpPr>
            <p:spPr>
              <a:xfrm>
                <a:off x="7074424" y="414256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0" name="Oval 3799">
                <a:extLst>
                  <a:ext uri="{FF2B5EF4-FFF2-40B4-BE49-F238E27FC236}">
                    <a16:creationId xmlns:a16="http://schemas.microsoft.com/office/drawing/2014/main" id="{B4867184-C8AF-4263-9A41-F1ED136B9A6A}"/>
                  </a:ext>
                </a:extLst>
              </p:cNvPr>
              <p:cNvSpPr/>
              <p:nvPr/>
            </p:nvSpPr>
            <p:spPr>
              <a:xfrm>
                <a:off x="7141099" y="413303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1" name="Oval 3800">
                <a:extLst>
                  <a:ext uri="{FF2B5EF4-FFF2-40B4-BE49-F238E27FC236}">
                    <a16:creationId xmlns:a16="http://schemas.microsoft.com/office/drawing/2014/main" id="{E1305E46-26CB-4BA3-BFAA-29C497A7CEA6}"/>
                  </a:ext>
                </a:extLst>
              </p:cNvPr>
              <p:cNvSpPr/>
              <p:nvPr/>
            </p:nvSpPr>
            <p:spPr>
              <a:xfrm>
                <a:off x="7157767" y="414256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2" name="Oval 3801">
                <a:extLst>
                  <a:ext uri="{FF2B5EF4-FFF2-40B4-BE49-F238E27FC236}">
                    <a16:creationId xmlns:a16="http://schemas.microsoft.com/office/drawing/2014/main" id="{BF7AFC58-E1B4-46A0-9942-3B25E343A638}"/>
                  </a:ext>
                </a:extLst>
              </p:cNvPr>
              <p:cNvSpPr/>
              <p:nvPr/>
            </p:nvSpPr>
            <p:spPr>
              <a:xfrm>
                <a:off x="7091092" y="420923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3" name="Oval 3802">
                <a:extLst>
                  <a:ext uri="{FF2B5EF4-FFF2-40B4-BE49-F238E27FC236}">
                    <a16:creationId xmlns:a16="http://schemas.microsoft.com/office/drawing/2014/main" id="{5BDA4A76-01FA-455A-8023-3CA54735B956}"/>
                  </a:ext>
                </a:extLst>
              </p:cNvPr>
              <p:cNvSpPr/>
              <p:nvPr/>
            </p:nvSpPr>
            <p:spPr>
              <a:xfrm>
                <a:off x="7100617" y="422114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4" name="Oval 3803">
                <a:extLst>
                  <a:ext uri="{FF2B5EF4-FFF2-40B4-BE49-F238E27FC236}">
                    <a16:creationId xmlns:a16="http://schemas.microsoft.com/office/drawing/2014/main" id="{EEAE438C-9DAA-4A2E-B7D8-E69231F5E34A}"/>
                  </a:ext>
                </a:extLst>
              </p:cNvPr>
              <p:cNvSpPr/>
              <p:nvPr/>
            </p:nvSpPr>
            <p:spPr>
              <a:xfrm>
                <a:off x="7098236" y="424495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5" name="Oval 3804">
                <a:extLst>
                  <a:ext uri="{FF2B5EF4-FFF2-40B4-BE49-F238E27FC236}">
                    <a16:creationId xmlns:a16="http://schemas.microsoft.com/office/drawing/2014/main" id="{538BDB0A-765C-4F66-AC17-4783003DEFCB}"/>
                  </a:ext>
                </a:extLst>
              </p:cNvPr>
              <p:cNvSpPr/>
              <p:nvPr/>
            </p:nvSpPr>
            <p:spPr>
              <a:xfrm>
                <a:off x="7119667" y="438307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6" name="Oval 3805">
                <a:extLst>
                  <a:ext uri="{FF2B5EF4-FFF2-40B4-BE49-F238E27FC236}">
                    <a16:creationId xmlns:a16="http://schemas.microsoft.com/office/drawing/2014/main" id="{2E4F4A2D-D075-4965-9DC9-0328185DB2C5}"/>
                  </a:ext>
                </a:extLst>
              </p:cNvPr>
              <p:cNvSpPr/>
              <p:nvPr/>
            </p:nvSpPr>
            <p:spPr>
              <a:xfrm>
                <a:off x="7119667" y="436640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7" name="Oval 3806">
                <a:extLst>
                  <a:ext uri="{FF2B5EF4-FFF2-40B4-BE49-F238E27FC236}">
                    <a16:creationId xmlns:a16="http://schemas.microsoft.com/office/drawing/2014/main" id="{8C9D654A-C83C-41C9-A9DA-64A5C83EE0CD}"/>
                  </a:ext>
                </a:extLst>
              </p:cNvPr>
              <p:cNvSpPr/>
              <p:nvPr/>
            </p:nvSpPr>
            <p:spPr>
              <a:xfrm>
                <a:off x="7133955" y="435449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8" name="Oval 3807">
                <a:extLst>
                  <a:ext uri="{FF2B5EF4-FFF2-40B4-BE49-F238E27FC236}">
                    <a16:creationId xmlns:a16="http://schemas.microsoft.com/office/drawing/2014/main" id="{9FD302E5-1CBB-46AF-AB2B-29C5349F2BC7}"/>
                  </a:ext>
                </a:extLst>
              </p:cNvPr>
              <p:cNvSpPr/>
              <p:nvPr/>
            </p:nvSpPr>
            <p:spPr>
              <a:xfrm>
                <a:off x="7153005" y="433068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9" name="Oval 3808">
                <a:extLst>
                  <a:ext uri="{FF2B5EF4-FFF2-40B4-BE49-F238E27FC236}">
                    <a16:creationId xmlns:a16="http://schemas.microsoft.com/office/drawing/2014/main" id="{9F577793-A7AE-4B0B-9E8F-14A127BF7218}"/>
                  </a:ext>
                </a:extLst>
              </p:cNvPr>
              <p:cNvSpPr/>
              <p:nvPr/>
            </p:nvSpPr>
            <p:spPr>
              <a:xfrm>
                <a:off x="7153005" y="432115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23" name="Group 3722">
              <a:extLst>
                <a:ext uri="{FF2B5EF4-FFF2-40B4-BE49-F238E27FC236}">
                  <a16:creationId xmlns:a16="http://schemas.microsoft.com/office/drawing/2014/main" id="{6ADFA8B0-864C-4273-8024-4E481DE01BD1}"/>
                </a:ext>
              </a:extLst>
            </p:cNvPr>
            <p:cNvGrpSpPr/>
            <p:nvPr/>
          </p:nvGrpSpPr>
          <p:grpSpPr>
            <a:xfrm>
              <a:off x="7607025" y="4012406"/>
              <a:ext cx="324035" cy="704836"/>
              <a:chOff x="957430" y="3923467"/>
              <a:chExt cx="324035" cy="704836"/>
            </a:xfrm>
          </p:grpSpPr>
          <p:cxnSp>
            <p:nvCxnSpPr>
              <p:cNvPr id="3772" name="Straight Connector 3771">
                <a:extLst>
                  <a:ext uri="{FF2B5EF4-FFF2-40B4-BE49-F238E27FC236}">
                    <a16:creationId xmlns:a16="http://schemas.microsoft.com/office/drawing/2014/main" id="{CAE78E5B-C836-425D-AC63-6DC219F43FED}"/>
                  </a:ext>
                </a:extLst>
              </p:cNvPr>
              <p:cNvCxnSpPr>
                <a:cxnSpLocks/>
              </p:cNvCxnSpPr>
              <p:nvPr/>
            </p:nvCxnSpPr>
            <p:spPr>
              <a:xfrm>
                <a:off x="1119164" y="3923467"/>
                <a:ext cx="0" cy="704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73" name="Group 3772">
                <a:extLst>
                  <a:ext uri="{FF2B5EF4-FFF2-40B4-BE49-F238E27FC236}">
                    <a16:creationId xmlns:a16="http://schemas.microsoft.com/office/drawing/2014/main" id="{B2E34B92-B8C1-426A-864A-3B759B2E43E1}"/>
                  </a:ext>
                </a:extLst>
              </p:cNvPr>
              <p:cNvGrpSpPr/>
              <p:nvPr/>
            </p:nvGrpSpPr>
            <p:grpSpPr>
              <a:xfrm>
                <a:off x="957430" y="4053319"/>
                <a:ext cx="324035" cy="233141"/>
                <a:chOff x="957430" y="4053319"/>
                <a:chExt cx="324035" cy="233141"/>
              </a:xfrm>
            </p:grpSpPr>
            <p:sp>
              <p:nvSpPr>
                <p:cNvPr id="3774" name="Rectangle 3773">
                  <a:extLst>
                    <a:ext uri="{FF2B5EF4-FFF2-40B4-BE49-F238E27FC236}">
                      <a16:creationId xmlns:a16="http://schemas.microsoft.com/office/drawing/2014/main" id="{D59F7191-AD61-4CA8-989E-B71576A5D3DD}"/>
                    </a:ext>
                  </a:extLst>
                </p:cNvPr>
                <p:cNvSpPr/>
                <p:nvPr/>
              </p:nvSpPr>
              <p:spPr>
                <a:xfrm>
                  <a:off x="957430" y="4053319"/>
                  <a:ext cx="324035" cy="2331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75" name="Straight Connector 3774">
                  <a:extLst>
                    <a:ext uri="{FF2B5EF4-FFF2-40B4-BE49-F238E27FC236}">
                      <a16:creationId xmlns:a16="http://schemas.microsoft.com/office/drawing/2014/main" id="{DE411925-6BD0-4AD2-985E-755C2D5D738F}"/>
                    </a:ext>
                  </a:extLst>
                </p:cNvPr>
                <p:cNvCxnSpPr>
                  <a:cxnSpLocks/>
                </p:cNvCxnSpPr>
                <p:nvPr/>
              </p:nvCxnSpPr>
              <p:spPr>
                <a:xfrm>
                  <a:off x="957430" y="4188310"/>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3724" name="Group 3723">
              <a:extLst>
                <a:ext uri="{FF2B5EF4-FFF2-40B4-BE49-F238E27FC236}">
                  <a16:creationId xmlns:a16="http://schemas.microsoft.com/office/drawing/2014/main" id="{BA1B002E-6406-4CB0-AAEE-65E8E3E33C59}"/>
                </a:ext>
              </a:extLst>
            </p:cNvPr>
            <p:cNvGrpSpPr/>
            <p:nvPr/>
          </p:nvGrpSpPr>
          <p:grpSpPr>
            <a:xfrm>
              <a:off x="7672594" y="3990162"/>
              <a:ext cx="200306" cy="824194"/>
              <a:chOff x="7501462" y="3990162"/>
              <a:chExt cx="200306" cy="824194"/>
            </a:xfrm>
          </p:grpSpPr>
          <p:sp>
            <p:nvSpPr>
              <p:cNvPr id="3732" name="Oval 3731">
                <a:extLst>
                  <a:ext uri="{FF2B5EF4-FFF2-40B4-BE49-F238E27FC236}">
                    <a16:creationId xmlns:a16="http://schemas.microsoft.com/office/drawing/2014/main" id="{CE5F8F6A-B97B-4036-9DE7-482F9D6510C9}"/>
                  </a:ext>
                </a:extLst>
              </p:cNvPr>
              <p:cNvSpPr/>
              <p:nvPr/>
            </p:nvSpPr>
            <p:spPr>
              <a:xfrm>
                <a:off x="7665768" y="475692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3" name="Oval 3732">
                <a:extLst>
                  <a:ext uri="{FF2B5EF4-FFF2-40B4-BE49-F238E27FC236}">
                    <a16:creationId xmlns:a16="http://schemas.microsoft.com/office/drawing/2014/main" id="{426922E7-B70C-4377-9DA1-D519AF9EDB9A}"/>
                  </a:ext>
                </a:extLst>
              </p:cNvPr>
              <p:cNvSpPr/>
              <p:nvPr/>
            </p:nvSpPr>
            <p:spPr>
              <a:xfrm>
                <a:off x="7553849" y="477835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4" name="Oval 3733">
                <a:extLst>
                  <a:ext uri="{FF2B5EF4-FFF2-40B4-BE49-F238E27FC236}">
                    <a16:creationId xmlns:a16="http://schemas.microsoft.com/office/drawing/2014/main" id="{D65D8042-AE9A-46E4-BFB2-6A050535FEA2}"/>
                  </a:ext>
                </a:extLst>
              </p:cNvPr>
              <p:cNvSpPr/>
              <p:nvPr/>
            </p:nvSpPr>
            <p:spPr>
              <a:xfrm>
                <a:off x="7577662" y="470215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5" name="Oval 3734">
                <a:extLst>
                  <a:ext uri="{FF2B5EF4-FFF2-40B4-BE49-F238E27FC236}">
                    <a16:creationId xmlns:a16="http://schemas.microsoft.com/office/drawing/2014/main" id="{53A106C8-A9CB-48B2-8C26-BF654D4AB151}"/>
                  </a:ext>
                </a:extLst>
              </p:cNvPr>
              <p:cNvSpPr/>
              <p:nvPr/>
            </p:nvSpPr>
            <p:spPr>
              <a:xfrm>
                <a:off x="7522893" y="469977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6" name="Oval 3735">
                <a:extLst>
                  <a:ext uri="{FF2B5EF4-FFF2-40B4-BE49-F238E27FC236}">
                    <a16:creationId xmlns:a16="http://schemas.microsoft.com/office/drawing/2014/main" id="{D97AAFF8-E0AC-4E1E-B287-E4B654661357}"/>
                  </a:ext>
                </a:extLst>
              </p:cNvPr>
              <p:cNvSpPr/>
              <p:nvPr/>
            </p:nvSpPr>
            <p:spPr>
              <a:xfrm>
                <a:off x="7663387" y="440926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7" name="Oval 3736">
                <a:extLst>
                  <a:ext uri="{FF2B5EF4-FFF2-40B4-BE49-F238E27FC236}">
                    <a16:creationId xmlns:a16="http://schemas.microsoft.com/office/drawing/2014/main" id="{C189824A-F6F8-41FD-83CE-7E55A1D790A3}"/>
                  </a:ext>
                </a:extLst>
              </p:cNvPr>
              <p:cNvSpPr/>
              <p:nvPr/>
            </p:nvSpPr>
            <p:spPr>
              <a:xfrm>
                <a:off x="7653862" y="439021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8" name="Oval 3737">
                <a:extLst>
                  <a:ext uri="{FF2B5EF4-FFF2-40B4-BE49-F238E27FC236}">
                    <a16:creationId xmlns:a16="http://schemas.microsoft.com/office/drawing/2014/main" id="{506C8D8D-23B4-44B8-9BD3-6D408F6FE13D}"/>
                  </a:ext>
                </a:extLst>
              </p:cNvPr>
              <p:cNvSpPr/>
              <p:nvPr/>
            </p:nvSpPr>
            <p:spPr>
              <a:xfrm>
                <a:off x="7630050" y="447117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9" name="Oval 3738">
                <a:extLst>
                  <a:ext uri="{FF2B5EF4-FFF2-40B4-BE49-F238E27FC236}">
                    <a16:creationId xmlns:a16="http://schemas.microsoft.com/office/drawing/2014/main" id="{15F6C4F1-0AA8-49EA-857C-2E292CAC1B80}"/>
                  </a:ext>
                </a:extLst>
              </p:cNvPr>
              <p:cNvSpPr/>
              <p:nvPr/>
            </p:nvSpPr>
            <p:spPr>
              <a:xfrm>
                <a:off x="7615762" y="449022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0" name="Oval 3739">
                <a:extLst>
                  <a:ext uri="{FF2B5EF4-FFF2-40B4-BE49-F238E27FC236}">
                    <a16:creationId xmlns:a16="http://schemas.microsoft.com/office/drawing/2014/main" id="{D26DC7DE-84CA-4E59-88CB-0C573D528FA3}"/>
                  </a:ext>
                </a:extLst>
              </p:cNvPr>
              <p:cNvSpPr/>
              <p:nvPr/>
            </p:nvSpPr>
            <p:spPr>
              <a:xfrm>
                <a:off x="7537181" y="444498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1" name="Oval 3740">
                <a:extLst>
                  <a:ext uri="{FF2B5EF4-FFF2-40B4-BE49-F238E27FC236}">
                    <a16:creationId xmlns:a16="http://schemas.microsoft.com/office/drawing/2014/main" id="{47B8A471-7F93-4F0A-9DD2-788FE65FC486}"/>
                  </a:ext>
                </a:extLst>
              </p:cNvPr>
              <p:cNvSpPr/>
              <p:nvPr/>
            </p:nvSpPr>
            <p:spPr>
              <a:xfrm>
                <a:off x="7556231" y="447117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2" name="Oval 3741">
                <a:extLst>
                  <a:ext uri="{FF2B5EF4-FFF2-40B4-BE49-F238E27FC236}">
                    <a16:creationId xmlns:a16="http://schemas.microsoft.com/office/drawing/2014/main" id="{FF355315-4288-43F1-A16F-65C59C0257B2}"/>
                  </a:ext>
                </a:extLst>
              </p:cNvPr>
              <p:cNvSpPr/>
              <p:nvPr/>
            </p:nvSpPr>
            <p:spPr>
              <a:xfrm>
                <a:off x="7501462" y="436640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3" name="Oval 3742">
                <a:extLst>
                  <a:ext uri="{FF2B5EF4-FFF2-40B4-BE49-F238E27FC236}">
                    <a16:creationId xmlns:a16="http://schemas.microsoft.com/office/drawing/2014/main" id="{8167A790-9FB1-4FF0-9419-755B80085502}"/>
                  </a:ext>
                </a:extLst>
              </p:cNvPr>
              <p:cNvSpPr/>
              <p:nvPr/>
            </p:nvSpPr>
            <p:spPr>
              <a:xfrm>
                <a:off x="7591949" y="435925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4" name="Oval 3743">
                <a:extLst>
                  <a:ext uri="{FF2B5EF4-FFF2-40B4-BE49-F238E27FC236}">
                    <a16:creationId xmlns:a16="http://schemas.microsoft.com/office/drawing/2014/main" id="{6F67ED9A-E247-4BF0-8E0C-08F4C16E4A54}"/>
                  </a:ext>
                </a:extLst>
              </p:cNvPr>
              <p:cNvSpPr/>
              <p:nvPr/>
            </p:nvSpPr>
            <p:spPr>
              <a:xfrm>
                <a:off x="7537180" y="434734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5" name="Oval 3744">
                <a:extLst>
                  <a:ext uri="{FF2B5EF4-FFF2-40B4-BE49-F238E27FC236}">
                    <a16:creationId xmlns:a16="http://schemas.microsoft.com/office/drawing/2014/main" id="{A3359C35-456C-4501-96B3-918F456D2404}"/>
                  </a:ext>
                </a:extLst>
              </p:cNvPr>
              <p:cNvSpPr/>
              <p:nvPr/>
            </p:nvSpPr>
            <p:spPr>
              <a:xfrm>
                <a:off x="7610999" y="399016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6" name="Oval 3745">
                <a:extLst>
                  <a:ext uri="{FF2B5EF4-FFF2-40B4-BE49-F238E27FC236}">
                    <a16:creationId xmlns:a16="http://schemas.microsoft.com/office/drawing/2014/main" id="{0D7DE155-B9AC-4B7F-AE02-FE7A6639F345}"/>
                  </a:ext>
                </a:extLst>
              </p:cNvPr>
              <p:cNvSpPr/>
              <p:nvPr/>
            </p:nvSpPr>
            <p:spPr>
              <a:xfrm>
                <a:off x="7513368" y="404254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7" name="Oval 3746">
                <a:extLst>
                  <a:ext uri="{FF2B5EF4-FFF2-40B4-BE49-F238E27FC236}">
                    <a16:creationId xmlns:a16="http://schemas.microsoft.com/office/drawing/2014/main" id="{4B7A386B-E65C-4AD6-B93C-23881AE64A74}"/>
                  </a:ext>
                </a:extLst>
              </p:cNvPr>
              <p:cNvSpPr/>
              <p:nvPr/>
            </p:nvSpPr>
            <p:spPr>
              <a:xfrm>
                <a:off x="7513368" y="407112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8" name="Oval 3747">
                <a:extLst>
                  <a:ext uri="{FF2B5EF4-FFF2-40B4-BE49-F238E27FC236}">
                    <a16:creationId xmlns:a16="http://schemas.microsoft.com/office/drawing/2014/main" id="{E307D1F8-DBB3-42F4-AA17-D747207E9653}"/>
                  </a:ext>
                </a:extLst>
              </p:cNvPr>
              <p:cNvSpPr/>
              <p:nvPr/>
            </p:nvSpPr>
            <p:spPr>
              <a:xfrm>
                <a:off x="7575280" y="407112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9" name="Oval 3748">
                <a:extLst>
                  <a:ext uri="{FF2B5EF4-FFF2-40B4-BE49-F238E27FC236}">
                    <a16:creationId xmlns:a16="http://schemas.microsoft.com/office/drawing/2014/main" id="{6A8E9AFE-703A-4A76-A77C-3860750E728A}"/>
                  </a:ext>
                </a:extLst>
              </p:cNvPr>
              <p:cNvSpPr/>
              <p:nvPr/>
            </p:nvSpPr>
            <p:spPr>
              <a:xfrm>
                <a:off x="7544324" y="409255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0" name="Oval 3749">
                <a:extLst>
                  <a:ext uri="{FF2B5EF4-FFF2-40B4-BE49-F238E27FC236}">
                    <a16:creationId xmlns:a16="http://schemas.microsoft.com/office/drawing/2014/main" id="{43B9A8D4-CA73-46EC-9FB0-26AD4766E8E4}"/>
                  </a:ext>
                </a:extLst>
              </p:cNvPr>
              <p:cNvSpPr/>
              <p:nvPr/>
            </p:nvSpPr>
            <p:spPr>
              <a:xfrm>
                <a:off x="7501462" y="416161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1" name="Oval 3750">
                <a:extLst>
                  <a:ext uri="{FF2B5EF4-FFF2-40B4-BE49-F238E27FC236}">
                    <a16:creationId xmlns:a16="http://schemas.microsoft.com/office/drawing/2014/main" id="{BC6A0E16-F229-4712-8A95-260E8CAFEF15}"/>
                  </a:ext>
                </a:extLst>
              </p:cNvPr>
              <p:cNvSpPr/>
              <p:nvPr/>
            </p:nvSpPr>
            <p:spPr>
              <a:xfrm>
                <a:off x="7527655" y="418780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2" name="Oval 3751">
                <a:extLst>
                  <a:ext uri="{FF2B5EF4-FFF2-40B4-BE49-F238E27FC236}">
                    <a16:creationId xmlns:a16="http://schemas.microsoft.com/office/drawing/2014/main" id="{394D54FB-7CEA-4A59-8924-C956D25A60EA}"/>
                  </a:ext>
                </a:extLst>
              </p:cNvPr>
              <p:cNvSpPr/>
              <p:nvPr/>
            </p:nvSpPr>
            <p:spPr>
              <a:xfrm>
                <a:off x="7541943" y="424257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3" name="Oval 3752">
                <a:extLst>
                  <a:ext uri="{FF2B5EF4-FFF2-40B4-BE49-F238E27FC236}">
                    <a16:creationId xmlns:a16="http://schemas.microsoft.com/office/drawing/2014/main" id="{F6F082C0-B9BE-42E6-BE0D-6ED99E5950DA}"/>
                  </a:ext>
                </a:extLst>
              </p:cNvPr>
              <p:cNvSpPr/>
              <p:nvPr/>
            </p:nvSpPr>
            <p:spPr>
              <a:xfrm>
                <a:off x="7551468" y="425924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4" name="Oval 3753">
                <a:extLst>
                  <a:ext uri="{FF2B5EF4-FFF2-40B4-BE49-F238E27FC236}">
                    <a16:creationId xmlns:a16="http://schemas.microsoft.com/office/drawing/2014/main" id="{22410E82-B351-40A0-989A-C305DE747843}"/>
                  </a:ext>
                </a:extLst>
              </p:cNvPr>
              <p:cNvSpPr/>
              <p:nvPr/>
            </p:nvSpPr>
            <p:spPr>
              <a:xfrm>
                <a:off x="7563374" y="425686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5" name="Oval 3754">
                <a:extLst>
                  <a:ext uri="{FF2B5EF4-FFF2-40B4-BE49-F238E27FC236}">
                    <a16:creationId xmlns:a16="http://schemas.microsoft.com/office/drawing/2014/main" id="{6EC1DED7-DE1A-4668-A542-CB8FC17B8ADF}"/>
                  </a:ext>
                </a:extLst>
              </p:cNvPr>
              <p:cNvSpPr/>
              <p:nvPr/>
            </p:nvSpPr>
            <p:spPr>
              <a:xfrm>
                <a:off x="7510987" y="427829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6" name="Oval 3755">
                <a:extLst>
                  <a:ext uri="{FF2B5EF4-FFF2-40B4-BE49-F238E27FC236}">
                    <a16:creationId xmlns:a16="http://schemas.microsoft.com/office/drawing/2014/main" id="{2DCAAA57-E2A0-4166-A274-71C1746646AC}"/>
                  </a:ext>
                </a:extLst>
              </p:cNvPr>
              <p:cNvSpPr/>
              <p:nvPr/>
            </p:nvSpPr>
            <p:spPr>
              <a:xfrm>
                <a:off x="7506224" y="431163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7" name="Oval 3756">
                <a:extLst>
                  <a:ext uri="{FF2B5EF4-FFF2-40B4-BE49-F238E27FC236}">
                    <a16:creationId xmlns:a16="http://schemas.microsoft.com/office/drawing/2014/main" id="{10899921-0C82-4D65-8411-4810BC0A7918}"/>
                  </a:ext>
                </a:extLst>
              </p:cNvPr>
              <p:cNvSpPr/>
              <p:nvPr/>
            </p:nvSpPr>
            <p:spPr>
              <a:xfrm>
                <a:off x="7525274" y="431401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8" name="Oval 3757">
                <a:extLst>
                  <a:ext uri="{FF2B5EF4-FFF2-40B4-BE49-F238E27FC236}">
                    <a16:creationId xmlns:a16="http://schemas.microsoft.com/office/drawing/2014/main" id="{7C3F4027-8C97-4B9E-AC29-CB997399A618}"/>
                  </a:ext>
                </a:extLst>
              </p:cNvPr>
              <p:cNvSpPr/>
              <p:nvPr/>
            </p:nvSpPr>
            <p:spPr>
              <a:xfrm>
                <a:off x="7584805" y="431877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9" name="Oval 3758">
                <a:extLst>
                  <a:ext uri="{FF2B5EF4-FFF2-40B4-BE49-F238E27FC236}">
                    <a16:creationId xmlns:a16="http://schemas.microsoft.com/office/drawing/2014/main" id="{DEA9A561-6789-4E70-A853-51B727D1B458}"/>
                  </a:ext>
                </a:extLst>
              </p:cNvPr>
              <p:cNvSpPr/>
              <p:nvPr/>
            </p:nvSpPr>
            <p:spPr>
              <a:xfrm>
                <a:off x="7613380" y="432353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0" name="Oval 3759">
                <a:extLst>
                  <a:ext uri="{FF2B5EF4-FFF2-40B4-BE49-F238E27FC236}">
                    <a16:creationId xmlns:a16="http://schemas.microsoft.com/office/drawing/2014/main" id="{0D8E63F2-D8A9-40B5-95E3-5979AFE3D3CC}"/>
                  </a:ext>
                </a:extLst>
              </p:cNvPr>
              <p:cNvSpPr/>
              <p:nvPr/>
            </p:nvSpPr>
            <p:spPr>
              <a:xfrm>
                <a:off x="7641955" y="432353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1" name="Oval 3760">
                <a:extLst>
                  <a:ext uri="{FF2B5EF4-FFF2-40B4-BE49-F238E27FC236}">
                    <a16:creationId xmlns:a16="http://schemas.microsoft.com/office/drawing/2014/main" id="{F22CACC0-5C02-4CBC-B288-A723A6994D5A}"/>
                  </a:ext>
                </a:extLst>
              </p:cNvPr>
              <p:cNvSpPr/>
              <p:nvPr/>
            </p:nvSpPr>
            <p:spPr>
              <a:xfrm>
                <a:off x="7639574" y="427353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2" name="Oval 3761">
                <a:extLst>
                  <a:ext uri="{FF2B5EF4-FFF2-40B4-BE49-F238E27FC236}">
                    <a16:creationId xmlns:a16="http://schemas.microsoft.com/office/drawing/2014/main" id="{820A8F1D-51A2-4A94-9B46-6A75E700B2F6}"/>
                  </a:ext>
                </a:extLst>
              </p:cNvPr>
              <p:cNvSpPr/>
              <p:nvPr/>
            </p:nvSpPr>
            <p:spPr>
              <a:xfrm>
                <a:off x="7661005" y="414732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3" name="Oval 3762">
                <a:extLst>
                  <a:ext uri="{FF2B5EF4-FFF2-40B4-BE49-F238E27FC236}">
                    <a16:creationId xmlns:a16="http://schemas.microsoft.com/office/drawing/2014/main" id="{0CEA7C03-04E0-472B-BB36-43D59F5DDB43}"/>
                  </a:ext>
                </a:extLst>
              </p:cNvPr>
              <p:cNvSpPr/>
              <p:nvPr/>
            </p:nvSpPr>
            <p:spPr>
              <a:xfrm>
                <a:off x="7646718" y="4194948"/>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4" name="Oval 3763">
                <a:extLst>
                  <a:ext uri="{FF2B5EF4-FFF2-40B4-BE49-F238E27FC236}">
                    <a16:creationId xmlns:a16="http://schemas.microsoft.com/office/drawing/2014/main" id="{DEF647E7-F0F2-4F41-B4B1-3EFAE03D956B}"/>
                  </a:ext>
                </a:extLst>
              </p:cNvPr>
              <p:cNvSpPr/>
              <p:nvPr/>
            </p:nvSpPr>
            <p:spPr>
              <a:xfrm>
                <a:off x="7618143" y="421876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5" name="Oval 3764">
                <a:extLst>
                  <a:ext uri="{FF2B5EF4-FFF2-40B4-BE49-F238E27FC236}">
                    <a16:creationId xmlns:a16="http://schemas.microsoft.com/office/drawing/2014/main" id="{748ABE2D-40F4-4075-B89E-60479FBCCA91}"/>
                  </a:ext>
                </a:extLst>
              </p:cNvPr>
              <p:cNvSpPr/>
              <p:nvPr/>
            </p:nvSpPr>
            <p:spPr>
              <a:xfrm>
                <a:off x="7632430" y="424019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6" name="Oval 3765">
                <a:extLst>
                  <a:ext uri="{FF2B5EF4-FFF2-40B4-BE49-F238E27FC236}">
                    <a16:creationId xmlns:a16="http://schemas.microsoft.com/office/drawing/2014/main" id="{7088E624-AA11-4CFF-B1E2-BBA485067D83}"/>
                  </a:ext>
                </a:extLst>
              </p:cNvPr>
              <p:cNvSpPr/>
              <p:nvPr/>
            </p:nvSpPr>
            <p:spPr>
              <a:xfrm>
                <a:off x="7568137" y="417113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7" name="Oval 3766">
                <a:extLst>
                  <a:ext uri="{FF2B5EF4-FFF2-40B4-BE49-F238E27FC236}">
                    <a16:creationId xmlns:a16="http://schemas.microsoft.com/office/drawing/2014/main" id="{AB0B6038-71E5-4DEF-A8CB-C5F04CF4FB24}"/>
                  </a:ext>
                </a:extLst>
              </p:cNvPr>
              <p:cNvSpPr/>
              <p:nvPr/>
            </p:nvSpPr>
            <p:spPr>
              <a:xfrm>
                <a:off x="7577662" y="413065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8" name="Oval 3767">
                <a:extLst>
                  <a:ext uri="{FF2B5EF4-FFF2-40B4-BE49-F238E27FC236}">
                    <a16:creationId xmlns:a16="http://schemas.microsoft.com/office/drawing/2014/main" id="{2DC3B999-A24F-4DD9-98D9-AF4F69E37CBB}"/>
                  </a:ext>
                </a:extLst>
              </p:cNvPr>
              <p:cNvSpPr/>
              <p:nvPr/>
            </p:nvSpPr>
            <p:spPr>
              <a:xfrm>
                <a:off x="7613380" y="410922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9" name="Oval 3768">
                <a:extLst>
                  <a:ext uri="{FF2B5EF4-FFF2-40B4-BE49-F238E27FC236}">
                    <a16:creationId xmlns:a16="http://schemas.microsoft.com/office/drawing/2014/main" id="{E11ADC09-26E4-4F38-9485-1D440747625E}"/>
                  </a:ext>
                </a:extLst>
              </p:cNvPr>
              <p:cNvSpPr/>
              <p:nvPr/>
            </p:nvSpPr>
            <p:spPr>
              <a:xfrm>
                <a:off x="7620524" y="413303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0" name="Oval 3769">
                <a:extLst>
                  <a:ext uri="{FF2B5EF4-FFF2-40B4-BE49-F238E27FC236}">
                    <a16:creationId xmlns:a16="http://schemas.microsoft.com/office/drawing/2014/main" id="{C9EB55CB-DE3F-4A2B-AE10-DDD419B1639C}"/>
                  </a:ext>
                </a:extLst>
              </p:cNvPr>
              <p:cNvSpPr/>
              <p:nvPr/>
            </p:nvSpPr>
            <p:spPr>
              <a:xfrm>
                <a:off x="7537181" y="411160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1" name="Oval 3770">
                <a:extLst>
                  <a:ext uri="{FF2B5EF4-FFF2-40B4-BE49-F238E27FC236}">
                    <a16:creationId xmlns:a16="http://schemas.microsoft.com/office/drawing/2014/main" id="{7F1E1E35-F042-42F3-8F22-2BB538B7FCC8}"/>
                  </a:ext>
                </a:extLst>
              </p:cNvPr>
              <p:cNvSpPr/>
              <p:nvPr/>
            </p:nvSpPr>
            <p:spPr>
              <a:xfrm>
                <a:off x="7534800" y="4135417"/>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26" name="TextBox 3725">
              <a:extLst>
                <a:ext uri="{FF2B5EF4-FFF2-40B4-BE49-F238E27FC236}">
                  <a16:creationId xmlns:a16="http://schemas.microsoft.com/office/drawing/2014/main" id="{7F686D33-D940-4883-99A6-8607A2E61C95}"/>
                </a:ext>
              </a:extLst>
            </p:cNvPr>
            <p:cNvSpPr txBox="1"/>
            <p:nvPr/>
          </p:nvSpPr>
          <p:spPr>
            <a:xfrm>
              <a:off x="7205911" y="3799886"/>
              <a:ext cx="719475" cy="138499"/>
            </a:xfrm>
            <a:prstGeom prst="rect">
              <a:avLst/>
            </a:prstGeom>
            <a:noFill/>
          </p:spPr>
          <p:txBody>
            <a:bodyPr wrap="square" lIns="0" tIns="0" rIns="0" bIns="0" rtlCol="0">
              <a:spAutoFit/>
            </a:bodyPr>
            <a:lstStyle/>
            <a:p>
              <a:pPr algn="ctr"/>
              <a:r>
                <a:rPr lang="en-GB" sz="900" dirty="0"/>
                <a:t>P=0.007</a:t>
              </a:r>
              <a:endParaRPr lang="en-GB" sz="900" baseline="30000" dirty="0"/>
            </a:p>
          </p:txBody>
        </p:sp>
        <p:sp>
          <p:nvSpPr>
            <p:cNvPr id="3728" name="TextBox 3727">
              <a:extLst>
                <a:ext uri="{FF2B5EF4-FFF2-40B4-BE49-F238E27FC236}">
                  <a16:creationId xmlns:a16="http://schemas.microsoft.com/office/drawing/2014/main" id="{9BCCEEB1-0065-4A5B-BF41-B3FD496C2709}"/>
                </a:ext>
              </a:extLst>
            </p:cNvPr>
            <p:cNvSpPr txBox="1"/>
            <p:nvPr/>
          </p:nvSpPr>
          <p:spPr>
            <a:xfrm>
              <a:off x="6901668" y="3643692"/>
              <a:ext cx="861414" cy="138499"/>
            </a:xfrm>
            <a:prstGeom prst="rect">
              <a:avLst/>
            </a:prstGeom>
            <a:noFill/>
          </p:spPr>
          <p:txBody>
            <a:bodyPr wrap="square" lIns="0" tIns="0" rIns="0" bIns="0" rtlCol="0">
              <a:spAutoFit/>
            </a:bodyPr>
            <a:lstStyle/>
            <a:p>
              <a:pPr algn="ctr"/>
              <a:r>
                <a:rPr lang="en-GB" sz="900" dirty="0"/>
                <a:t>P&lt;0.001</a:t>
              </a:r>
              <a:endParaRPr lang="en-GB" sz="900" baseline="30000" dirty="0"/>
            </a:p>
          </p:txBody>
        </p:sp>
        <p:sp>
          <p:nvSpPr>
            <p:cNvPr id="3729" name="TextBox 3728">
              <a:extLst>
                <a:ext uri="{FF2B5EF4-FFF2-40B4-BE49-F238E27FC236}">
                  <a16:creationId xmlns:a16="http://schemas.microsoft.com/office/drawing/2014/main" id="{16E4E298-DFA4-4756-A7D5-89F4BE22434C}"/>
                </a:ext>
              </a:extLst>
            </p:cNvPr>
            <p:cNvSpPr txBox="1"/>
            <p:nvPr/>
          </p:nvSpPr>
          <p:spPr>
            <a:xfrm>
              <a:off x="7739269" y="4738096"/>
              <a:ext cx="55828" cy="107722"/>
            </a:xfrm>
            <a:prstGeom prst="rect">
              <a:avLst/>
            </a:prstGeom>
            <a:noFill/>
          </p:spPr>
          <p:txBody>
            <a:bodyPr wrap="square" lIns="0" tIns="0" rIns="0" bIns="0" rtlCol="0">
              <a:spAutoFit/>
            </a:bodyPr>
            <a:lstStyle/>
            <a:p>
              <a:pPr algn="r"/>
              <a:r>
                <a:rPr lang="en-GB" sz="700"/>
                <a:t>*</a:t>
              </a:r>
            </a:p>
          </p:txBody>
        </p:sp>
        <p:sp>
          <p:nvSpPr>
            <p:cNvPr id="3730" name="TextBox 3729">
              <a:extLst>
                <a:ext uri="{FF2B5EF4-FFF2-40B4-BE49-F238E27FC236}">
                  <a16:creationId xmlns:a16="http://schemas.microsoft.com/office/drawing/2014/main" id="{84EA8D94-2935-43F8-AD44-B82A5F006C38}"/>
                </a:ext>
              </a:extLst>
            </p:cNvPr>
            <p:cNvSpPr txBox="1"/>
            <p:nvPr/>
          </p:nvSpPr>
          <p:spPr>
            <a:xfrm>
              <a:off x="7739269" y="4770142"/>
              <a:ext cx="55828" cy="107722"/>
            </a:xfrm>
            <a:prstGeom prst="rect">
              <a:avLst/>
            </a:prstGeom>
            <a:noFill/>
          </p:spPr>
          <p:txBody>
            <a:bodyPr wrap="square" lIns="0" tIns="0" rIns="0" bIns="0" rtlCol="0">
              <a:spAutoFit/>
            </a:bodyPr>
            <a:lstStyle/>
            <a:p>
              <a:pPr algn="r"/>
              <a:r>
                <a:rPr lang="en-GB" sz="700"/>
                <a:t>*</a:t>
              </a:r>
            </a:p>
          </p:txBody>
        </p:sp>
        <p:sp>
          <p:nvSpPr>
            <p:cNvPr id="3731" name="TextBox 3730">
              <a:extLst>
                <a:ext uri="{FF2B5EF4-FFF2-40B4-BE49-F238E27FC236}">
                  <a16:creationId xmlns:a16="http://schemas.microsoft.com/office/drawing/2014/main" id="{F1059421-9077-43E3-A48B-17773E877118}"/>
                </a:ext>
              </a:extLst>
            </p:cNvPr>
            <p:cNvSpPr txBox="1"/>
            <p:nvPr/>
          </p:nvSpPr>
          <p:spPr>
            <a:xfrm rot="16200000">
              <a:off x="5865289" y="4418875"/>
              <a:ext cx="1050925" cy="138499"/>
            </a:xfrm>
            <a:prstGeom prst="rect">
              <a:avLst/>
            </a:prstGeom>
            <a:noFill/>
          </p:spPr>
          <p:txBody>
            <a:bodyPr wrap="square" lIns="0" tIns="0" rIns="0" bIns="0" rtlCol="0">
              <a:spAutoFit/>
            </a:bodyPr>
            <a:lstStyle/>
            <a:p>
              <a:pPr algn="ctr"/>
              <a:r>
                <a:rPr lang="en-GB" sz="900" dirty="0"/>
                <a:t>ES</a:t>
              </a:r>
            </a:p>
          </p:txBody>
        </p:sp>
      </p:grpSp>
      <p:sp>
        <p:nvSpPr>
          <p:cNvPr id="3885" name="TextBox 3884">
            <a:extLst>
              <a:ext uri="{FF2B5EF4-FFF2-40B4-BE49-F238E27FC236}">
                <a16:creationId xmlns:a16="http://schemas.microsoft.com/office/drawing/2014/main" id="{DDA55AB3-3EBA-45EB-A81E-9F22DB426ADF}"/>
              </a:ext>
            </a:extLst>
          </p:cNvPr>
          <p:cNvSpPr txBox="1"/>
          <p:nvPr/>
        </p:nvSpPr>
        <p:spPr>
          <a:xfrm>
            <a:off x="8175943" y="3655667"/>
            <a:ext cx="216000" cy="276999"/>
          </a:xfrm>
          <a:prstGeom prst="rect">
            <a:avLst/>
          </a:prstGeom>
          <a:noFill/>
        </p:spPr>
        <p:txBody>
          <a:bodyPr wrap="square" rtlCol="0" anchor="ctr">
            <a:spAutoFit/>
          </a:bodyPr>
          <a:lstStyle/>
          <a:p>
            <a:r>
              <a:rPr lang="en-GB" sz="1200"/>
              <a:t>E</a:t>
            </a:r>
          </a:p>
        </p:txBody>
      </p:sp>
      <p:sp>
        <p:nvSpPr>
          <p:cNvPr id="4091" name="TextBox 4090">
            <a:extLst>
              <a:ext uri="{FF2B5EF4-FFF2-40B4-BE49-F238E27FC236}">
                <a16:creationId xmlns:a16="http://schemas.microsoft.com/office/drawing/2014/main" id="{4A086D54-CD52-44D4-82D7-9C21C33EC9A1}"/>
              </a:ext>
            </a:extLst>
          </p:cNvPr>
          <p:cNvSpPr txBox="1"/>
          <p:nvPr/>
        </p:nvSpPr>
        <p:spPr>
          <a:xfrm>
            <a:off x="9969338" y="3655667"/>
            <a:ext cx="216000" cy="276999"/>
          </a:xfrm>
          <a:prstGeom prst="rect">
            <a:avLst/>
          </a:prstGeom>
          <a:noFill/>
        </p:spPr>
        <p:txBody>
          <a:bodyPr wrap="square" rtlCol="0" anchor="ctr">
            <a:spAutoFit/>
          </a:bodyPr>
          <a:lstStyle/>
          <a:p>
            <a:r>
              <a:rPr lang="en-GB" sz="1200"/>
              <a:t>F</a:t>
            </a:r>
          </a:p>
        </p:txBody>
      </p:sp>
      <p:sp>
        <p:nvSpPr>
          <p:cNvPr id="1068" name="Freeform: Shape 1067">
            <a:extLst>
              <a:ext uri="{FF2B5EF4-FFF2-40B4-BE49-F238E27FC236}">
                <a16:creationId xmlns:a16="http://schemas.microsoft.com/office/drawing/2014/main" id="{B631044F-96F8-45DD-A1BD-AB74CC011DDF}"/>
              </a:ext>
            </a:extLst>
          </p:cNvPr>
          <p:cNvSpPr/>
          <p:nvPr/>
        </p:nvSpPr>
        <p:spPr>
          <a:xfrm>
            <a:off x="7345330" y="3917649"/>
            <a:ext cx="423863"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9" name="Freeform: Shape 1068">
            <a:extLst>
              <a:ext uri="{FF2B5EF4-FFF2-40B4-BE49-F238E27FC236}">
                <a16:creationId xmlns:a16="http://schemas.microsoft.com/office/drawing/2014/main" id="{20BAA698-6B25-4FA6-84CE-58C87D1C51FD}"/>
              </a:ext>
            </a:extLst>
          </p:cNvPr>
          <p:cNvSpPr/>
          <p:nvPr/>
        </p:nvSpPr>
        <p:spPr>
          <a:xfrm>
            <a:off x="6901668" y="3782060"/>
            <a:ext cx="867525"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56" name="Group 1055">
            <a:extLst>
              <a:ext uri="{FF2B5EF4-FFF2-40B4-BE49-F238E27FC236}">
                <a16:creationId xmlns:a16="http://schemas.microsoft.com/office/drawing/2014/main" id="{88BAE5C5-B259-4DB3-8BB9-6D6C4DCA992D}"/>
              </a:ext>
            </a:extLst>
          </p:cNvPr>
          <p:cNvGrpSpPr/>
          <p:nvPr/>
        </p:nvGrpSpPr>
        <p:grpSpPr>
          <a:xfrm>
            <a:off x="601930" y="3655597"/>
            <a:ext cx="1773690" cy="1507340"/>
            <a:chOff x="601930" y="3655597"/>
            <a:chExt cx="1773690" cy="1507340"/>
          </a:xfrm>
        </p:grpSpPr>
        <p:grpSp>
          <p:nvGrpSpPr>
            <p:cNvPr id="1057" name="Group 1056">
              <a:extLst>
                <a:ext uri="{FF2B5EF4-FFF2-40B4-BE49-F238E27FC236}">
                  <a16:creationId xmlns:a16="http://schemas.microsoft.com/office/drawing/2014/main" id="{20C7FEDC-25FD-4A96-A7E4-87E4D1C395FC}"/>
                </a:ext>
              </a:extLst>
            </p:cNvPr>
            <p:cNvGrpSpPr/>
            <p:nvPr/>
          </p:nvGrpSpPr>
          <p:grpSpPr>
            <a:xfrm>
              <a:off x="605137" y="3949700"/>
              <a:ext cx="1770483" cy="1213237"/>
              <a:chOff x="496467" y="3949700"/>
              <a:chExt cx="1770483" cy="1213237"/>
            </a:xfrm>
          </p:grpSpPr>
          <p:grpSp>
            <p:nvGrpSpPr>
              <p:cNvPr id="1237" name="Group 1236">
                <a:extLst>
                  <a:ext uri="{FF2B5EF4-FFF2-40B4-BE49-F238E27FC236}">
                    <a16:creationId xmlns:a16="http://schemas.microsoft.com/office/drawing/2014/main" id="{852E6CDC-AA4C-4499-963F-EEE12B2DC10B}"/>
                  </a:ext>
                </a:extLst>
              </p:cNvPr>
              <p:cNvGrpSpPr/>
              <p:nvPr/>
            </p:nvGrpSpPr>
            <p:grpSpPr>
              <a:xfrm>
                <a:off x="814050" y="3949700"/>
                <a:ext cx="1452900" cy="1050925"/>
                <a:chOff x="814050" y="3949700"/>
                <a:chExt cx="1452900" cy="1050925"/>
              </a:xfrm>
            </p:grpSpPr>
            <p:sp>
              <p:nvSpPr>
                <p:cNvPr id="1248" name="Freeform: Shape 1247">
                  <a:extLst>
                    <a:ext uri="{FF2B5EF4-FFF2-40B4-BE49-F238E27FC236}">
                      <a16:creationId xmlns:a16="http://schemas.microsoft.com/office/drawing/2014/main" id="{5885F5A5-AC8E-40C9-B9A0-6E5527D99156}"/>
                    </a:ext>
                  </a:extLst>
                </p:cNvPr>
                <p:cNvSpPr/>
                <p:nvPr/>
              </p:nvSpPr>
              <p:spPr>
                <a:xfrm>
                  <a:off x="857250" y="3949700"/>
                  <a:ext cx="1409700" cy="1050925"/>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1249" name="Group 1248">
                  <a:extLst>
                    <a:ext uri="{FF2B5EF4-FFF2-40B4-BE49-F238E27FC236}">
                      <a16:creationId xmlns:a16="http://schemas.microsoft.com/office/drawing/2014/main" id="{EF9F8EDA-37B0-4E59-8D50-5DB6AF05F0DD}"/>
                    </a:ext>
                  </a:extLst>
                </p:cNvPr>
                <p:cNvGrpSpPr/>
                <p:nvPr/>
              </p:nvGrpSpPr>
              <p:grpSpPr>
                <a:xfrm>
                  <a:off x="814050" y="4128395"/>
                  <a:ext cx="43200" cy="809624"/>
                  <a:chOff x="814050" y="4128395"/>
                  <a:chExt cx="43200" cy="809624"/>
                </a:xfrm>
              </p:grpSpPr>
              <p:cxnSp>
                <p:nvCxnSpPr>
                  <p:cNvPr id="1250" name="Straight Connector 1249">
                    <a:extLst>
                      <a:ext uri="{FF2B5EF4-FFF2-40B4-BE49-F238E27FC236}">
                        <a16:creationId xmlns:a16="http://schemas.microsoft.com/office/drawing/2014/main" id="{D10C6103-B217-4062-8EEE-7041AECDFE67}"/>
                      </a:ext>
                    </a:extLst>
                  </p:cNvPr>
                  <p:cNvCxnSpPr/>
                  <p:nvPr/>
                </p:nvCxnSpPr>
                <p:spPr>
                  <a:xfrm>
                    <a:off x="814050" y="412839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a:extLst>
                      <a:ext uri="{FF2B5EF4-FFF2-40B4-BE49-F238E27FC236}">
                        <a16:creationId xmlns:a16="http://schemas.microsoft.com/office/drawing/2014/main" id="{054F0975-CF4B-4EDF-A8DD-ABE9040E6748}"/>
                      </a:ext>
                    </a:extLst>
                  </p:cNvPr>
                  <p:cNvCxnSpPr/>
                  <p:nvPr/>
                </p:nvCxnSpPr>
                <p:spPr>
                  <a:xfrm>
                    <a:off x="814050" y="432603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a:extLst>
                      <a:ext uri="{FF2B5EF4-FFF2-40B4-BE49-F238E27FC236}">
                        <a16:creationId xmlns:a16="http://schemas.microsoft.com/office/drawing/2014/main" id="{E629DD34-ACE2-4E8A-80F8-4280EADA6AAB}"/>
                      </a:ext>
                    </a:extLst>
                  </p:cNvPr>
                  <p:cNvCxnSpPr/>
                  <p:nvPr/>
                </p:nvCxnSpPr>
                <p:spPr>
                  <a:xfrm>
                    <a:off x="814050" y="453320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a:extLst>
                      <a:ext uri="{FF2B5EF4-FFF2-40B4-BE49-F238E27FC236}">
                        <a16:creationId xmlns:a16="http://schemas.microsoft.com/office/drawing/2014/main" id="{F7812FCD-ABC8-4D5C-9D6B-18697F9275E0}"/>
                      </a:ext>
                    </a:extLst>
                  </p:cNvPr>
                  <p:cNvCxnSpPr/>
                  <p:nvPr/>
                </p:nvCxnSpPr>
                <p:spPr>
                  <a:xfrm>
                    <a:off x="814050" y="473085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a:extLst>
                      <a:ext uri="{FF2B5EF4-FFF2-40B4-BE49-F238E27FC236}">
                        <a16:creationId xmlns:a16="http://schemas.microsoft.com/office/drawing/2014/main" id="{9CB45C66-62B1-4735-ACDB-A539B792EFA1}"/>
                      </a:ext>
                    </a:extLst>
                  </p:cNvPr>
                  <p:cNvCxnSpPr/>
                  <p:nvPr/>
                </p:nvCxnSpPr>
                <p:spPr>
                  <a:xfrm>
                    <a:off x="814050" y="493801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38" name="Group 1237">
                <a:extLst>
                  <a:ext uri="{FF2B5EF4-FFF2-40B4-BE49-F238E27FC236}">
                    <a16:creationId xmlns:a16="http://schemas.microsoft.com/office/drawing/2014/main" id="{B3613210-9655-4600-A699-AEACC54682B2}"/>
                  </a:ext>
                </a:extLst>
              </p:cNvPr>
              <p:cNvGrpSpPr/>
              <p:nvPr/>
            </p:nvGrpSpPr>
            <p:grpSpPr>
              <a:xfrm>
                <a:off x="496467" y="4074534"/>
                <a:ext cx="298228" cy="948123"/>
                <a:chOff x="496467" y="4074534"/>
                <a:chExt cx="298228" cy="948123"/>
              </a:xfrm>
            </p:grpSpPr>
            <p:sp>
              <p:nvSpPr>
                <p:cNvPr id="1243" name="TextBox 1242">
                  <a:extLst>
                    <a:ext uri="{FF2B5EF4-FFF2-40B4-BE49-F238E27FC236}">
                      <a16:creationId xmlns:a16="http://schemas.microsoft.com/office/drawing/2014/main" id="{A749B9D4-C6A7-4F52-9045-6DDDF56A434C}"/>
                    </a:ext>
                  </a:extLst>
                </p:cNvPr>
                <p:cNvSpPr txBox="1"/>
                <p:nvPr/>
              </p:nvSpPr>
              <p:spPr>
                <a:xfrm>
                  <a:off x="564982" y="4074534"/>
                  <a:ext cx="229712" cy="138499"/>
                </a:xfrm>
                <a:prstGeom prst="rect">
                  <a:avLst/>
                </a:prstGeom>
                <a:noFill/>
              </p:spPr>
              <p:txBody>
                <a:bodyPr wrap="square" lIns="0" tIns="0" rIns="0" bIns="0" rtlCol="0">
                  <a:spAutoFit/>
                </a:bodyPr>
                <a:lstStyle/>
                <a:p>
                  <a:pPr algn="r"/>
                  <a:r>
                    <a:rPr lang="en-GB" sz="900" dirty="0"/>
                    <a:t>0.50</a:t>
                  </a:r>
                </a:p>
              </p:txBody>
            </p:sp>
            <p:sp>
              <p:nvSpPr>
                <p:cNvPr id="1244" name="TextBox 1243">
                  <a:extLst>
                    <a:ext uri="{FF2B5EF4-FFF2-40B4-BE49-F238E27FC236}">
                      <a16:creationId xmlns:a16="http://schemas.microsoft.com/office/drawing/2014/main" id="{733DE060-0BEA-4FDB-B865-54062C5CBAE5}"/>
                    </a:ext>
                  </a:extLst>
                </p:cNvPr>
                <p:cNvSpPr txBox="1"/>
                <p:nvPr/>
              </p:nvSpPr>
              <p:spPr>
                <a:xfrm>
                  <a:off x="573849" y="4272177"/>
                  <a:ext cx="220845" cy="138499"/>
                </a:xfrm>
                <a:prstGeom prst="rect">
                  <a:avLst/>
                </a:prstGeom>
                <a:noFill/>
              </p:spPr>
              <p:txBody>
                <a:bodyPr wrap="square" lIns="0" tIns="0" rIns="0" bIns="0" rtlCol="0">
                  <a:spAutoFit/>
                </a:bodyPr>
                <a:lstStyle/>
                <a:p>
                  <a:pPr algn="r"/>
                  <a:r>
                    <a:rPr lang="en-GB" sz="900" dirty="0"/>
                    <a:t>0.25</a:t>
                  </a:r>
                </a:p>
              </p:txBody>
            </p:sp>
            <p:sp>
              <p:nvSpPr>
                <p:cNvPr id="1245" name="TextBox 1244">
                  <a:extLst>
                    <a:ext uri="{FF2B5EF4-FFF2-40B4-BE49-F238E27FC236}">
                      <a16:creationId xmlns:a16="http://schemas.microsoft.com/office/drawing/2014/main" id="{E6E7D7B1-AAAF-4B02-8F67-521144652E34}"/>
                    </a:ext>
                  </a:extLst>
                </p:cNvPr>
                <p:cNvSpPr txBox="1"/>
                <p:nvPr/>
              </p:nvSpPr>
              <p:spPr>
                <a:xfrm>
                  <a:off x="578694" y="4479345"/>
                  <a:ext cx="216000" cy="138499"/>
                </a:xfrm>
                <a:prstGeom prst="rect">
                  <a:avLst/>
                </a:prstGeom>
                <a:noFill/>
              </p:spPr>
              <p:txBody>
                <a:bodyPr wrap="square" lIns="0" tIns="0" rIns="0" bIns="0" rtlCol="0">
                  <a:spAutoFit/>
                </a:bodyPr>
                <a:lstStyle/>
                <a:p>
                  <a:pPr algn="r"/>
                  <a:r>
                    <a:rPr lang="en-GB" sz="900" dirty="0"/>
                    <a:t>0.00</a:t>
                  </a:r>
                </a:p>
              </p:txBody>
            </p:sp>
            <p:sp>
              <p:nvSpPr>
                <p:cNvPr id="1246" name="TextBox 1245">
                  <a:extLst>
                    <a:ext uri="{FF2B5EF4-FFF2-40B4-BE49-F238E27FC236}">
                      <a16:creationId xmlns:a16="http://schemas.microsoft.com/office/drawing/2014/main" id="{426A9A8E-7430-41EA-914D-3FC33EFF37BA}"/>
                    </a:ext>
                  </a:extLst>
                </p:cNvPr>
                <p:cNvSpPr txBox="1"/>
                <p:nvPr/>
              </p:nvSpPr>
              <p:spPr>
                <a:xfrm>
                  <a:off x="496467" y="4676989"/>
                  <a:ext cx="298227" cy="138499"/>
                </a:xfrm>
                <a:prstGeom prst="rect">
                  <a:avLst/>
                </a:prstGeom>
                <a:noFill/>
              </p:spPr>
              <p:txBody>
                <a:bodyPr wrap="square" lIns="0" tIns="0" rIns="0" bIns="0" rtlCol="0">
                  <a:spAutoFit/>
                </a:bodyPr>
                <a:lstStyle/>
                <a:p>
                  <a:pPr algn="r"/>
                  <a:r>
                    <a:rPr lang="en-GB" sz="900" dirty="0"/>
                    <a:t>−0.25</a:t>
                  </a:r>
                </a:p>
              </p:txBody>
            </p:sp>
            <p:sp>
              <p:nvSpPr>
                <p:cNvPr id="1247" name="TextBox 1246">
                  <a:extLst>
                    <a:ext uri="{FF2B5EF4-FFF2-40B4-BE49-F238E27FC236}">
                      <a16:creationId xmlns:a16="http://schemas.microsoft.com/office/drawing/2014/main" id="{D73EBF6C-BC05-407B-B53E-7D582E9A50E2}"/>
                    </a:ext>
                  </a:extLst>
                </p:cNvPr>
                <p:cNvSpPr txBox="1"/>
                <p:nvPr/>
              </p:nvSpPr>
              <p:spPr>
                <a:xfrm>
                  <a:off x="517901" y="4884158"/>
                  <a:ext cx="276794" cy="138499"/>
                </a:xfrm>
                <a:prstGeom prst="rect">
                  <a:avLst/>
                </a:prstGeom>
                <a:noFill/>
              </p:spPr>
              <p:txBody>
                <a:bodyPr wrap="square" lIns="0" tIns="0" rIns="0" bIns="0" rtlCol="0">
                  <a:spAutoFit/>
                </a:bodyPr>
                <a:lstStyle/>
                <a:p>
                  <a:pPr algn="r"/>
                  <a:r>
                    <a:rPr lang="en-GB" sz="900" dirty="0"/>
                    <a:t>−0.50</a:t>
                  </a:r>
                </a:p>
              </p:txBody>
            </p:sp>
          </p:grpSp>
          <p:grpSp>
            <p:nvGrpSpPr>
              <p:cNvPr id="1239" name="Group 1238">
                <a:extLst>
                  <a:ext uri="{FF2B5EF4-FFF2-40B4-BE49-F238E27FC236}">
                    <a16:creationId xmlns:a16="http://schemas.microsoft.com/office/drawing/2014/main" id="{B6B1D82D-DDC0-450C-91D5-2DC7A1A47720}"/>
                  </a:ext>
                </a:extLst>
              </p:cNvPr>
              <p:cNvGrpSpPr/>
              <p:nvPr/>
            </p:nvGrpSpPr>
            <p:grpSpPr>
              <a:xfrm>
                <a:off x="929722" y="5024438"/>
                <a:ext cx="1315359" cy="138499"/>
                <a:chOff x="929722" y="5024438"/>
                <a:chExt cx="1315359" cy="138499"/>
              </a:xfrm>
            </p:grpSpPr>
            <p:sp>
              <p:nvSpPr>
                <p:cNvPr id="1240" name="TextBox 1239">
                  <a:extLst>
                    <a:ext uri="{FF2B5EF4-FFF2-40B4-BE49-F238E27FC236}">
                      <a16:creationId xmlns:a16="http://schemas.microsoft.com/office/drawing/2014/main" id="{3898E465-C571-405D-BF2D-D6452CB1CBD6}"/>
                    </a:ext>
                  </a:extLst>
                </p:cNvPr>
                <p:cNvSpPr txBox="1"/>
                <p:nvPr/>
              </p:nvSpPr>
              <p:spPr>
                <a:xfrm>
                  <a:off x="929722" y="5024438"/>
                  <a:ext cx="427674" cy="138499"/>
                </a:xfrm>
                <a:prstGeom prst="rect">
                  <a:avLst/>
                </a:prstGeom>
                <a:noFill/>
              </p:spPr>
              <p:txBody>
                <a:bodyPr wrap="square" lIns="0" tIns="0" rIns="0" bIns="0" rtlCol="0">
                  <a:spAutoFit/>
                </a:bodyPr>
                <a:lstStyle/>
                <a:p>
                  <a:pPr algn="ctr"/>
                  <a:r>
                    <a:rPr lang="en-GB" sz="900" dirty="0"/>
                    <a:t>Severe</a:t>
                  </a:r>
                </a:p>
              </p:txBody>
            </p:sp>
            <p:sp>
              <p:nvSpPr>
                <p:cNvPr id="1241" name="TextBox 1240">
                  <a:extLst>
                    <a:ext uri="{FF2B5EF4-FFF2-40B4-BE49-F238E27FC236}">
                      <a16:creationId xmlns:a16="http://schemas.microsoft.com/office/drawing/2014/main" id="{65C8A2A9-838E-4AE9-A9AC-F46FE9D68C34}"/>
                    </a:ext>
                  </a:extLst>
                </p:cNvPr>
                <p:cNvSpPr txBox="1"/>
                <p:nvPr/>
              </p:nvSpPr>
              <p:spPr>
                <a:xfrm>
                  <a:off x="1372374" y="5024438"/>
                  <a:ext cx="427674" cy="138499"/>
                </a:xfrm>
                <a:prstGeom prst="rect">
                  <a:avLst/>
                </a:prstGeom>
                <a:noFill/>
              </p:spPr>
              <p:txBody>
                <a:bodyPr wrap="square" lIns="0" tIns="0" rIns="0" bIns="0" rtlCol="0">
                  <a:spAutoFit/>
                </a:bodyPr>
                <a:lstStyle/>
                <a:p>
                  <a:pPr algn="ctr"/>
                  <a:r>
                    <a:rPr lang="en-GB" sz="900" dirty="0"/>
                    <a:t>MMA</a:t>
                  </a:r>
                </a:p>
              </p:txBody>
            </p:sp>
            <p:sp>
              <p:nvSpPr>
                <p:cNvPr id="1242" name="TextBox 1241">
                  <a:extLst>
                    <a:ext uri="{FF2B5EF4-FFF2-40B4-BE49-F238E27FC236}">
                      <a16:creationId xmlns:a16="http://schemas.microsoft.com/office/drawing/2014/main" id="{E5ADA2CA-1B4D-468A-B14B-AD90D37F658F}"/>
                    </a:ext>
                  </a:extLst>
                </p:cNvPr>
                <p:cNvSpPr txBox="1"/>
                <p:nvPr/>
              </p:nvSpPr>
              <p:spPr>
                <a:xfrm>
                  <a:off x="1817407" y="5024438"/>
                  <a:ext cx="427674" cy="138499"/>
                </a:xfrm>
                <a:prstGeom prst="rect">
                  <a:avLst/>
                </a:prstGeom>
                <a:noFill/>
              </p:spPr>
              <p:txBody>
                <a:bodyPr wrap="square" lIns="0" tIns="0" rIns="0" bIns="0" rtlCol="0">
                  <a:spAutoFit/>
                </a:bodyPr>
                <a:lstStyle/>
                <a:p>
                  <a:pPr algn="ctr"/>
                  <a:r>
                    <a:rPr lang="en-GB" sz="900"/>
                    <a:t>Healthy</a:t>
                  </a:r>
                </a:p>
              </p:txBody>
            </p:sp>
          </p:grpSp>
        </p:grpSp>
        <p:grpSp>
          <p:nvGrpSpPr>
            <p:cNvPr id="1058" name="Group 1057">
              <a:extLst>
                <a:ext uri="{FF2B5EF4-FFF2-40B4-BE49-F238E27FC236}">
                  <a16:creationId xmlns:a16="http://schemas.microsoft.com/office/drawing/2014/main" id="{CED6F367-0EEC-443E-BFF8-D406CC74A543}"/>
                </a:ext>
              </a:extLst>
            </p:cNvPr>
            <p:cNvGrpSpPr/>
            <p:nvPr/>
          </p:nvGrpSpPr>
          <p:grpSpPr>
            <a:xfrm>
              <a:off x="1508668" y="4152900"/>
              <a:ext cx="324035" cy="771525"/>
              <a:chOff x="955049" y="4138346"/>
              <a:chExt cx="324035" cy="771525"/>
            </a:xfrm>
          </p:grpSpPr>
          <p:cxnSp>
            <p:nvCxnSpPr>
              <p:cNvPr id="1233" name="Straight Connector 1232">
                <a:extLst>
                  <a:ext uri="{FF2B5EF4-FFF2-40B4-BE49-F238E27FC236}">
                    <a16:creationId xmlns:a16="http://schemas.microsoft.com/office/drawing/2014/main" id="{0934E7FE-1C6F-40D0-B559-D176E187703A}"/>
                  </a:ext>
                </a:extLst>
              </p:cNvPr>
              <p:cNvCxnSpPr>
                <a:cxnSpLocks/>
              </p:cNvCxnSpPr>
              <p:nvPr/>
            </p:nvCxnSpPr>
            <p:spPr>
              <a:xfrm>
                <a:off x="1114402" y="4138346"/>
                <a:ext cx="0" cy="771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4" name="Group 1233">
                <a:extLst>
                  <a:ext uri="{FF2B5EF4-FFF2-40B4-BE49-F238E27FC236}">
                    <a16:creationId xmlns:a16="http://schemas.microsoft.com/office/drawing/2014/main" id="{32D68DCF-3CA2-4BB5-A0B6-7A2AA63885BE}"/>
                  </a:ext>
                </a:extLst>
              </p:cNvPr>
              <p:cNvGrpSpPr/>
              <p:nvPr/>
            </p:nvGrpSpPr>
            <p:grpSpPr>
              <a:xfrm>
                <a:off x="955049" y="4351541"/>
                <a:ext cx="324035" cy="388140"/>
                <a:chOff x="955049" y="4351541"/>
                <a:chExt cx="324035" cy="388140"/>
              </a:xfrm>
            </p:grpSpPr>
            <p:sp>
              <p:nvSpPr>
                <p:cNvPr id="1235" name="Rectangle 1234">
                  <a:extLst>
                    <a:ext uri="{FF2B5EF4-FFF2-40B4-BE49-F238E27FC236}">
                      <a16:creationId xmlns:a16="http://schemas.microsoft.com/office/drawing/2014/main" id="{4FD5A315-B2B7-4FCF-91B5-97839D39102C}"/>
                    </a:ext>
                  </a:extLst>
                </p:cNvPr>
                <p:cNvSpPr/>
                <p:nvPr/>
              </p:nvSpPr>
              <p:spPr>
                <a:xfrm>
                  <a:off x="955049" y="4351541"/>
                  <a:ext cx="324035" cy="3881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6" name="Straight Connector 1235">
                  <a:extLst>
                    <a:ext uri="{FF2B5EF4-FFF2-40B4-BE49-F238E27FC236}">
                      <a16:creationId xmlns:a16="http://schemas.microsoft.com/office/drawing/2014/main" id="{523075F6-BF41-4D77-A801-5E122600ECE6}"/>
                    </a:ext>
                  </a:extLst>
                </p:cNvPr>
                <p:cNvCxnSpPr>
                  <a:cxnSpLocks/>
                </p:cNvCxnSpPr>
                <p:nvPr/>
              </p:nvCxnSpPr>
              <p:spPr>
                <a:xfrm>
                  <a:off x="955049" y="4568712"/>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059" name="Group 1058">
              <a:extLst>
                <a:ext uri="{FF2B5EF4-FFF2-40B4-BE49-F238E27FC236}">
                  <a16:creationId xmlns:a16="http://schemas.microsoft.com/office/drawing/2014/main" id="{33B093FB-5F4D-4AE8-A250-0766CE07F81E}"/>
                </a:ext>
              </a:extLst>
            </p:cNvPr>
            <p:cNvGrpSpPr/>
            <p:nvPr/>
          </p:nvGrpSpPr>
          <p:grpSpPr>
            <a:xfrm>
              <a:off x="1066100" y="3982715"/>
              <a:ext cx="324035" cy="936113"/>
              <a:chOff x="957430" y="3982715"/>
              <a:chExt cx="324035" cy="936113"/>
            </a:xfrm>
          </p:grpSpPr>
          <p:cxnSp>
            <p:nvCxnSpPr>
              <p:cNvPr id="1229" name="Straight Connector 1228">
                <a:extLst>
                  <a:ext uri="{FF2B5EF4-FFF2-40B4-BE49-F238E27FC236}">
                    <a16:creationId xmlns:a16="http://schemas.microsoft.com/office/drawing/2014/main" id="{8EFAEEF6-2343-41C4-BE86-4E9D9C122936}"/>
                  </a:ext>
                </a:extLst>
              </p:cNvPr>
              <p:cNvCxnSpPr/>
              <p:nvPr/>
            </p:nvCxnSpPr>
            <p:spPr>
              <a:xfrm>
                <a:off x="1119164" y="3982715"/>
                <a:ext cx="0" cy="9361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0" name="Group 1229">
                <a:extLst>
                  <a:ext uri="{FF2B5EF4-FFF2-40B4-BE49-F238E27FC236}">
                    <a16:creationId xmlns:a16="http://schemas.microsoft.com/office/drawing/2014/main" id="{8F4FFC16-20EA-42D9-9CEB-F38DF999DFF7}"/>
                  </a:ext>
                </a:extLst>
              </p:cNvPr>
              <p:cNvGrpSpPr/>
              <p:nvPr/>
            </p:nvGrpSpPr>
            <p:grpSpPr>
              <a:xfrm>
                <a:off x="957430" y="4230645"/>
                <a:ext cx="324035" cy="327709"/>
                <a:chOff x="957430" y="4230645"/>
                <a:chExt cx="324035" cy="327709"/>
              </a:xfrm>
            </p:grpSpPr>
            <p:sp>
              <p:nvSpPr>
                <p:cNvPr id="1231" name="Rectangle 1230">
                  <a:extLst>
                    <a:ext uri="{FF2B5EF4-FFF2-40B4-BE49-F238E27FC236}">
                      <a16:creationId xmlns:a16="http://schemas.microsoft.com/office/drawing/2014/main" id="{EB98DECD-556F-46F3-8A1F-72A799A425EE}"/>
                    </a:ext>
                  </a:extLst>
                </p:cNvPr>
                <p:cNvSpPr/>
                <p:nvPr/>
              </p:nvSpPr>
              <p:spPr>
                <a:xfrm>
                  <a:off x="957430" y="4230645"/>
                  <a:ext cx="324035" cy="327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2" name="Straight Connector 1231">
                  <a:extLst>
                    <a:ext uri="{FF2B5EF4-FFF2-40B4-BE49-F238E27FC236}">
                      <a16:creationId xmlns:a16="http://schemas.microsoft.com/office/drawing/2014/main" id="{61D4D743-5285-481B-A7E2-3FF4417F58B2}"/>
                    </a:ext>
                  </a:extLst>
                </p:cNvPr>
                <p:cNvCxnSpPr>
                  <a:cxnSpLocks/>
                </p:cNvCxnSpPr>
                <p:nvPr/>
              </p:nvCxnSpPr>
              <p:spPr>
                <a:xfrm>
                  <a:off x="957430" y="4385427"/>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060" name="Group 1059">
              <a:extLst>
                <a:ext uri="{FF2B5EF4-FFF2-40B4-BE49-F238E27FC236}">
                  <a16:creationId xmlns:a16="http://schemas.microsoft.com/office/drawing/2014/main" id="{592F16D5-E10F-4FAE-BC2D-C84D45B9BF3E}"/>
                </a:ext>
              </a:extLst>
            </p:cNvPr>
            <p:cNvGrpSpPr/>
            <p:nvPr/>
          </p:nvGrpSpPr>
          <p:grpSpPr>
            <a:xfrm>
              <a:off x="1134966" y="3982715"/>
              <a:ext cx="197924" cy="952781"/>
              <a:chOff x="1026296" y="3982715"/>
              <a:chExt cx="197924" cy="952781"/>
            </a:xfrm>
          </p:grpSpPr>
          <p:sp>
            <p:nvSpPr>
              <p:cNvPr id="1161" name="Oval 1160">
                <a:extLst>
                  <a:ext uri="{FF2B5EF4-FFF2-40B4-BE49-F238E27FC236}">
                    <a16:creationId xmlns:a16="http://schemas.microsoft.com/office/drawing/2014/main" id="{1D9E7ED3-5DD7-47FC-A5B9-AED48020C7D1}"/>
                  </a:ext>
                </a:extLst>
              </p:cNvPr>
              <p:cNvSpPr/>
              <p:nvPr/>
            </p:nvSpPr>
            <p:spPr>
              <a:xfrm>
                <a:off x="1154884" y="470185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Oval 1161">
                <a:extLst>
                  <a:ext uri="{FF2B5EF4-FFF2-40B4-BE49-F238E27FC236}">
                    <a16:creationId xmlns:a16="http://schemas.microsoft.com/office/drawing/2014/main" id="{EC526141-2F34-437D-A1C6-0BCDD2BA71EE}"/>
                  </a:ext>
                </a:extLst>
              </p:cNvPr>
              <p:cNvSpPr/>
              <p:nvPr/>
            </p:nvSpPr>
            <p:spPr>
              <a:xfrm>
                <a:off x="1064396" y="468994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a:extLst>
                  <a:ext uri="{FF2B5EF4-FFF2-40B4-BE49-F238E27FC236}">
                    <a16:creationId xmlns:a16="http://schemas.microsoft.com/office/drawing/2014/main" id="{BE66954E-FBF6-4E35-8542-54AD2C46FBE2}"/>
                  </a:ext>
                </a:extLst>
              </p:cNvPr>
              <p:cNvSpPr/>
              <p:nvPr/>
            </p:nvSpPr>
            <p:spPr>
              <a:xfrm>
                <a:off x="1069159" y="475900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a:extLst>
                  <a:ext uri="{FF2B5EF4-FFF2-40B4-BE49-F238E27FC236}">
                    <a16:creationId xmlns:a16="http://schemas.microsoft.com/office/drawing/2014/main" id="{29D11D65-4F9A-4EEE-A008-7334EA9B2601}"/>
                  </a:ext>
                </a:extLst>
              </p:cNvPr>
              <p:cNvSpPr/>
              <p:nvPr/>
            </p:nvSpPr>
            <p:spPr>
              <a:xfrm>
                <a:off x="1031059" y="475900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5" name="Oval 1164">
                <a:extLst>
                  <a:ext uri="{FF2B5EF4-FFF2-40B4-BE49-F238E27FC236}">
                    <a16:creationId xmlns:a16="http://schemas.microsoft.com/office/drawing/2014/main" id="{3426E71B-0787-43BA-98AA-36DD6A335B5E}"/>
                  </a:ext>
                </a:extLst>
              </p:cNvPr>
              <p:cNvSpPr/>
              <p:nvPr/>
            </p:nvSpPr>
            <p:spPr>
              <a:xfrm>
                <a:off x="1033440" y="481139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Oval 1165">
                <a:extLst>
                  <a:ext uri="{FF2B5EF4-FFF2-40B4-BE49-F238E27FC236}">
                    <a16:creationId xmlns:a16="http://schemas.microsoft.com/office/drawing/2014/main" id="{BC1A9478-917C-4925-88D3-464D0719E091}"/>
                  </a:ext>
                </a:extLst>
              </p:cNvPr>
              <p:cNvSpPr/>
              <p:nvPr/>
            </p:nvSpPr>
            <p:spPr>
              <a:xfrm>
                <a:off x="1121546" y="477329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a:extLst>
                  <a:ext uri="{FF2B5EF4-FFF2-40B4-BE49-F238E27FC236}">
                    <a16:creationId xmlns:a16="http://schemas.microsoft.com/office/drawing/2014/main" id="{7D2A86C7-8104-4C67-A323-DC065465B724}"/>
                  </a:ext>
                </a:extLst>
              </p:cNvPr>
              <p:cNvSpPr/>
              <p:nvPr/>
            </p:nvSpPr>
            <p:spPr>
              <a:xfrm>
                <a:off x="1128690" y="480900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a:extLst>
                  <a:ext uri="{FF2B5EF4-FFF2-40B4-BE49-F238E27FC236}">
                    <a16:creationId xmlns:a16="http://schemas.microsoft.com/office/drawing/2014/main" id="{FD0B048F-0157-4BB3-8B31-95CF51239267}"/>
                  </a:ext>
                </a:extLst>
              </p:cNvPr>
              <p:cNvSpPr/>
              <p:nvPr/>
            </p:nvSpPr>
            <p:spPr>
              <a:xfrm>
                <a:off x="1119165" y="485901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a:extLst>
                  <a:ext uri="{FF2B5EF4-FFF2-40B4-BE49-F238E27FC236}">
                    <a16:creationId xmlns:a16="http://schemas.microsoft.com/office/drawing/2014/main" id="{9DAB3717-CDA0-4497-8EF5-7EC7CF30A2D7}"/>
                  </a:ext>
                </a:extLst>
              </p:cNvPr>
              <p:cNvSpPr/>
              <p:nvPr/>
            </p:nvSpPr>
            <p:spPr>
              <a:xfrm>
                <a:off x="1135834" y="489949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 1169">
                <a:extLst>
                  <a:ext uri="{FF2B5EF4-FFF2-40B4-BE49-F238E27FC236}">
                    <a16:creationId xmlns:a16="http://schemas.microsoft.com/office/drawing/2014/main" id="{C8063273-F80E-483A-995F-59C834C0E2EA}"/>
                  </a:ext>
                </a:extLst>
              </p:cNvPr>
              <p:cNvSpPr/>
              <p:nvPr/>
            </p:nvSpPr>
            <p:spPr>
              <a:xfrm>
                <a:off x="1171552" y="488282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a:extLst>
                  <a:ext uri="{FF2B5EF4-FFF2-40B4-BE49-F238E27FC236}">
                    <a16:creationId xmlns:a16="http://schemas.microsoft.com/office/drawing/2014/main" id="{FF880164-0EF8-4AA1-AFEB-8000A8222EF5}"/>
                  </a:ext>
                </a:extLst>
              </p:cNvPr>
              <p:cNvSpPr/>
              <p:nvPr/>
            </p:nvSpPr>
            <p:spPr>
              <a:xfrm>
                <a:off x="1050109" y="443277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a:extLst>
                  <a:ext uri="{FF2B5EF4-FFF2-40B4-BE49-F238E27FC236}">
                    <a16:creationId xmlns:a16="http://schemas.microsoft.com/office/drawing/2014/main" id="{0F623717-43FC-447C-8BE6-FC631F4B4843}"/>
                  </a:ext>
                </a:extLst>
              </p:cNvPr>
              <p:cNvSpPr/>
              <p:nvPr/>
            </p:nvSpPr>
            <p:spPr>
              <a:xfrm>
                <a:off x="1054871" y="448754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a:extLst>
                  <a:ext uri="{FF2B5EF4-FFF2-40B4-BE49-F238E27FC236}">
                    <a16:creationId xmlns:a16="http://schemas.microsoft.com/office/drawing/2014/main" id="{B4F809E9-9511-478E-B4C7-15581B625259}"/>
                  </a:ext>
                </a:extLst>
              </p:cNvPr>
              <p:cNvSpPr/>
              <p:nvPr/>
            </p:nvSpPr>
            <p:spPr>
              <a:xfrm>
                <a:off x="1054871" y="451135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a:extLst>
                  <a:ext uri="{FF2B5EF4-FFF2-40B4-BE49-F238E27FC236}">
                    <a16:creationId xmlns:a16="http://schemas.microsoft.com/office/drawing/2014/main" id="{90484F6A-CE4A-40F0-9333-92F13E870838}"/>
                  </a:ext>
                </a:extLst>
              </p:cNvPr>
              <p:cNvSpPr/>
              <p:nvPr/>
            </p:nvSpPr>
            <p:spPr>
              <a:xfrm>
                <a:off x="1150121" y="441134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a:extLst>
                  <a:ext uri="{FF2B5EF4-FFF2-40B4-BE49-F238E27FC236}">
                    <a16:creationId xmlns:a16="http://schemas.microsoft.com/office/drawing/2014/main" id="{821546D0-FC13-41F0-8AD2-FD522C9FEFF7}"/>
                  </a:ext>
                </a:extLst>
              </p:cNvPr>
              <p:cNvSpPr/>
              <p:nvPr/>
            </p:nvSpPr>
            <p:spPr>
              <a:xfrm>
                <a:off x="1183458" y="442562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Oval 1175">
                <a:extLst>
                  <a:ext uri="{FF2B5EF4-FFF2-40B4-BE49-F238E27FC236}">
                    <a16:creationId xmlns:a16="http://schemas.microsoft.com/office/drawing/2014/main" id="{8AF58848-B6A8-47F9-99E3-F43714C3CB5C}"/>
                  </a:ext>
                </a:extLst>
              </p:cNvPr>
              <p:cNvSpPr/>
              <p:nvPr/>
            </p:nvSpPr>
            <p:spPr>
              <a:xfrm>
                <a:off x="1185840" y="443753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Oval 1176">
                <a:extLst>
                  <a:ext uri="{FF2B5EF4-FFF2-40B4-BE49-F238E27FC236}">
                    <a16:creationId xmlns:a16="http://schemas.microsoft.com/office/drawing/2014/main" id="{B73CF75C-8DCC-41F1-B97F-88F30F10C59A}"/>
                  </a:ext>
                </a:extLst>
              </p:cNvPr>
              <p:cNvSpPr/>
              <p:nvPr/>
            </p:nvSpPr>
            <p:spPr>
              <a:xfrm>
                <a:off x="1026296" y="430180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Oval 1177">
                <a:extLst>
                  <a:ext uri="{FF2B5EF4-FFF2-40B4-BE49-F238E27FC236}">
                    <a16:creationId xmlns:a16="http://schemas.microsoft.com/office/drawing/2014/main" id="{AB22F8DC-26D0-411F-A6DE-13DF1C189967}"/>
                  </a:ext>
                </a:extLst>
              </p:cNvPr>
              <p:cNvSpPr/>
              <p:nvPr/>
            </p:nvSpPr>
            <p:spPr>
              <a:xfrm>
                <a:off x="1038202" y="436847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Oval 1178">
                <a:extLst>
                  <a:ext uri="{FF2B5EF4-FFF2-40B4-BE49-F238E27FC236}">
                    <a16:creationId xmlns:a16="http://schemas.microsoft.com/office/drawing/2014/main" id="{6C0FB68E-C6DF-4962-B359-4040232A393F}"/>
                  </a:ext>
                </a:extLst>
              </p:cNvPr>
              <p:cNvSpPr/>
              <p:nvPr/>
            </p:nvSpPr>
            <p:spPr>
              <a:xfrm>
                <a:off x="1169171" y="428275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Oval 1179">
                <a:extLst>
                  <a:ext uri="{FF2B5EF4-FFF2-40B4-BE49-F238E27FC236}">
                    <a16:creationId xmlns:a16="http://schemas.microsoft.com/office/drawing/2014/main" id="{83948479-2948-4BD7-98D2-920CF058A502}"/>
                  </a:ext>
                </a:extLst>
              </p:cNvPr>
              <p:cNvSpPr/>
              <p:nvPr/>
            </p:nvSpPr>
            <p:spPr>
              <a:xfrm>
                <a:off x="1138215" y="431370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a:extLst>
                  <a:ext uri="{FF2B5EF4-FFF2-40B4-BE49-F238E27FC236}">
                    <a16:creationId xmlns:a16="http://schemas.microsoft.com/office/drawing/2014/main" id="{2E4E1DF0-45CB-4923-BC05-5050AEAAA856}"/>
                  </a:ext>
                </a:extLst>
              </p:cNvPr>
              <p:cNvSpPr/>
              <p:nvPr/>
            </p:nvSpPr>
            <p:spPr>
              <a:xfrm>
                <a:off x="1178696" y="433037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a:extLst>
                  <a:ext uri="{FF2B5EF4-FFF2-40B4-BE49-F238E27FC236}">
                    <a16:creationId xmlns:a16="http://schemas.microsoft.com/office/drawing/2014/main" id="{28F97772-CC08-4674-967B-5A261B3AC370}"/>
                  </a:ext>
                </a:extLst>
              </p:cNvPr>
              <p:cNvSpPr/>
              <p:nvPr/>
            </p:nvSpPr>
            <p:spPr>
              <a:xfrm>
                <a:off x="1028677" y="404939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Oval 1182">
                <a:extLst>
                  <a:ext uri="{FF2B5EF4-FFF2-40B4-BE49-F238E27FC236}">
                    <a16:creationId xmlns:a16="http://schemas.microsoft.com/office/drawing/2014/main" id="{F044DE21-3C07-4F63-AAA4-DED1FA32015E}"/>
                  </a:ext>
                </a:extLst>
              </p:cNvPr>
              <p:cNvSpPr/>
              <p:nvPr/>
            </p:nvSpPr>
            <p:spPr>
              <a:xfrm>
                <a:off x="1131071" y="398271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Oval 1183">
                <a:extLst>
                  <a:ext uri="{FF2B5EF4-FFF2-40B4-BE49-F238E27FC236}">
                    <a16:creationId xmlns:a16="http://schemas.microsoft.com/office/drawing/2014/main" id="{DE3B5DE7-E14A-4C6B-94D6-278E0C3B25AD}"/>
                  </a:ext>
                </a:extLst>
              </p:cNvPr>
              <p:cNvSpPr/>
              <p:nvPr/>
            </p:nvSpPr>
            <p:spPr>
              <a:xfrm>
                <a:off x="1033440" y="415416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Oval 1184">
                <a:extLst>
                  <a:ext uri="{FF2B5EF4-FFF2-40B4-BE49-F238E27FC236}">
                    <a16:creationId xmlns:a16="http://schemas.microsoft.com/office/drawing/2014/main" id="{B322F77A-46B7-4631-BE30-5CEC568F7A8F}"/>
                  </a:ext>
                </a:extLst>
              </p:cNvPr>
              <p:cNvSpPr/>
              <p:nvPr/>
            </p:nvSpPr>
            <p:spPr>
              <a:xfrm>
                <a:off x="1059634" y="414464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Oval 1185">
                <a:extLst>
                  <a:ext uri="{FF2B5EF4-FFF2-40B4-BE49-F238E27FC236}">
                    <a16:creationId xmlns:a16="http://schemas.microsoft.com/office/drawing/2014/main" id="{C78E9966-4B59-4704-BF1F-901A24CF2909}"/>
                  </a:ext>
                </a:extLst>
              </p:cNvPr>
              <p:cNvSpPr/>
              <p:nvPr/>
            </p:nvSpPr>
            <p:spPr>
              <a:xfrm>
                <a:off x="1062015" y="417321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Oval 1186">
                <a:extLst>
                  <a:ext uri="{FF2B5EF4-FFF2-40B4-BE49-F238E27FC236}">
                    <a16:creationId xmlns:a16="http://schemas.microsoft.com/office/drawing/2014/main" id="{A90AA08C-9B2F-458D-A9B8-8961AA463B00}"/>
                  </a:ext>
                </a:extLst>
              </p:cNvPr>
              <p:cNvSpPr/>
              <p:nvPr/>
            </p:nvSpPr>
            <p:spPr>
              <a:xfrm>
                <a:off x="1050109" y="420179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Oval 1187">
                <a:extLst>
                  <a:ext uri="{FF2B5EF4-FFF2-40B4-BE49-F238E27FC236}">
                    <a16:creationId xmlns:a16="http://schemas.microsoft.com/office/drawing/2014/main" id="{CEB03630-0759-4C94-AEAF-E9478F027E21}"/>
                  </a:ext>
                </a:extLst>
              </p:cNvPr>
              <p:cNvSpPr/>
              <p:nvPr/>
            </p:nvSpPr>
            <p:spPr>
              <a:xfrm>
                <a:off x="1035821" y="423750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Oval 1188">
                <a:extLst>
                  <a:ext uri="{FF2B5EF4-FFF2-40B4-BE49-F238E27FC236}">
                    <a16:creationId xmlns:a16="http://schemas.microsoft.com/office/drawing/2014/main" id="{5C66467A-B01E-49E6-BDDC-22D54BA2D19F}"/>
                  </a:ext>
                </a:extLst>
              </p:cNvPr>
              <p:cNvSpPr/>
              <p:nvPr/>
            </p:nvSpPr>
            <p:spPr>
              <a:xfrm>
                <a:off x="1062015" y="42327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Oval 1189">
                <a:extLst>
                  <a:ext uri="{FF2B5EF4-FFF2-40B4-BE49-F238E27FC236}">
                    <a16:creationId xmlns:a16="http://schemas.microsoft.com/office/drawing/2014/main" id="{C0145940-5177-4F44-A4A7-87257B2C3B14}"/>
                  </a:ext>
                </a:extLst>
              </p:cNvPr>
              <p:cNvSpPr/>
              <p:nvPr/>
            </p:nvSpPr>
            <p:spPr>
              <a:xfrm>
                <a:off x="1076302" y="425655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Oval 1190">
                <a:extLst>
                  <a:ext uri="{FF2B5EF4-FFF2-40B4-BE49-F238E27FC236}">
                    <a16:creationId xmlns:a16="http://schemas.microsoft.com/office/drawing/2014/main" id="{6199675F-9B38-4F67-8364-233D57CAEBE2}"/>
                  </a:ext>
                </a:extLst>
              </p:cNvPr>
              <p:cNvSpPr/>
              <p:nvPr/>
            </p:nvSpPr>
            <p:spPr>
              <a:xfrm>
                <a:off x="1102496" y="42351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Oval 1191">
                <a:extLst>
                  <a:ext uri="{FF2B5EF4-FFF2-40B4-BE49-F238E27FC236}">
                    <a16:creationId xmlns:a16="http://schemas.microsoft.com/office/drawing/2014/main" id="{E1940EB7-EF7E-41E9-A690-1B1D7F614354}"/>
                  </a:ext>
                </a:extLst>
              </p:cNvPr>
              <p:cNvSpPr/>
              <p:nvPr/>
            </p:nvSpPr>
            <p:spPr>
              <a:xfrm>
                <a:off x="1104877" y="40803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Oval 1192">
                <a:extLst>
                  <a:ext uri="{FF2B5EF4-FFF2-40B4-BE49-F238E27FC236}">
                    <a16:creationId xmlns:a16="http://schemas.microsoft.com/office/drawing/2014/main" id="{558EC100-252C-4B81-8302-EA0B4A91EC05}"/>
                  </a:ext>
                </a:extLst>
              </p:cNvPr>
              <p:cNvSpPr/>
              <p:nvPr/>
            </p:nvSpPr>
            <p:spPr>
              <a:xfrm>
                <a:off x="1112021" y="409939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 1193">
                <a:extLst>
                  <a:ext uri="{FF2B5EF4-FFF2-40B4-BE49-F238E27FC236}">
                    <a16:creationId xmlns:a16="http://schemas.microsoft.com/office/drawing/2014/main" id="{C8B9231C-B09C-427C-8C88-037D26D553DD}"/>
                  </a:ext>
                </a:extLst>
              </p:cNvPr>
              <p:cNvSpPr/>
              <p:nvPr/>
            </p:nvSpPr>
            <p:spPr>
              <a:xfrm>
                <a:off x="1135833" y="409701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 1194">
                <a:extLst>
                  <a:ext uri="{FF2B5EF4-FFF2-40B4-BE49-F238E27FC236}">
                    <a16:creationId xmlns:a16="http://schemas.microsoft.com/office/drawing/2014/main" id="{DE6A69BC-886B-42A4-A815-340E5D6A390A}"/>
                  </a:ext>
                </a:extLst>
              </p:cNvPr>
              <p:cNvSpPr/>
              <p:nvPr/>
            </p:nvSpPr>
            <p:spPr>
              <a:xfrm>
                <a:off x="1157264" y="410415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 1195">
                <a:extLst>
                  <a:ext uri="{FF2B5EF4-FFF2-40B4-BE49-F238E27FC236}">
                    <a16:creationId xmlns:a16="http://schemas.microsoft.com/office/drawing/2014/main" id="{E8AFD676-2491-4894-A3AD-7E29B73C8F5F}"/>
                  </a:ext>
                </a:extLst>
              </p:cNvPr>
              <p:cNvSpPr/>
              <p:nvPr/>
            </p:nvSpPr>
            <p:spPr>
              <a:xfrm>
                <a:off x="1185839" y="41089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 1196">
                <a:extLst>
                  <a:ext uri="{FF2B5EF4-FFF2-40B4-BE49-F238E27FC236}">
                    <a16:creationId xmlns:a16="http://schemas.microsoft.com/office/drawing/2014/main" id="{A6CB4A34-531E-45F9-B47F-C2A3DB436269}"/>
                  </a:ext>
                </a:extLst>
              </p:cNvPr>
              <p:cNvSpPr/>
              <p:nvPr/>
            </p:nvSpPr>
            <p:spPr>
              <a:xfrm>
                <a:off x="1188220" y="41494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 1197">
                <a:extLst>
                  <a:ext uri="{FF2B5EF4-FFF2-40B4-BE49-F238E27FC236}">
                    <a16:creationId xmlns:a16="http://schemas.microsoft.com/office/drawing/2014/main" id="{9B6B4C27-1A72-42BD-BF31-4D45D982E9DE}"/>
                  </a:ext>
                </a:extLst>
              </p:cNvPr>
              <p:cNvSpPr/>
              <p:nvPr/>
            </p:nvSpPr>
            <p:spPr>
              <a:xfrm>
                <a:off x="1150120" y="41589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 1198">
                <a:extLst>
                  <a:ext uri="{FF2B5EF4-FFF2-40B4-BE49-F238E27FC236}">
                    <a16:creationId xmlns:a16="http://schemas.microsoft.com/office/drawing/2014/main" id="{1A7EEBE9-4658-49F3-A510-34DCECB0C39A}"/>
                  </a:ext>
                </a:extLst>
              </p:cNvPr>
              <p:cNvSpPr/>
              <p:nvPr/>
            </p:nvSpPr>
            <p:spPr>
              <a:xfrm>
                <a:off x="1154883" y="422083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 1199">
                <a:extLst>
                  <a:ext uri="{FF2B5EF4-FFF2-40B4-BE49-F238E27FC236}">
                    <a16:creationId xmlns:a16="http://schemas.microsoft.com/office/drawing/2014/main" id="{A41E916D-49A6-4368-B61F-91789BD3D3F2}"/>
                  </a:ext>
                </a:extLst>
              </p:cNvPr>
              <p:cNvSpPr/>
              <p:nvPr/>
            </p:nvSpPr>
            <p:spPr>
              <a:xfrm>
                <a:off x="1183458" y="42160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1" name="Oval 1200">
                <a:extLst>
                  <a:ext uri="{FF2B5EF4-FFF2-40B4-BE49-F238E27FC236}">
                    <a16:creationId xmlns:a16="http://schemas.microsoft.com/office/drawing/2014/main" id="{29F61C1F-8398-4CC2-A102-BB4552BD9694}"/>
                  </a:ext>
                </a:extLst>
              </p:cNvPr>
              <p:cNvSpPr/>
              <p:nvPr/>
            </p:nvSpPr>
            <p:spPr>
              <a:xfrm>
                <a:off x="1162026" y="41946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2" name="Oval 1201">
                <a:extLst>
                  <a:ext uri="{FF2B5EF4-FFF2-40B4-BE49-F238E27FC236}">
                    <a16:creationId xmlns:a16="http://schemas.microsoft.com/office/drawing/2014/main" id="{B3B9DC22-FB33-45D2-8D0C-959B59D81202}"/>
                  </a:ext>
                </a:extLst>
              </p:cNvPr>
              <p:cNvSpPr/>
              <p:nvPr/>
            </p:nvSpPr>
            <p:spPr>
              <a:xfrm>
                <a:off x="1154883" y="41803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 1202">
                <a:extLst>
                  <a:ext uri="{FF2B5EF4-FFF2-40B4-BE49-F238E27FC236}">
                    <a16:creationId xmlns:a16="http://schemas.microsoft.com/office/drawing/2014/main" id="{3E112999-EACE-4E4A-9FE3-86038FBE3F12}"/>
                  </a:ext>
                </a:extLst>
              </p:cNvPr>
              <p:cNvSpPr/>
              <p:nvPr/>
            </p:nvSpPr>
            <p:spPr>
              <a:xfrm>
                <a:off x="1059633" y="435418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 1203">
                <a:extLst>
                  <a:ext uri="{FF2B5EF4-FFF2-40B4-BE49-F238E27FC236}">
                    <a16:creationId xmlns:a16="http://schemas.microsoft.com/office/drawing/2014/main" id="{F3F4CD36-19F5-4F2B-9576-95B65611E223}"/>
                  </a:ext>
                </a:extLst>
              </p:cNvPr>
              <p:cNvSpPr/>
              <p:nvPr/>
            </p:nvSpPr>
            <p:spPr>
              <a:xfrm>
                <a:off x="1066776" y="43684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a:extLst>
                  <a:ext uri="{FF2B5EF4-FFF2-40B4-BE49-F238E27FC236}">
                    <a16:creationId xmlns:a16="http://schemas.microsoft.com/office/drawing/2014/main" id="{E200159F-747C-43D2-ABBD-B421C07CF5D1}"/>
                  </a:ext>
                </a:extLst>
              </p:cNvPr>
              <p:cNvSpPr/>
              <p:nvPr/>
            </p:nvSpPr>
            <p:spPr>
              <a:xfrm>
                <a:off x="1088208" y="43684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a:extLst>
                  <a:ext uri="{FF2B5EF4-FFF2-40B4-BE49-F238E27FC236}">
                    <a16:creationId xmlns:a16="http://schemas.microsoft.com/office/drawing/2014/main" id="{0A6D9AB3-DB88-4A08-9BE9-E9558BC213FA}"/>
                  </a:ext>
                </a:extLst>
              </p:cNvPr>
              <p:cNvSpPr/>
              <p:nvPr/>
            </p:nvSpPr>
            <p:spPr>
              <a:xfrm>
                <a:off x="1092970" y="435895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a:extLst>
                  <a:ext uri="{FF2B5EF4-FFF2-40B4-BE49-F238E27FC236}">
                    <a16:creationId xmlns:a16="http://schemas.microsoft.com/office/drawing/2014/main" id="{D57C0E46-88B1-4160-9A57-20D80066E139}"/>
                  </a:ext>
                </a:extLst>
              </p:cNvPr>
              <p:cNvSpPr/>
              <p:nvPr/>
            </p:nvSpPr>
            <p:spPr>
              <a:xfrm>
                <a:off x="1116783" y="435418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a:extLst>
                  <a:ext uri="{FF2B5EF4-FFF2-40B4-BE49-F238E27FC236}">
                    <a16:creationId xmlns:a16="http://schemas.microsoft.com/office/drawing/2014/main" id="{B9356568-0D73-4673-AA33-63635E25B183}"/>
                  </a:ext>
                </a:extLst>
              </p:cNvPr>
              <p:cNvSpPr/>
              <p:nvPr/>
            </p:nvSpPr>
            <p:spPr>
              <a:xfrm>
                <a:off x="1147740" y="43494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a:extLst>
                  <a:ext uri="{FF2B5EF4-FFF2-40B4-BE49-F238E27FC236}">
                    <a16:creationId xmlns:a16="http://schemas.microsoft.com/office/drawing/2014/main" id="{7D3EAEE9-E794-47BD-8003-64C909323628}"/>
                  </a:ext>
                </a:extLst>
              </p:cNvPr>
              <p:cNvSpPr/>
              <p:nvPr/>
            </p:nvSpPr>
            <p:spPr>
              <a:xfrm>
                <a:off x="1104877" y="45208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a:extLst>
                  <a:ext uri="{FF2B5EF4-FFF2-40B4-BE49-F238E27FC236}">
                    <a16:creationId xmlns:a16="http://schemas.microsoft.com/office/drawing/2014/main" id="{E30DE8C2-A3CA-4437-8DE4-E9062E10364D}"/>
                  </a:ext>
                </a:extLst>
              </p:cNvPr>
              <p:cNvSpPr/>
              <p:nvPr/>
            </p:nvSpPr>
            <p:spPr>
              <a:xfrm>
                <a:off x="1095352" y="454945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Oval 1210">
                <a:extLst>
                  <a:ext uri="{FF2B5EF4-FFF2-40B4-BE49-F238E27FC236}">
                    <a16:creationId xmlns:a16="http://schemas.microsoft.com/office/drawing/2014/main" id="{4B7463A8-ACB2-4672-9A44-5674011681F4}"/>
                  </a:ext>
                </a:extLst>
              </p:cNvPr>
              <p:cNvSpPr/>
              <p:nvPr/>
            </p:nvSpPr>
            <p:spPr>
              <a:xfrm>
                <a:off x="1107258" y="45685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Oval 1211">
                <a:extLst>
                  <a:ext uri="{FF2B5EF4-FFF2-40B4-BE49-F238E27FC236}">
                    <a16:creationId xmlns:a16="http://schemas.microsoft.com/office/drawing/2014/main" id="{BC5A3387-7CEC-4AF3-B93B-223CDC4C35C2}"/>
                  </a:ext>
                </a:extLst>
              </p:cNvPr>
              <p:cNvSpPr/>
              <p:nvPr/>
            </p:nvSpPr>
            <p:spPr>
              <a:xfrm>
                <a:off x="1123927" y="458993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Oval 1212">
                <a:extLst>
                  <a:ext uri="{FF2B5EF4-FFF2-40B4-BE49-F238E27FC236}">
                    <a16:creationId xmlns:a16="http://schemas.microsoft.com/office/drawing/2014/main" id="{55D89682-0AFD-40A7-913A-355D78B2B83D}"/>
                  </a:ext>
                </a:extLst>
              </p:cNvPr>
              <p:cNvSpPr/>
              <p:nvPr/>
            </p:nvSpPr>
            <p:spPr>
              <a:xfrm>
                <a:off x="1147739" y="45994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Oval 1213">
                <a:extLst>
                  <a:ext uri="{FF2B5EF4-FFF2-40B4-BE49-F238E27FC236}">
                    <a16:creationId xmlns:a16="http://schemas.microsoft.com/office/drawing/2014/main" id="{AEBE3242-011E-453D-9C79-00B160C34E34}"/>
                  </a:ext>
                </a:extLst>
              </p:cNvPr>
              <p:cNvSpPr/>
              <p:nvPr/>
            </p:nvSpPr>
            <p:spPr>
              <a:xfrm>
                <a:off x="1159645" y="45708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Oval 1214">
                <a:extLst>
                  <a:ext uri="{FF2B5EF4-FFF2-40B4-BE49-F238E27FC236}">
                    <a16:creationId xmlns:a16="http://schemas.microsoft.com/office/drawing/2014/main" id="{B5C67533-71AA-4944-BC0D-E2D588F969D4}"/>
                  </a:ext>
                </a:extLst>
              </p:cNvPr>
              <p:cNvSpPr/>
              <p:nvPr/>
            </p:nvSpPr>
            <p:spPr>
              <a:xfrm>
                <a:off x="1135833" y="44494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Oval 1215">
                <a:extLst>
                  <a:ext uri="{FF2B5EF4-FFF2-40B4-BE49-F238E27FC236}">
                    <a16:creationId xmlns:a16="http://schemas.microsoft.com/office/drawing/2014/main" id="{A3EB1FDD-B2CE-4B47-926A-FFE3C807E633}"/>
                  </a:ext>
                </a:extLst>
              </p:cNvPr>
              <p:cNvSpPr/>
              <p:nvPr/>
            </p:nvSpPr>
            <p:spPr>
              <a:xfrm>
                <a:off x="1140595" y="44637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Oval 1216">
                <a:extLst>
                  <a:ext uri="{FF2B5EF4-FFF2-40B4-BE49-F238E27FC236}">
                    <a16:creationId xmlns:a16="http://schemas.microsoft.com/office/drawing/2014/main" id="{3E0F12CC-6DC3-4139-A575-93CC84DDE96E}"/>
                  </a:ext>
                </a:extLst>
              </p:cNvPr>
              <p:cNvSpPr/>
              <p:nvPr/>
            </p:nvSpPr>
            <p:spPr>
              <a:xfrm>
                <a:off x="1157264" y="44637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Oval 1217">
                <a:extLst>
                  <a:ext uri="{FF2B5EF4-FFF2-40B4-BE49-F238E27FC236}">
                    <a16:creationId xmlns:a16="http://schemas.microsoft.com/office/drawing/2014/main" id="{87813ABF-8418-42CF-8BA6-912F57C61694}"/>
                  </a:ext>
                </a:extLst>
              </p:cNvPr>
              <p:cNvSpPr/>
              <p:nvPr/>
            </p:nvSpPr>
            <p:spPr>
              <a:xfrm>
                <a:off x="1169170" y="44661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9" name="Oval 1218">
                <a:extLst>
                  <a:ext uri="{FF2B5EF4-FFF2-40B4-BE49-F238E27FC236}">
                    <a16:creationId xmlns:a16="http://schemas.microsoft.com/office/drawing/2014/main" id="{2B6FB6BB-105A-4722-8C22-38F8C049FC06}"/>
                  </a:ext>
                </a:extLst>
              </p:cNvPr>
              <p:cNvSpPr/>
              <p:nvPr/>
            </p:nvSpPr>
            <p:spPr>
              <a:xfrm>
                <a:off x="1173933" y="44827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0" name="Oval 1219">
                <a:extLst>
                  <a:ext uri="{FF2B5EF4-FFF2-40B4-BE49-F238E27FC236}">
                    <a16:creationId xmlns:a16="http://schemas.microsoft.com/office/drawing/2014/main" id="{D104E582-A253-4695-9F1C-2E575DC0B90A}"/>
                  </a:ext>
                </a:extLst>
              </p:cNvPr>
              <p:cNvSpPr/>
              <p:nvPr/>
            </p:nvSpPr>
            <p:spPr>
              <a:xfrm>
                <a:off x="1171552" y="44875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Oval 1220">
                <a:extLst>
                  <a:ext uri="{FF2B5EF4-FFF2-40B4-BE49-F238E27FC236}">
                    <a16:creationId xmlns:a16="http://schemas.microsoft.com/office/drawing/2014/main" id="{AE7861EF-2863-41CE-82CA-874ACE7D8027}"/>
                  </a:ext>
                </a:extLst>
              </p:cNvPr>
              <p:cNvSpPr/>
              <p:nvPr/>
            </p:nvSpPr>
            <p:spPr>
              <a:xfrm>
                <a:off x="1142977" y="447563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Oval 1221">
                <a:extLst>
                  <a:ext uri="{FF2B5EF4-FFF2-40B4-BE49-F238E27FC236}">
                    <a16:creationId xmlns:a16="http://schemas.microsoft.com/office/drawing/2014/main" id="{7B307F42-0133-4E70-A523-883431AD000D}"/>
                  </a:ext>
                </a:extLst>
              </p:cNvPr>
              <p:cNvSpPr/>
              <p:nvPr/>
            </p:nvSpPr>
            <p:spPr>
              <a:xfrm>
                <a:off x="1142977" y="44946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Oval 1222">
                <a:extLst>
                  <a:ext uri="{FF2B5EF4-FFF2-40B4-BE49-F238E27FC236}">
                    <a16:creationId xmlns:a16="http://schemas.microsoft.com/office/drawing/2014/main" id="{F9D687A4-3363-4847-BA96-CDBC567F7212}"/>
                  </a:ext>
                </a:extLst>
              </p:cNvPr>
              <p:cNvSpPr/>
              <p:nvPr/>
            </p:nvSpPr>
            <p:spPr>
              <a:xfrm>
                <a:off x="1133452" y="45256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Oval 1223">
                <a:extLst>
                  <a:ext uri="{FF2B5EF4-FFF2-40B4-BE49-F238E27FC236}">
                    <a16:creationId xmlns:a16="http://schemas.microsoft.com/office/drawing/2014/main" id="{4913FE62-2039-4BFC-9465-4E34C83FCC17}"/>
                  </a:ext>
                </a:extLst>
              </p:cNvPr>
              <p:cNvSpPr/>
              <p:nvPr/>
            </p:nvSpPr>
            <p:spPr>
              <a:xfrm>
                <a:off x="1157264" y="45042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5" name="Oval 1224">
                <a:extLst>
                  <a:ext uri="{FF2B5EF4-FFF2-40B4-BE49-F238E27FC236}">
                    <a16:creationId xmlns:a16="http://schemas.microsoft.com/office/drawing/2014/main" id="{987420B8-C91C-44F5-923D-9D49B885C5FD}"/>
                  </a:ext>
                </a:extLst>
              </p:cNvPr>
              <p:cNvSpPr/>
              <p:nvPr/>
            </p:nvSpPr>
            <p:spPr>
              <a:xfrm>
                <a:off x="1154883" y="45327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6" name="Oval 1225">
                <a:extLst>
                  <a:ext uri="{FF2B5EF4-FFF2-40B4-BE49-F238E27FC236}">
                    <a16:creationId xmlns:a16="http://schemas.microsoft.com/office/drawing/2014/main" id="{654EA4DC-16ED-48AF-AD33-242D694692F0}"/>
                  </a:ext>
                </a:extLst>
              </p:cNvPr>
              <p:cNvSpPr/>
              <p:nvPr/>
            </p:nvSpPr>
            <p:spPr>
              <a:xfrm>
                <a:off x="1147739" y="454945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7" name="Oval 1226">
                <a:extLst>
                  <a:ext uri="{FF2B5EF4-FFF2-40B4-BE49-F238E27FC236}">
                    <a16:creationId xmlns:a16="http://schemas.microsoft.com/office/drawing/2014/main" id="{0C534A78-A291-4318-821B-9D9AEDABC2CC}"/>
                  </a:ext>
                </a:extLst>
              </p:cNvPr>
              <p:cNvSpPr/>
              <p:nvPr/>
            </p:nvSpPr>
            <p:spPr>
              <a:xfrm>
                <a:off x="1119164" y="455183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8" name="Oval 1227">
                <a:extLst>
                  <a:ext uri="{FF2B5EF4-FFF2-40B4-BE49-F238E27FC236}">
                    <a16:creationId xmlns:a16="http://schemas.microsoft.com/office/drawing/2014/main" id="{BAD42217-7604-443B-A663-9ACAFA4D673C}"/>
                  </a:ext>
                </a:extLst>
              </p:cNvPr>
              <p:cNvSpPr/>
              <p:nvPr/>
            </p:nvSpPr>
            <p:spPr>
              <a:xfrm>
                <a:off x="1142977" y="45780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1" name="Group 1060">
              <a:extLst>
                <a:ext uri="{FF2B5EF4-FFF2-40B4-BE49-F238E27FC236}">
                  <a16:creationId xmlns:a16="http://schemas.microsoft.com/office/drawing/2014/main" id="{BB0F50DB-C7D9-411A-9426-921E1C168917}"/>
                </a:ext>
              </a:extLst>
            </p:cNvPr>
            <p:cNvGrpSpPr/>
            <p:nvPr/>
          </p:nvGrpSpPr>
          <p:grpSpPr>
            <a:xfrm>
              <a:off x="1948807" y="4313709"/>
              <a:ext cx="324035" cy="634742"/>
              <a:chOff x="955049" y="4275129"/>
              <a:chExt cx="324035" cy="634742"/>
            </a:xfrm>
          </p:grpSpPr>
          <p:cxnSp>
            <p:nvCxnSpPr>
              <p:cNvPr id="1157" name="Straight Connector 1156">
                <a:extLst>
                  <a:ext uri="{FF2B5EF4-FFF2-40B4-BE49-F238E27FC236}">
                    <a16:creationId xmlns:a16="http://schemas.microsoft.com/office/drawing/2014/main" id="{AABAA07F-3F18-48A5-BA84-59CA83A72E9F}"/>
                  </a:ext>
                </a:extLst>
              </p:cNvPr>
              <p:cNvCxnSpPr>
                <a:cxnSpLocks/>
              </p:cNvCxnSpPr>
              <p:nvPr/>
            </p:nvCxnSpPr>
            <p:spPr>
              <a:xfrm>
                <a:off x="1114402" y="4275129"/>
                <a:ext cx="0" cy="634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8" name="Group 1157">
                <a:extLst>
                  <a:ext uri="{FF2B5EF4-FFF2-40B4-BE49-F238E27FC236}">
                    <a16:creationId xmlns:a16="http://schemas.microsoft.com/office/drawing/2014/main" id="{D1D6946E-E252-4250-B3B5-DA6AE6CAF382}"/>
                  </a:ext>
                </a:extLst>
              </p:cNvPr>
              <p:cNvGrpSpPr/>
              <p:nvPr/>
            </p:nvGrpSpPr>
            <p:grpSpPr>
              <a:xfrm>
                <a:off x="955049" y="4550651"/>
                <a:ext cx="324035" cy="226918"/>
                <a:chOff x="955049" y="4550651"/>
                <a:chExt cx="324035" cy="226918"/>
              </a:xfrm>
            </p:grpSpPr>
            <p:sp>
              <p:nvSpPr>
                <p:cNvPr id="1159" name="Rectangle 1158">
                  <a:extLst>
                    <a:ext uri="{FF2B5EF4-FFF2-40B4-BE49-F238E27FC236}">
                      <a16:creationId xmlns:a16="http://schemas.microsoft.com/office/drawing/2014/main" id="{A4F537F0-5D82-4DD6-8182-A5589493433B}"/>
                    </a:ext>
                  </a:extLst>
                </p:cNvPr>
                <p:cNvSpPr/>
                <p:nvPr/>
              </p:nvSpPr>
              <p:spPr>
                <a:xfrm>
                  <a:off x="955049" y="4550651"/>
                  <a:ext cx="324035" cy="2269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60" name="Straight Connector 1159">
                  <a:extLst>
                    <a:ext uri="{FF2B5EF4-FFF2-40B4-BE49-F238E27FC236}">
                      <a16:creationId xmlns:a16="http://schemas.microsoft.com/office/drawing/2014/main" id="{15BB7D9C-BA44-48B3-BDC8-F645C23628F4}"/>
                    </a:ext>
                  </a:extLst>
                </p:cNvPr>
                <p:cNvCxnSpPr>
                  <a:cxnSpLocks/>
                </p:cNvCxnSpPr>
                <p:nvPr/>
              </p:nvCxnSpPr>
              <p:spPr>
                <a:xfrm>
                  <a:off x="955049" y="4653748"/>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073" name="Group 1072">
              <a:extLst>
                <a:ext uri="{FF2B5EF4-FFF2-40B4-BE49-F238E27FC236}">
                  <a16:creationId xmlns:a16="http://schemas.microsoft.com/office/drawing/2014/main" id="{541E062F-36B3-4A07-84D7-BF865432CB7B}"/>
                </a:ext>
              </a:extLst>
            </p:cNvPr>
            <p:cNvGrpSpPr/>
            <p:nvPr/>
          </p:nvGrpSpPr>
          <p:grpSpPr>
            <a:xfrm>
              <a:off x="1574106" y="4142257"/>
              <a:ext cx="200306" cy="805147"/>
              <a:chOff x="1465436" y="4142257"/>
              <a:chExt cx="200306" cy="805147"/>
            </a:xfrm>
          </p:grpSpPr>
          <p:sp>
            <p:nvSpPr>
              <p:cNvPr id="1123" name="Oval 1122">
                <a:extLst>
                  <a:ext uri="{FF2B5EF4-FFF2-40B4-BE49-F238E27FC236}">
                    <a16:creationId xmlns:a16="http://schemas.microsoft.com/office/drawing/2014/main" id="{1214E41E-E684-45FB-879F-8AF831AB9CD1}"/>
                  </a:ext>
                </a:extLst>
              </p:cNvPr>
              <p:cNvSpPr/>
              <p:nvPr/>
            </p:nvSpPr>
            <p:spPr>
              <a:xfrm>
                <a:off x="1489247" y="491140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Oval 1123">
                <a:extLst>
                  <a:ext uri="{FF2B5EF4-FFF2-40B4-BE49-F238E27FC236}">
                    <a16:creationId xmlns:a16="http://schemas.microsoft.com/office/drawing/2014/main" id="{2D2B4437-5DAD-4D48-955D-47C7C3DCC3B6}"/>
                  </a:ext>
                </a:extLst>
              </p:cNvPr>
              <p:cNvSpPr/>
              <p:nvPr/>
            </p:nvSpPr>
            <p:spPr>
              <a:xfrm>
                <a:off x="1582116" y="490664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Oval 1124">
                <a:extLst>
                  <a:ext uri="{FF2B5EF4-FFF2-40B4-BE49-F238E27FC236}">
                    <a16:creationId xmlns:a16="http://schemas.microsoft.com/office/drawing/2014/main" id="{4A6EBBD4-1AF2-4E84-8A80-492B73A64179}"/>
                  </a:ext>
                </a:extLst>
              </p:cNvPr>
              <p:cNvSpPr/>
              <p:nvPr/>
            </p:nvSpPr>
            <p:spPr>
              <a:xfrm>
                <a:off x="1589260" y="484949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Oval 1125">
                <a:extLst>
                  <a:ext uri="{FF2B5EF4-FFF2-40B4-BE49-F238E27FC236}">
                    <a16:creationId xmlns:a16="http://schemas.microsoft.com/office/drawing/2014/main" id="{152ADC26-7D8E-4ECD-9C1A-8FC5E7BEAB3A}"/>
                  </a:ext>
                </a:extLst>
              </p:cNvPr>
              <p:cNvSpPr/>
              <p:nvPr/>
            </p:nvSpPr>
            <p:spPr>
              <a:xfrm>
                <a:off x="1515441" y="484472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 1126">
                <a:extLst>
                  <a:ext uri="{FF2B5EF4-FFF2-40B4-BE49-F238E27FC236}">
                    <a16:creationId xmlns:a16="http://schemas.microsoft.com/office/drawing/2014/main" id="{995F30EC-AEF6-4715-91A0-A23A84B49840}"/>
                  </a:ext>
                </a:extLst>
              </p:cNvPr>
              <p:cNvSpPr/>
              <p:nvPr/>
            </p:nvSpPr>
            <p:spPr>
              <a:xfrm>
                <a:off x="1467816" y="483996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 1127">
                <a:extLst>
                  <a:ext uri="{FF2B5EF4-FFF2-40B4-BE49-F238E27FC236}">
                    <a16:creationId xmlns:a16="http://schemas.microsoft.com/office/drawing/2014/main" id="{FACF4C3B-4192-4769-AB8E-01C62311FC9B}"/>
                  </a:ext>
                </a:extLst>
              </p:cNvPr>
              <p:cNvSpPr/>
              <p:nvPr/>
            </p:nvSpPr>
            <p:spPr>
              <a:xfrm>
                <a:off x="1484485" y="484711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Oval 1128">
                <a:extLst>
                  <a:ext uri="{FF2B5EF4-FFF2-40B4-BE49-F238E27FC236}">
                    <a16:creationId xmlns:a16="http://schemas.microsoft.com/office/drawing/2014/main" id="{D7521764-2A92-4999-9543-8024457C76A3}"/>
                  </a:ext>
                </a:extLst>
              </p:cNvPr>
              <p:cNvSpPr/>
              <p:nvPr/>
            </p:nvSpPr>
            <p:spPr>
              <a:xfrm>
                <a:off x="1589260" y="479948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Oval 1129">
                <a:extLst>
                  <a:ext uri="{FF2B5EF4-FFF2-40B4-BE49-F238E27FC236}">
                    <a16:creationId xmlns:a16="http://schemas.microsoft.com/office/drawing/2014/main" id="{08006ED8-56C0-424C-A714-627FBE2C4492}"/>
                  </a:ext>
                </a:extLst>
              </p:cNvPr>
              <p:cNvSpPr/>
              <p:nvPr/>
            </p:nvSpPr>
            <p:spPr>
              <a:xfrm>
                <a:off x="1610691" y="473281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 1130">
                <a:extLst>
                  <a:ext uri="{FF2B5EF4-FFF2-40B4-BE49-F238E27FC236}">
                    <a16:creationId xmlns:a16="http://schemas.microsoft.com/office/drawing/2014/main" id="{9E903366-3A00-4295-BD51-B599ECF9ECC3}"/>
                  </a:ext>
                </a:extLst>
              </p:cNvPr>
              <p:cNvSpPr/>
              <p:nvPr/>
            </p:nvSpPr>
            <p:spPr>
              <a:xfrm>
                <a:off x="1508297" y="4625653"/>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 1131">
                <a:extLst>
                  <a:ext uri="{FF2B5EF4-FFF2-40B4-BE49-F238E27FC236}">
                    <a16:creationId xmlns:a16="http://schemas.microsoft.com/office/drawing/2014/main" id="{9BDAFF7B-3EDF-44AD-AC92-F04CEBE0F5C9}"/>
                  </a:ext>
                </a:extLst>
              </p:cNvPr>
              <p:cNvSpPr/>
              <p:nvPr/>
            </p:nvSpPr>
            <p:spPr>
              <a:xfrm>
                <a:off x="1541635" y="469709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 1132">
                <a:extLst>
                  <a:ext uri="{FF2B5EF4-FFF2-40B4-BE49-F238E27FC236}">
                    <a16:creationId xmlns:a16="http://schemas.microsoft.com/office/drawing/2014/main" id="{084F0615-0243-44DE-8C7D-A4BC6A0BD0C3}"/>
                  </a:ext>
                </a:extLst>
              </p:cNvPr>
              <p:cNvSpPr/>
              <p:nvPr/>
            </p:nvSpPr>
            <p:spPr>
              <a:xfrm>
                <a:off x="1546397" y="472328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 1133">
                <a:extLst>
                  <a:ext uri="{FF2B5EF4-FFF2-40B4-BE49-F238E27FC236}">
                    <a16:creationId xmlns:a16="http://schemas.microsoft.com/office/drawing/2014/main" id="{938EFA9E-22AB-4655-938E-0E701CEB1832}"/>
                  </a:ext>
                </a:extLst>
              </p:cNvPr>
              <p:cNvSpPr/>
              <p:nvPr/>
            </p:nvSpPr>
            <p:spPr>
              <a:xfrm>
                <a:off x="1574972" y="474947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 1134">
                <a:extLst>
                  <a:ext uri="{FF2B5EF4-FFF2-40B4-BE49-F238E27FC236}">
                    <a16:creationId xmlns:a16="http://schemas.microsoft.com/office/drawing/2014/main" id="{19935A46-B08B-4D89-8CBC-F52CF818D908}"/>
                  </a:ext>
                </a:extLst>
              </p:cNvPr>
              <p:cNvSpPr/>
              <p:nvPr/>
            </p:nvSpPr>
            <p:spPr>
              <a:xfrm>
                <a:off x="1563066" y="462803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 1135">
                <a:extLst>
                  <a:ext uri="{FF2B5EF4-FFF2-40B4-BE49-F238E27FC236}">
                    <a16:creationId xmlns:a16="http://schemas.microsoft.com/office/drawing/2014/main" id="{794A266F-AD0B-43F6-AD90-AC248F52C362}"/>
                  </a:ext>
                </a:extLst>
              </p:cNvPr>
              <p:cNvSpPr/>
              <p:nvPr/>
            </p:nvSpPr>
            <p:spPr>
              <a:xfrm>
                <a:off x="1582116" y="463041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 1136">
                <a:extLst>
                  <a:ext uri="{FF2B5EF4-FFF2-40B4-BE49-F238E27FC236}">
                    <a16:creationId xmlns:a16="http://schemas.microsoft.com/office/drawing/2014/main" id="{2552E8C5-1B29-4D77-8111-E067AAB15B59}"/>
                  </a:ext>
                </a:extLst>
              </p:cNvPr>
              <p:cNvSpPr/>
              <p:nvPr/>
            </p:nvSpPr>
            <p:spPr>
              <a:xfrm>
                <a:off x="1586879" y="466137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 1137">
                <a:extLst>
                  <a:ext uri="{FF2B5EF4-FFF2-40B4-BE49-F238E27FC236}">
                    <a16:creationId xmlns:a16="http://schemas.microsoft.com/office/drawing/2014/main" id="{AEDE8152-2C88-4AD8-AF9F-7350EAB4CC87}"/>
                  </a:ext>
                </a:extLst>
              </p:cNvPr>
              <p:cNvSpPr/>
              <p:nvPr/>
            </p:nvSpPr>
            <p:spPr>
              <a:xfrm>
                <a:off x="1584498" y="469709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 1138">
                <a:extLst>
                  <a:ext uri="{FF2B5EF4-FFF2-40B4-BE49-F238E27FC236}">
                    <a16:creationId xmlns:a16="http://schemas.microsoft.com/office/drawing/2014/main" id="{53AF455C-7BBD-402C-B19E-0E3789A6C720}"/>
                  </a:ext>
                </a:extLst>
              </p:cNvPr>
              <p:cNvSpPr/>
              <p:nvPr/>
            </p:nvSpPr>
            <p:spPr>
              <a:xfrm>
                <a:off x="1489248" y="450659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 1139">
                <a:extLst>
                  <a:ext uri="{FF2B5EF4-FFF2-40B4-BE49-F238E27FC236}">
                    <a16:creationId xmlns:a16="http://schemas.microsoft.com/office/drawing/2014/main" id="{0E3A1C00-2D91-4A83-BF35-DEED84A8D366}"/>
                  </a:ext>
                </a:extLst>
              </p:cNvPr>
              <p:cNvSpPr/>
              <p:nvPr/>
            </p:nvSpPr>
            <p:spPr>
              <a:xfrm>
                <a:off x="1570210" y="449468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Oval 1140">
                <a:extLst>
                  <a:ext uri="{FF2B5EF4-FFF2-40B4-BE49-F238E27FC236}">
                    <a16:creationId xmlns:a16="http://schemas.microsoft.com/office/drawing/2014/main" id="{FBD2A01E-3D6E-4022-A61C-610BE3371C40}"/>
                  </a:ext>
                </a:extLst>
              </p:cNvPr>
              <p:cNvSpPr/>
              <p:nvPr/>
            </p:nvSpPr>
            <p:spPr>
              <a:xfrm>
                <a:off x="1574973" y="444944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Oval 1141">
                <a:extLst>
                  <a:ext uri="{FF2B5EF4-FFF2-40B4-BE49-F238E27FC236}">
                    <a16:creationId xmlns:a16="http://schemas.microsoft.com/office/drawing/2014/main" id="{878CD009-6B21-4F68-BE18-E497E2899F40}"/>
                  </a:ext>
                </a:extLst>
              </p:cNvPr>
              <p:cNvSpPr/>
              <p:nvPr/>
            </p:nvSpPr>
            <p:spPr>
              <a:xfrm>
                <a:off x="1524966" y="443039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Oval 1142">
                <a:extLst>
                  <a:ext uri="{FF2B5EF4-FFF2-40B4-BE49-F238E27FC236}">
                    <a16:creationId xmlns:a16="http://schemas.microsoft.com/office/drawing/2014/main" id="{EBCB0AD9-1BBF-4C18-8439-16D91E542F34}"/>
                  </a:ext>
                </a:extLst>
              </p:cNvPr>
              <p:cNvSpPr/>
              <p:nvPr/>
            </p:nvSpPr>
            <p:spPr>
              <a:xfrm>
                <a:off x="1539254" y="441134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Oval 1143">
                <a:extLst>
                  <a:ext uri="{FF2B5EF4-FFF2-40B4-BE49-F238E27FC236}">
                    <a16:creationId xmlns:a16="http://schemas.microsoft.com/office/drawing/2014/main" id="{DEEDD07F-318A-4415-9C6A-7BE2435E59EC}"/>
                  </a:ext>
                </a:extLst>
              </p:cNvPr>
              <p:cNvSpPr/>
              <p:nvPr/>
            </p:nvSpPr>
            <p:spPr>
              <a:xfrm>
                <a:off x="1596404" y="437562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Oval 1144">
                <a:extLst>
                  <a:ext uri="{FF2B5EF4-FFF2-40B4-BE49-F238E27FC236}">
                    <a16:creationId xmlns:a16="http://schemas.microsoft.com/office/drawing/2014/main" id="{5DB21301-84B8-4275-8DA9-A3CCE62BD718}"/>
                  </a:ext>
                </a:extLst>
              </p:cNvPr>
              <p:cNvSpPr/>
              <p:nvPr/>
            </p:nvSpPr>
            <p:spPr>
              <a:xfrm>
                <a:off x="1615454" y="442086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Oval 1145">
                <a:extLst>
                  <a:ext uri="{FF2B5EF4-FFF2-40B4-BE49-F238E27FC236}">
                    <a16:creationId xmlns:a16="http://schemas.microsoft.com/office/drawing/2014/main" id="{BAEDCB4A-287C-451F-9D16-CCA02A338767}"/>
                  </a:ext>
                </a:extLst>
              </p:cNvPr>
              <p:cNvSpPr/>
              <p:nvPr/>
            </p:nvSpPr>
            <p:spPr>
              <a:xfrm>
                <a:off x="1629742" y="443991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7" name="Oval 1146">
                <a:extLst>
                  <a:ext uri="{FF2B5EF4-FFF2-40B4-BE49-F238E27FC236}">
                    <a16:creationId xmlns:a16="http://schemas.microsoft.com/office/drawing/2014/main" id="{89040A48-6F1A-4712-93E6-37CB69CA99E2}"/>
                  </a:ext>
                </a:extLst>
              </p:cNvPr>
              <p:cNvSpPr/>
              <p:nvPr/>
            </p:nvSpPr>
            <p:spPr>
              <a:xfrm>
                <a:off x="1622598" y="429227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Oval 1147">
                <a:extLst>
                  <a:ext uri="{FF2B5EF4-FFF2-40B4-BE49-F238E27FC236}">
                    <a16:creationId xmlns:a16="http://schemas.microsoft.com/office/drawing/2014/main" id="{14636B72-1040-4B64-988D-E9C6D49BBC53}"/>
                  </a:ext>
                </a:extLst>
              </p:cNvPr>
              <p:cNvSpPr/>
              <p:nvPr/>
            </p:nvSpPr>
            <p:spPr>
              <a:xfrm>
                <a:off x="1586879" y="430180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Oval 1148">
                <a:extLst>
                  <a:ext uri="{FF2B5EF4-FFF2-40B4-BE49-F238E27FC236}">
                    <a16:creationId xmlns:a16="http://schemas.microsoft.com/office/drawing/2014/main" id="{8948EEEF-3BB4-450C-8DDD-3DE05393F61A}"/>
                  </a:ext>
                </a:extLst>
              </p:cNvPr>
              <p:cNvSpPr/>
              <p:nvPr/>
            </p:nvSpPr>
            <p:spPr>
              <a:xfrm>
                <a:off x="1558304" y="434704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Oval 1149">
                <a:extLst>
                  <a:ext uri="{FF2B5EF4-FFF2-40B4-BE49-F238E27FC236}">
                    <a16:creationId xmlns:a16="http://schemas.microsoft.com/office/drawing/2014/main" id="{E78F82F6-304B-4FF3-A87D-8DBD0B5BB766}"/>
                  </a:ext>
                </a:extLst>
              </p:cNvPr>
              <p:cNvSpPr/>
              <p:nvPr/>
            </p:nvSpPr>
            <p:spPr>
              <a:xfrm>
                <a:off x="1515442" y="434942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Oval 1150">
                <a:extLst>
                  <a:ext uri="{FF2B5EF4-FFF2-40B4-BE49-F238E27FC236}">
                    <a16:creationId xmlns:a16="http://schemas.microsoft.com/office/drawing/2014/main" id="{82DFB8BA-C386-48C3-9091-8C9591581472}"/>
                  </a:ext>
                </a:extLst>
              </p:cNvPr>
              <p:cNvSpPr/>
              <p:nvPr/>
            </p:nvSpPr>
            <p:spPr>
              <a:xfrm>
                <a:off x="1534492" y="430180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Oval 1151">
                <a:extLst>
                  <a:ext uri="{FF2B5EF4-FFF2-40B4-BE49-F238E27FC236}">
                    <a16:creationId xmlns:a16="http://schemas.microsoft.com/office/drawing/2014/main" id="{0F95FEC2-8937-4B76-8754-3ABE2B3308A3}"/>
                  </a:ext>
                </a:extLst>
              </p:cNvPr>
              <p:cNvSpPr/>
              <p:nvPr/>
            </p:nvSpPr>
            <p:spPr>
              <a:xfrm>
                <a:off x="1539254" y="428989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Oval 1152">
                <a:extLst>
                  <a:ext uri="{FF2B5EF4-FFF2-40B4-BE49-F238E27FC236}">
                    <a16:creationId xmlns:a16="http://schemas.microsoft.com/office/drawing/2014/main" id="{433BA2D0-BD4D-4413-B470-209D20CCAB87}"/>
                  </a:ext>
                </a:extLst>
              </p:cNvPr>
              <p:cNvSpPr/>
              <p:nvPr/>
            </p:nvSpPr>
            <p:spPr>
              <a:xfrm>
                <a:off x="1553542" y="419702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Oval 1153">
                <a:extLst>
                  <a:ext uri="{FF2B5EF4-FFF2-40B4-BE49-F238E27FC236}">
                    <a16:creationId xmlns:a16="http://schemas.microsoft.com/office/drawing/2014/main" id="{04AD3316-4561-4188-B1FE-5B325B2B588D}"/>
                  </a:ext>
                </a:extLst>
              </p:cNvPr>
              <p:cNvSpPr/>
              <p:nvPr/>
            </p:nvSpPr>
            <p:spPr>
              <a:xfrm>
                <a:off x="1496392" y="421131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Oval 1154">
                <a:extLst>
                  <a:ext uri="{FF2B5EF4-FFF2-40B4-BE49-F238E27FC236}">
                    <a16:creationId xmlns:a16="http://schemas.microsoft.com/office/drawing/2014/main" id="{2D26FCE4-99BF-45D7-B1EB-8B7CF991FE54}"/>
                  </a:ext>
                </a:extLst>
              </p:cNvPr>
              <p:cNvSpPr/>
              <p:nvPr/>
            </p:nvSpPr>
            <p:spPr>
              <a:xfrm>
                <a:off x="1513061" y="420178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Oval 1155">
                <a:extLst>
                  <a:ext uri="{FF2B5EF4-FFF2-40B4-BE49-F238E27FC236}">
                    <a16:creationId xmlns:a16="http://schemas.microsoft.com/office/drawing/2014/main" id="{D99FAB87-F0F3-49A5-80DF-FB9CC3A19031}"/>
                  </a:ext>
                </a:extLst>
              </p:cNvPr>
              <p:cNvSpPr/>
              <p:nvPr/>
            </p:nvSpPr>
            <p:spPr>
              <a:xfrm>
                <a:off x="1465436" y="414225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4" name="Group 1073">
              <a:extLst>
                <a:ext uri="{FF2B5EF4-FFF2-40B4-BE49-F238E27FC236}">
                  <a16:creationId xmlns:a16="http://schemas.microsoft.com/office/drawing/2014/main" id="{EAFA4B5A-82FE-4658-A434-2E36DF9CC042}"/>
                </a:ext>
              </a:extLst>
            </p:cNvPr>
            <p:cNvGrpSpPr/>
            <p:nvPr/>
          </p:nvGrpSpPr>
          <p:grpSpPr>
            <a:xfrm>
              <a:off x="2005905" y="4206554"/>
              <a:ext cx="214594" cy="764661"/>
              <a:chOff x="1897235" y="4206554"/>
              <a:chExt cx="214594" cy="764661"/>
            </a:xfrm>
          </p:grpSpPr>
          <p:sp>
            <p:nvSpPr>
              <p:cNvPr id="1080" name="Oval 1079">
                <a:extLst>
                  <a:ext uri="{FF2B5EF4-FFF2-40B4-BE49-F238E27FC236}">
                    <a16:creationId xmlns:a16="http://schemas.microsoft.com/office/drawing/2014/main" id="{7A82C3B7-89CF-40CF-A3AF-234ED350A695}"/>
                  </a:ext>
                </a:extLst>
              </p:cNvPr>
              <p:cNvSpPr/>
              <p:nvPr/>
            </p:nvSpPr>
            <p:spPr>
              <a:xfrm>
                <a:off x="1925810" y="420655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a:extLst>
                  <a:ext uri="{FF2B5EF4-FFF2-40B4-BE49-F238E27FC236}">
                    <a16:creationId xmlns:a16="http://schemas.microsoft.com/office/drawing/2014/main" id="{0E18EACB-FF32-4125-939C-F333250C4C1A}"/>
                  </a:ext>
                </a:extLst>
              </p:cNvPr>
              <p:cNvSpPr/>
              <p:nvPr/>
            </p:nvSpPr>
            <p:spPr>
              <a:xfrm>
                <a:off x="1925810" y="429227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a:extLst>
                  <a:ext uri="{FF2B5EF4-FFF2-40B4-BE49-F238E27FC236}">
                    <a16:creationId xmlns:a16="http://schemas.microsoft.com/office/drawing/2014/main" id="{E90B4240-A002-4F70-9DB2-6FB5B73F3BFE}"/>
                  </a:ext>
                </a:extLst>
              </p:cNvPr>
              <p:cNvSpPr/>
              <p:nvPr/>
            </p:nvSpPr>
            <p:spPr>
              <a:xfrm>
                <a:off x="1942479" y="438752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a:extLst>
                  <a:ext uri="{FF2B5EF4-FFF2-40B4-BE49-F238E27FC236}">
                    <a16:creationId xmlns:a16="http://schemas.microsoft.com/office/drawing/2014/main" id="{9BD55949-DE60-4AD2-BA51-E130DE4793B7}"/>
                  </a:ext>
                </a:extLst>
              </p:cNvPr>
              <p:cNvSpPr/>
              <p:nvPr/>
            </p:nvSpPr>
            <p:spPr>
              <a:xfrm>
                <a:off x="1921047" y="4413723"/>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11D721A7-E8B9-49C6-9582-E5526959AEF7}"/>
                  </a:ext>
                </a:extLst>
              </p:cNvPr>
              <p:cNvSpPr/>
              <p:nvPr/>
            </p:nvSpPr>
            <p:spPr>
              <a:xfrm>
                <a:off x="2021061" y="445896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a:extLst>
                  <a:ext uri="{FF2B5EF4-FFF2-40B4-BE49-F238E27FC236}">
                    <a16:creationId xmlns:a16="http://schemas.microsoft.com/office/drawing/2014/main" id="{6BEED98F-59CF-4D90-B8B9-652360AFC81E}"/>
                  </a:ext>
                </a:extLst>
              </p:cNvPr>
              <p:cNvSpPr/>
              <p:nvPr/>
            </p:nvSpPr>
            <p:spPr>
              <a:xfrm>
                <a:off x="2056779" y="45470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a:extLst>
                  <a:ext uri="{FF2B5EF4-FFF2-40B4-BE49-F238E27FC236}">
                    <a16:creationId xmlns:a16="http://schemas.microsoft.com/office/drawing/2014/main" id="{9F5D3492-6C72-405F-A83C-D711C69E4010}"/>
                  </a:ext>
                </a:extLst>
              </p:cNvPr>
              <p:cNvSpPr/>
              <p:nvPr/>
            </p:nvSpPr>
            <p:spPr>
              <a:xfrm>
                <a:off x="2059160" y="45851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a:extLst>
                  <a:ext uri="{FF2B5EF4-FFF2-40B4-BE49-F238E27FC236}">
                    <a16:creationId xmlns:a16="http://schemas.microsoft.com/office/drawing/2014/main" id="{3C753F6F-9DE2-4D94-886B-79F1B5292DD5}"/>
                  </a:ext>
                </a:extLst>
              </p:cNvPr>
              <p:cNvSpPr/>
              <p:nvPr/>
            </p:nvSpPr>
            <p:spPr>
              <a:xfrm>
                <a:off x="2075829" y="46613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 1087">
                <a:extLst>
                  <a:ext uri="{FF2B5EF4-FFF2-40B4-BE49-F238E27FC236}">
                    <a16:creationId xmlns:a16="http://schemas.microsoft.com/office/drawing/2014/main" id="{1EBDC14E-C232-4D6A-9263-E00F10E79A0F}"/>
                  </a:ext>
                </a:extLst>
              </p:cNvPr>
              <p:cNvSpPr/>
              <p:nvPr/>
            </p:nvSpPr>
            <p:spPr>
              <a:xfrm>
                <a:off x="2035348" y="4632797"/>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a:extLst>
                  <a:ext uri="{FF2B5EF4-FFF2-40B4-BE49-F238E27FC236}">
                    <a16:creationId xmlns:a16="http://schemas.microsoft.com/office/drawing/2014/main" id="{92B3F9C3-37A7-4737-B095-072505CEF490}"/>
                  </a:ext>
                </a:extLst>
              </p:cNvPr>
              <p:cNvSpPr/>
              <p:nvPr/>
            </p:nvSpPr>
            <p:spPr>
              <a:xfrm>
                <a:off x="1987723" y="461851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a:extLst>
                  <a:ext uri="{FF2B5EF4-FFF2-40B4-BE49-F238E27FC236}">
                    <a16:creationId xmlns:a16="http://schemas.microsoft.com/office/drawing/2014/main" id="{737C5F8D-705E-45EF-8E48-B33213274FD5}"/>
                  </a:ext>
                </a:extLst>
              </p:cNvPr>
              <p:cNvSpPr/>
              <p:nvPr/>
            </p:nvSpPr>
            <p:spPr>
              <a:xfrm>
                <a:off x="1916285" y="447563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a:extLst>
                  <a:ext uri="{FF2B5EF4-FFF2-40B4-BE49-F238E27FC236}">
                    <a16:creationId xmlns:a16="http://schemas.microsoft.com/office/drawing/2014/main" id="{F2E5242D-8CBF-4ABE-B3CD-B49598AD2140}"/>
                  </a:ext>
                </a:extLst>
              </p:cNvPr>
              <p:cNvSpPr/>
              <p:nvPr/>
            </p:nvSpPr>
            <p:spPr>
              <a:xfrm>
                <a:off x="1952004" y="447563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a:extLst>
                  <a:ext uri="{FF2B5EF4-FFF2-40B4-BE49-F238E27FC236}">
                    <a16:creationId xmlns:a16="http://schemas.microsoft.com/office/drawing/2014/main" id="{9C70CA04-14CB-41C7-8164-068618A9ED3B}"/>
                  </a:ext>
                </a:extLst>
              </p:cNvPr>
              <p:cNvSpPr/>
              <p:nvPr/>
            </p:nvSpPr>
            <p:spPr>
              <a:xfrm>
                <a:off x="1937716" y="450659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Oval 1092">
                <a:extLst>
                  <a:ext uri="{FF2B5EF4-FFF2-40B4-BE49-F238E27FC236}">
                    <a16:creationId xmlns:a16="http://schemas.microsoft.com/office/drawing/2014/main" id="{85C45A31-980B-43BA-BBE7-4A9C733DDA35}"/>
                  </a:ext>
                </a:extLst>
              </p:cNvPr>
              <p:cNvSpPr/>
              <p:nvPr/>
            </p:nvSpPr>
            <p:spPr>
              <a:xfrm>
                <a:off x="1937716" y="453278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Oval 1093">
                <a:extLst>
                  <a:ext uri="{FF2B5EF4-FFF2-40B4-BE49-F238E27FC236}">
                    <a16:creationId xmlns:a16="http://schemas.microsoft.com/office/drawing/2014/main" id="{C245DA59-3534-47B1-8AD3-6F57580F8838}"/>
                  </a:ext>
                </a:extLst>
              </p:cNvPr>
              <p:cNvSpPr/>
              <p:nvPr/>
            </p:nvSpPr>
            <p:spPr>
              <a:xfrm>
                <a:off x="1937716" y="455897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a:extLst>
                  <a:ext uri="{FF2B5EF4-FFF2-40B4-BE49-F238E27FC236}">
                    <a16:creationId xmlns:a16="http://schemas.microsoft.com/office/drawing/2014/main" id="{2C31EA1A-E860-4477-A7C7-7A6FBB325B7D}"/>
                  </a:ext>
                </a:extLst>
              </p:cNvPr>
              <p:cNvSpPr/>
              <p:nvPr/>
            </p:nvSpPr>
            <p:spPr>
              <a:xfrm>
                <a:off x="1968673" y="455183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a:extLst>
                  <a:ext uri="{FF2B5EF4-FFF2-40B4-BE49-F238E27FC236}">
                    <a16:creationId xmlns:a16="http://schemas.microsoft.com/office/drawing/2014/main" id="{519DD5CA-4720-4A47-9B7B-A29DF1BDDA23}"/>
                  </a:ext>
                </a:extLst>
              </p:cNvPr>
              <p:cNvSpPr/>
              <p:nvPr/>
            </p:nvSpPr>
            <p:spPr>
              <a:xfrm>
                <a:off x="1897235" y="45851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a:extLst>
                  <a:ext uri="{FF2B5EF4-FFF2-40B4-BE49-F238E27FC236}">
                    <a16:creationId xmlns:a16="http://schemas.microsoft.com/office/drawing/2014/main" id="{FC29B6BF-36C3-414F-B23E-F6750A046AC4}"/>
                  </a:ext>
                </a:extLst>
              </p:cNvPr>
              <p:cNvSpPr/>
              <p:nvPr/>
            </p:nvSpPr>
            <p:spPr>
              <a:xfrm>
                <a:off x="1913904" y="461851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a:extLst>
                  <a:ext uri="{FF2B5EF4-FFF2-40B4-BE49-F238E27FC236}">
                    <a16:creationId xmlns:a16="http://schemas.microsoft.com/office/drawing/2014/main" id="{2AC5C13B-1A57-4B60-B385-8DFB6F860937}"/>
                  </a:ext>
                </a:extLst>
              </p:cNvPr>
              <p:cNvSpPr/>
              <p:nvPr/>
            </p:nvSpPr>
            <p:spPr>
              <a:xfrm>
                <a:off x="1944860" y="462089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 1098">
                <a:extLst>
                  <a:ext uri="{FF2B5EF4-FFF2-40B4-BE49-F238E27FC236}">
                    <a16:creationId xmlns:a16="http://schemas.microsoft.com/office/drawing/2014/main" id="{C9DF9F5A-B76E-484E-9AC6-AF098F0366D2}"/>
                  </a:ext>
                </a:extLst>
              </p:cNvPr>
              <p:cNvSpPr/>
              <p:nvPr/>
            </p:nvSpPr>
            <p:spPr>
              <a:xfrm>
                <a:off x="1940098" y="465899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a:extLst>
                  <a:ext uri="{FF2B5EF4-FFF2-40B4-BE49-F238E27FC236}">
                    <a16:creationId xmlns:a16="http://schemas.microsoft.com/office/drawing/2014/main" id="{33058A7C-7386-4822-8962-18053B31077F}"/>
                  </a:ext>
                </a:extLst>
              </p:cNvPr>
              <p:cNvSpPr/>
              <p:nvPr/>
            </p:nvSpPr>
            <p:spPr>
              <a:xfrm>
                <a:off x="1899617" y="467566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a:extLst>
                  <a:ext uri="{FF2B5EF4-FFF2-40B4-BE49-F238E27FC236}">
                    <a16:creationId xmlns:a16="http://schemas.microsoft.com/office/drawing/2014/main" id="{39AB5F88-D424-4C8B-A73A-C816DF739872}"/>
                  </a:ext>
                </a:extLst>
              </p:cNvPr>
              <p:cNvSpPr/>
              <p:nvPr/>
            </p:nvSpPr>
            <p:spPr>
              <a:xfrm>
                <a:off x="1999630" y="468280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a:extLst>
                  <a:ext uri="{FF2B5EF4-FFF2-40B4-BE49-F238E27FC236}">
                    <a16:creationId xmlns:a16="http://schemas.microsoft.com/office/drawing/2014/main" id="{4E820847-34B8-4D23-81E1-72E72BA15FB9}"/>
                  </a:ext>
                </a:extLst>
              </p:cNvPr>
              <p:cNvSpPr/>
              <p:nvPr/>
            </p:nvSpPr>
            <p:spPr>
              <a:xfrm>
                <a:off x="1899618" y="4785197"/>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a:extLst>
                  <a:ext uri="{FF2B5EF4-FFF2-40B4-BE49-F238E27FC236}">
                    <a16:creationId xmlns:a16="http://schemas.microsoft.com/office/drawing/2014/main" id="{35364E95-9B80-4993-A855-3DE585E52650}"/>
                  </a:ext>
                </a:extLst>
              </p:cNvPr>
              <p:cNvSpPr/>
              <p:nvPr/>
            </p:nvSpPr>
            <p:spPr>
              <a:xfrm>
                <a:off x="1901999" y="481853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a:extLst>
                  <a:ext uri="{FF2B5EF4-FFF2-40B4-BE49-F238E27FC236}">
                    <a16:creationId xmlns:a16="http://schemas.microsoft.com/office/drawing/2014/main" id="{2C172192-3168-4FD3-B73D-9EE294C1CF42}"/>
                  </a:ext>
                </a:extLst>
              </p:cNvPr>
              <p:cNvSpPr/>
              <p:nvPr/>
            </p:nvSpPr>
            <p:spPr>
              <a:xfrm>
                <a:off x="1944862" y="4806628"/>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a:extLst>
                  <a:ext uri="{FF2B5EF4-FFF2-40B4-BE49-F238E27FC236}">
                    <a16:creationId xmlns:a16="http://schemas.microsoft.com/office/drawing/2014/main" id="{AA3AF655-6398-436E-8913-51A9BC77D4E0}"/>
                  </a:ext>
                </a:extLst>
              </p:cNvPr>
              <p:cNvSpPr/>
              <p:nvPr/>
            </p:nvSpPr>
            <p:spPr>
              <a:xfrm>
                <a:off x="1956768" y="479948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a:extLst>
                  <a:ext uri="{FF2B5EF4-FFF2-40B4-BE49-F238E27FC236}">
                    <a16:creationId xmlns:a16="http://schemas.microsoft.com/office/drawing/2014/main" id="{DB849268-E7F6-4156-A972-C6D321249E1D}"/>
                  </a:ext>
                </a:extLst>
              </p:cNvPr>
              <p:cNvSpPr/>
              <p:nvPr/>
            </p:nvSpPr>
            <p:spPr>
              <a:xfrm>
                <a:off x="1959149" y="47375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a:extLst>
                  <a:ext uri="{FF2B5EF4-FFF2-40B4-BE49-F238E27FC236}">
                    <a16:creationId xmlns:a16="http://schemas.microsoft.com/office/drawing/2014/main" id="{18202B91-CE5C-41CB-9521-825405AAF246}"/>
                  </a:ext>
                </a:extLst>
              </p:cNvPr>
              <p:cNvSpPr/>
              <p:nvPr/>
            </p:nvSpPr>
            <p:spPr>
              <a:xfrm>
                <a:off x="1992487" y="492807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 1107">
                <a:extLst>
                  <a:ext uri="{FF2B5EF4-FFF2-40B4-BE49-F238E27FC236}">
                    <a16:creationId xmlns:a16="http://schemas.microsoft.com/office/drawing/2014/main" id="{48B0FF5E-FDCE-463D-92FD-C9E43F257131}"/>
                  </a:ext>
                </a:extLst>
              </p:cNvPr>
              <p:cNvSpPr/>
              <p:nvPr/>
            </p:nvSpPr>
            <p:spPr>
              <a:xfrm>
                <a:off x="1937718" y="493521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 1108">
                <a:extLst>
                  <a:ext uri="{FF2B5EF4-FFF2-40B4-BE49-F238E27FC236}">
                    <a16:creationId xmlns:a16="http://schemas.microsoft.com/office/drawing/2014/main" id="{1D24BFCD-A1A0-4C8A-84CC-3A6CF2AA4796}"/>
                  </a:ext>
                </a:extLst>
              </p:cNvPr>
              <p:cNvSpPr/>
              <p:nvPr/>
            </p:nvSpPr>
            <p:spPr>
              <a:xfrm>
                <a:off x="1937718" y="490425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 1109">
                <a:extLst>
                  <a:ext uri="{FF2B5EF4-FFF2-40B4-BE49-F238E27FC236}">
                    <a16:creationId xmlns:a16="http://schemas.microsoft.com/office/drawing/2014/main" id="{01439D41-B858-484D-81B8-2C12A9E01D86}"/>
                  </a:ext>
                </a:extLst>
              </p:cNvPr>
              <p:cNvSpPr/>
              <p:nvPr/>
            </p:nvSpPr>
            <p:spPr>
              <a:xfrm>
                <a:off x="1982962" y="4880447"/>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Oval 1110">
                <a:extLst>
                  <a:ext uri="{FF2B5EF4-FFF2-40B4-BE49-F238E27FC236}">
                    <a16:creationId xmlns:a16="http://schemas.microsoft.com/office/drawing/2014/main" id="{9C3FA06D-0480-45EE-B572-E9239992CFDA}"/>
                  </a:ext>
                </a:extLst>
              </p:cNvPr>
              <p:cNvSpPr/>
              <p:nvPr/>
            </p:nvSpPr>
            <p:spPr>
              <a:xfrm>
                <a:off x="1973437" y="484949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Oval 1111">
                <a:extLst>
                  <a:ext uri="{FF2B5EF4-FFF2-40B4-BE49-F238E27FC236}">
                    <a16:creationId xmlns:a16="http://schemas.microsoft.com/office/drawing/2014/main" id="{82E5735C-F8EA-475A-B59B-CCF74528BA23}"/>
                  </a:ext>
                </a:extLst>
              </p:cNvPr>
              <p:cNvSpPr/>
              <p:nvPr/>
            </p:nvSpPr>
            <p:spPr>
              <a:xfrm>
                <a:off x="2066306" y="478995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 1112">
                <a:extLst>
                  <a:ext uri="{FF2B5EF4-FFF2-40B4-BE49-F238E27FC236}">
                    <a16:creationId xmlns:a16="http://schemas.microsoft.com/office/drawing/2014/main" id="{BF8C272D-C8EF-480E-AADA-F7EC91920738}"/>
                  </a:ext>
                </a:extLst>
              </p:cNvPr>
              <p:cNvSpPr/>
              <p:nvPr/>
            </p:nvSpPr>
            <p:spPr>
              <a:xfrm>
                <a:off x="2011537" y="471614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 1113">
                <a:extLst>
                  <a:ext uri="{FF2B5EF4-FFF2-40B4-BE49-F238E27FC236}">
                    <a16:creationId xmlns:a16="http://schemas.microsoft.com/office/drawing/2014/main" id="{ABA10A73-E690-4F64-9C1F-3B92975521F5}"/>
                  </a:ext>
                </a:extLst>
              </p:cNvPr>
              <p:cNvSpPr/>
              <p:nvPr/>
            </p:nvSpPr>
            <p:spPr>
              <a:xfrm>
                <a:off x="1985343" y="4713759"/>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 1114">
                <a:extLst>
                  <a:ext uri="{FF2B5EF4-FFF2-40B4-BE49-F238E27FC236}">
                    <a16:creationId xmlns:a16="http://schemas.microsoft.com/office/drawing/2014/main" id="{CE5917D7-391F-43F8-B1E6-0F362048EDD3}"/>
                  </a:ext>
                </a:extLst>
              </p:cNvPr>
              <p:cNvSpPr/>
              <p:nvPr/>
            </p:nvSpPr>
            <p:spPr>
              <a:xfrm>
                <a:off x="1985343" y="4744715"/>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 1115">
                <a:extLst>
                  <a:ext uri="{FF2B5EF4-FFF2-40B4-BE49-F238E27FC236}">
                    <a16:creationId xmlns:a16="http://schemas.microsoft.com/office/drawing/2014/main" id="{C2BDD19C-DA26-452C-8EB2-9D2A3DF0577D}"/>
                  </a:ext>
                </a:extLst>
              </p:cNvPr>
              <p:cNvSpPr/>
              <p:nvPr/>
            </p:nvSpPr>
            <p:spPr>
              <a:xfrm>
                <a:off x="2011536" y="4728046"/>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 1116">
                <a:extLst>
                  <a:ext uri="{FF2B5EF4-FFF2-40B4-BE49-F238E27FC236}">
                    <a16:creationId xmlns:a16="http://schemas.microsoft.com/office/drawing/2014/main" id="{799223D3-364C-4F40-9EBE-952AB4A224B5}"/>
                  </a:ext>
                </a:extLst>
              </p:cNvPr>
              <p:cNvSpPr/>
              <p:nvPr/>
            </p:nvSpPr>
            <p:spPr>
              <a:xfrm>
                <a:off x="1994868" y="477805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 1117">
                <a:extLst>
                  <a:ext uri="{FF2B5EF4-FFF2-40B4-BE49-F238E27FC236}">
                    <a16:creationId xmlns:a16="http://schemas.microsoft.com/office/drawing/2014/main" id="{154969E6-DB7A-4C8F-8877-CE9EF6577BA6}"/>
                  </a:ext>
                </a:extLst>
              </p:cNvPr>
              <p:cNvSpPr/>
              <p:nvPr/>
            </p:nvSpPr>
            <p:spPr>
              <a:xfrm>
                <a:off x="2011536" y="4794721"/>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Oval 1118">
                <a:extLst>
                  <a:ext uri="{FF2B5EF4-FFF2-40B4-BE49-F238E27FC236}">
                    <a16:creationId xmlns:a16="http://schemas.microsoft.com/office/drawing/2014/main" id="{0EE42CDB-262B-4C34-946A-0BD111C8726D}"/>
                  </a:ext>
                </a:extLst>
              </p:cNvPr>
              <p:cNvSpPr/>
              <p:nvPr/>
            </p:nvSpPr>
            <p:spPr>
              <a:xfrm>
                <a:off x="2040111" y="4797102"/>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Oval 1119">
                <a:extLst>
                  <a:ext uri="{FF2B5EF4-FFF2-40B4-BE49-F238E27FC236}">
                    <a16:creationId xmlns:a16="http://schemas.microsoft.com/office/drawing/2014/main" id="{F12D8FB5-5677-4900-8F61-95E272CBE724}"/>
                  </a:ext>
                </a:extLst>
              </p:cNvPr>
              <p:cNvSpPr/>
              <p:nvPr/>
            </p:nvSpPr>
            <p:spPr>
              <a:xfrm>
                <a:off x="2030586" y="4863778"/>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Oval 1120">
                <a:extLst>
                  <a:ext uri="{FF2B5EF4-FFF2-40B4-BE49-F238E27FC236}">
                    <a16:creationId xmlns:a16="http://schemas.microsoft.com/office/drawing/2014/main" id="{A4A40304-5F75-41FF-94BE-CCE64815CA04}"/>
                  </a:ext>
                </a:extLst>
              </p:cNvPr>
              <p:cNvSpPr/>
              <p:nvPr/>
            </p:nvSpPr>
            <p:spPr>
              <a:xfrm>
                <a:off x="2016299" y="4849490"/>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Oval 1121">
                <a:extLst>
                  <a:ext uri="{FF2B5EF4-FFF2-40B4-BE49-F238E27FC236}">
                    <a16:creationId xmlns:a16="http://schemas.microsoft.com/office/drawing/2014/main" id="{3A4497AF-C7C3-4093-8948-563D5EECECB7}"/>
                  </a:ext>
                </a:extLst>
              </p:cNvPr>
              <p:cNvSpPr/>
              <p:nvPr/>
            </p:nvSpPr>
            <p:spPr>
              <a:xfrm>
                <a:off x="2016299" y="4818534"/>
                <a:ext cx="36000" cy="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5" name="TextBox 1074">
              <a:extLst>
                <a:ext uri="{FF2B5EF4-FFF2-40B4-BE49-F238E27FC236}">
                  <a16:creationId xmlns:a16="http://schemas.microsoft.com/office/drawing/2014/main" id="{B614D679-862A-4999-96D9-0AE4AABB53EA}"/>
                </a:ext>
              </a:extLst>
            </p:cNvPr>
            <p:cNvSpPr txBox="1"/>
            <p:nvPr/>
          </p:nvSpPr>
          <p:spPr>
            <a:xfrm>
              <a:off x="1100012" y="3790829"/>
              <a:ext cx="720000" cy="138499"/>
            </a:xfrm>
            <a:prstGeom prst="rect">
              <a:avLst/>
            </a:prstGeom>
            <a:noFill/>
          </p:spPr>
          <p:txBody>
            <a:bodyPr wrap="square" lIns="0" tIns="0" rIns="0" bIns="0" rtlCol="0">
              <a:spAutoFit/>
            </a:bodyPr>
            <a:lstStyle/>
            <a:p>
              <a:pPr algn="ctr"/>
              <a:r>
                <a:rPr lang="en-GB" sz="900" dirty="0"/>
                <a:t>P=0.002</a:t>
              </a:r>
              <a:endParaRPr lang="en-GB" sz="900" baseline="30000" dirty="0"/>
            </a:p>
          </p:txBody>
        </p:sp>
        <p:sp>
          <p:nvSpPr>
            <p:cNvPr id="1076" name="TextBox 1075">
              <a:extLst>
                <a:ext uri="{FF2B5EF4-FFF2-40B4-BE49-F238E27FC236}">
                  <a16:creationId xmlns:a16="http://schemas.microsoft.com/office/drawing/2014/main" id="{8AA615FE-296F-4321-B941-947F314B5E9C}"/>
                </a:ext>
              </a:extLst>
            </p:cNvPr>
            <p:cNvSpPr txBox="1"/>
            <p:nvPr/>
          </p:nvSpPr>
          <p:spPr>
            <a:xfrm>
              <a:off x="1553077" y="3790829"/>
              <a:ext cx="768366" cy="138499"/>
            </a:xfrm>
            <a:prstGeom prst="rect">
              <a:avLst/>
            </a:prstGeom>
            <a:noFill/>
          </p:spPr>
          <p:txBody>
            <a:bodyPr wrap="square" lIns="0" tIns="0" rIns="0" bIns="0" rtlCol="0">
              <a:spAutoFit/>
            </a:bodyPr>
            <a:lstStyle/>
            <a:p>
              <a:pPr algn="ctr"/>
              <a:r>
                <a:rPr lang="en-GB" sz="900" dirty="0"/>
                <a:t>P=0.013</a:t>
              </a:r>
              <a:endParaRPr lang="en-GB" sz="900" baseline="30000" dirty="0"/>
            </a:p>
          </p:txBody>
        </p:sp>
        <p:sp>
          <p:nvSpPr>
            <p:cNvPr id="1077" name="TextBox 1076">
              <a:extLst>
                <a:ext uri="{FF2B5EF4-FFF2-40B4-BE49-F238E27FC236}">
                  <a16:creationId xmlns:a16="http://schemas.microsoft.com/office/drawing/2014/main" id="{0EB07BC0-3C62-4263-8CCB-2A270C4A6C01}"/>
                </a:ext>
              </a:extLst>
            </p:cNvPr>
            <p:cNvSpPr txBox="1"/>
            <p:nvPr/>
          </p:nvSpPr>
          <p:spPr>
            <a:xfrm>
              <a:off x="1237359" y="3655597"/>
              <a:ext cx="901897" cy="138499"/>
            </a:xfrm>
            <a:prstGeom prst="rect">
              <a:avLst/>
            </a:prstGeom>
            <a:noFill/>
          </p:spPr>
          <p:txBody>
            <a:bodyPr wrap="square" lIns="0" tIns="0" rIns="0" bIns="0" rtlCol="0">
              <a:spAutoFit/>
            </a:bodyPr>
            <a:lstStyle/>
            <a:p>
              <a:pPr algn="ctr"/>
              <a:r>
                <a:rPr lang="en-GB" sz="900" dirty="0"/>
                <a:t>P&lt;0.001</a:t>
              </a:r>
              <a:endParaRPr lang="en-GB" sz="900" baseline="30000" dirty="0"/>
            </a:p>
          </p:txBody>
        </p:sp>
        <p:sp>
          <p:nvSpPr>
            <p:cNvPr id="1078" name="TextBox 1077">
              <a:extLst>
                <a:ext uri="{FF2B5EF4-FFF2-40B4-BE49-F238E27FC236}">
                  <a16:creationId xmlns:a16="http://schemas.microsoft.com/office/drawing/2014/main" id="{A58B5AA5-90F9-4671-8BC1-15386CC173A5}"/>
                </a:ext>
              </a:extLst>
            </p:cNvPr>
            <p:cNvSpPr txBox="1"/>
            <p:nvPr/>
          </p:nvSpPr>
          <p:spPr>
            <a:xfrm>
              <a:off x="1968863" y="4176712"/>
              <a:ext cx="164306" cy="107722"/>
            </a:xfrm>
            <a:prstGeom prst="rect">
              <a:avLst/>
            </a:prstGeom>
            <a:noFill/>
          </p:spPr>
          <p:txBody>
            <a:bodyPr wrap="square" lIns="0" tIns="0" rIns="0" bIns="0" rtlCol="0">
              <a:spAutoFit/>
            </a:bodyPr>
            <a:lstStyle/>
            <a:p>
              <a:pPr algn="r"/>
              <a:r>
                <a:rPr lang="en-GB" sz="700"/>
                <a:t>*</a:t>
              </a:r>
            </a:p>
          </p:txBody>
        </p:sp>
        <p:sp>
          <p:nvSpPr>
            <p:cNvPr id="1079" name="TextBox 1078">
              <a:extLst>
                <a:ext uri="{FF2B5EF4-FFF2-40B4-BE49-F238E27FC236}">
                  <a16:creationId xmlns:a16="http://schemas.microsoft.com/office/drawing/2014/main" id="{B56EEFC9-B461-48C8-8C56-0E4704C4A64E}"/>
                </a:ext>
              </a:extLst>
            </p:cNvPr>
            <p:cNvSpPr txBox="1"/>
            <p:nvPr/>
          </p:nvSpPr>
          <p:spPr>
            <a:xfrm rot="16200000">
              <a:off x="145718" y="4405913"/>
              <a:ext cx="1050924" cy="138499"/>
            </a:xfrm>
            <a:prstGeom prst="rect">
              <a:avLst/>
            </a:prstGeom>
            <a:noFill/>
          </p:spPr>
          <p:txBody>
            <a:bodyPr wrap="square" lIns="0" tIns="0" rIns="0" bIns="0" rtlCol="0">
              <a:spAutoFit/>
            </a:bodyPr>
            <a:lstStyle/>
            <a:p>
              <a:pPr algn="ctr"/>
              <a:r>
                <a:rPr lang="en-GB" sz="900" dirty="0"/>
                <a:t>ES</a:t>
              </a:r>
            </a:p>
          </p:txBody>
        </p:sp>
      </p:grpSp>
      <p:sp>
        <p:nvSpPr>
          <p:cNvPr id="1255" name="Freeform: Shape 1254">
            <a:extLst>
              <a:ext uri="{FF2B5EF4-FFF2-40B4-BE49-F238E27FC236}">
                <a16:creationId xmlns:a16="http://schemas.microsoft.com/office/drawing/2014/main" id="{9EE5634B-410B-4256-968B-7CBF91C00E55}"/>
              </a:ext>
            </a:extLst>
          </p:cNvPr>
          <p:cNvSpPr/>
          <p:nvPr/>
        </p:nvSpPr>
        <p:spPr>
          <a:xfrm>
            <a:off x="1245373" y="3786291"/>
            <a:ext cx="901896"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Freeform: Shape 1255">
            <a:extLst>
              <a:ext uri="{FF2B5EF4-FFF2-40B4-BE49-F238E27FC236}">
                <a16:creationId xmlns:a16="http://schemas.microsoft.com/office/drawing/2014/main" id="{8726A7DF-BAEC-42CD-A71E-388F9B7AEFC3}"/>
              </a:ext>
            </a:extLst>
          </p:cNvPr>
          <p:cNvSpPr/>
          <p:nvPr/>
        </p:nvSpPr>
        <p:spPr>
          <a:xfrm>
            <a:off x="1234699" y="3912887"/>
            <a:ext cx="434937" cy="5182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Freeform: Shape 1256">
            <a:extLst>
              <a:ext uri="{FF2B5EF4-FFF2-40B4-BE49-F238E27FC236}">
                <a16:creationId xmlns:a16="http://schemas.microsoft.com/office/drawing/2014/main" id="{99142C46-E44A-4BF0-9736-5699DE911F09}"/>
              </a:ext>
            </a:extLst>
          </p:cNvPr>
          <p:cNvSpPr/>
          <p:nvPr/>
        </p:nvSpPr>
        <p:spPr>
          <a:xfrm>
            <a:off x="1712331" y="3912887"/>
            <a:ext cx="434937" cy="5182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58" name="Group 1257">
            <a:extLst>
              <a:ext uri="{FF2B5EF4-FFF2-40B4-BE49-F238E27FC236}">
                <a16:creationId xmlns:a16="http://schemas.microsoft.com/office/drawing/2014/main" id="{63389A02-0397-413C-A0CF-E9A9C5FD5436}"/>
              </a:ext>
            </a:extLst>
          </p:cNvPr>
          <p:cNvGrpSpPr/>
          <p:nvPr/>
        </p:nvGrpSpPr>
        <p:grpSpPr>
          <a:xfrm>
            <a:off x="2460572" y="3760272"/>
            <a:ext cx="1952176" cy="1521508"/>
            <a:chOff x="2460572" y="3760272"/>
            <a:chExt cx="1952176" cy="1521508"/>
          </a:xfrm>
        </p:grpSpPr>
        <p:grpSp>
          <p:nvGrpSpPr>
            <p:cNvPr id="1259" name="Group 1258">
              <a:extLst>
                <a:ext uri="{FF2B5EF4-FFF2-40B4-BE49-F238E27FC236}">
                  <a16:creationId xmlns:a16="http://schemas.microsoft.com/office/drawing/2014/main" id="{6928286B-DBDC-437F-9009-FEE049A32946}"/>
                </a:ext>
              </a:extLst>
            </p:cNvPr>
            <p:cNvGrpSpPr/>
            <p:nvPr/>
          </p:nvGrpSpPr>
          <p:grpSpPr>
            <a:xfrm>
              <a:off x="2756721" y="3949700"/>
              <a:ext cx="1452900" cy="1050925"/>
              <a:chOff x="814050" y="3949700"/>
              <a:chExt cx="1452900" cy="1050925"/>
            </a:xfrm>
          </p:grpSpPr>
          <p:sp>
            <p:nvSpPr>
              <p:cNvPr id="1454" name="Freeform: Shape 1453">
                <a:extLst>
                  <a:ext uri="{FF2B5EF4-FFF2-40B4-BE49-F238E27FC236}">
                    <a16:creationId xmlns:a16="http://schemas.microsoft.com/office/drawing/2014/main" id="{1695FB5B-3ABC-42BB-A41B-B80EDEE35D07}"/>
                  </a:ext>
                </a:extLst>
              </p:cNvPr>
              <p:cNvSpPr/>
              <p:nvPr/>
            </p:nvSpPr>
            <p:spPr>
              <a:xfrm>
                <a:off x="857250" y="3949700"/>
                <a:ext cx="1409700" cy="1050925"/>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1455" name="Group 1454">
                <a:extLst>
                  <a:ext uri="{FF2B5EF4-FFF2-40B4-BE49-F238E27FC236}">
                    <a16:creationId xmlns:a16="http://schemas.microsoft.com/office/drawing/2014/main" id="{4C5B0C3D-FDA5-46A9-9309-9233F85A8F4D}"/>
                  </a:ext>
                </a:extLst>
              </p:cNvPr>
              <p:cNvGrpSpPr/>
              <p:nvPr/>
            </p:nvGrpSpPr>
            <p:grpSpPr>
              <a:xfrm>
                <a:off x="814050" y="4128395"/>
                <a:ext cx="43200" cy="809624"/>
                <a:chOff x="814050" y="4128395"/>
                <a:chExt cx="43200" cy="809624"/>
              </a:xfrm>
            </p:grpSpPr>
            <p:cxnSp>
              <p:nvCxnSpPr>
                <p:cNvPr id="1456" name="Straight Connector 1455">
                  <a:extLst>
                    <a:ext uri="{FF2B5EF4-FFF2-40B4-BE49-F238E27FC236}">
                      <a16:creationId xmlns:a16="http://schemas.microsoft.com/office/drawing/2014/main" id="{B4F199BC-2450-4D1B-9514-CCF75DFBD33E}"/>
                    </a:ext>
                  </a:extLst>
                </p:cNvPr>
                <p:cNvCxnSpPr/>
                <p:nvPr/>
              </p:nvCxnSpPr>
              <p:spPr>
                <a:xfrm>
                  <a:off x="814050" y="4128395"/>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7" name="Straight Connector 1456">
                  <a:extLst>
                    <a:ext uri="{FF2B5EF4-FFF2-40B4-BE49-F238E27FC236}">
                      <a16:creationId xmlns:a16="http://schemas.microsoft.com/office/drawing/2014/main" id="{41F556E9-1CBF-41D2-9345-F219DC4ADDB2}"/>
                    </a:ext>
                  </a:extLst>
                </p:cNvPr>
                <p:cNvCxnSpPr/>
                <p:nvPr/>
              </p:nvCxnSpPr>
              <p:spPr>
                <a:xfrm>
                  <a:off x="814050" y="4326038"/>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8" name="Straight Connector 1457">
                  <a:extLst>
                    <a:ext uri="{FF2B5EF4-FFF2-40B4-BE49-F238E27FC236}">
                      <a16:creationId xmlns:a16="http://schemas.microsoft.com/office/drawing/2014/main" id="{287A9EC6-EC45-4333-9B46-EF0B1E3FB6FC}"/>
                    </a:ext>
                  </a:extLst>
                </p:cNvPr>
                <p:cNvCxnSpPr/>
                <p:nvPr/>
              </p:nvCxnSpPr>
              <p:spPr>
                <a:xfrm>
                  <a:off x="814050" y="4533206"/>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9" name="Straight Connector 1458">
                  <a:extLst>
                    <a:ext uri="{FF2B5EF4-FFF2-40B4-BE49-F238E27FC236}">
                      <a16:creationId xmlns:a16="http://schemas.microsoft.com/office/drawing/2014/main" id="{95769BDE-15EA-4B40-888A-088B00466EAA}"/>
                    </a:ext>
                  </a:extLst>
                </p:cNvPr>
                <p:cNvCxnSpPr/>
                <p:nvPr/>
              </p:nvCxnSpPr>
              <p:spPr>
                <a:xfrm>
                  <a:off x="814050" y="473085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0" name="Straight Connector 1459">
                  <a:extLst>
                    <a:ext uri="{FF2B5EF4-FFF2-40B4-BE49-F238E27FC236}">
                      <a16:creationId xmlns:a16="http://schemas.microsoft.com/office/drawing/2014/main" id="{7FDDE197-6D1F-4CD0-B99E-0268F311F82C}"/>
                    </a:ext>
                  </a:extLst>
                </p:cNvPr>
                <p:cNvCxnSpPr/>
                <p:nvPr/>
              </p:nvCxnSpPr>
              <p:spPr>
                <a:xfrm>
                  <a:off x="814050" y="493801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60" name="Group 1259">
              <a:extLst>
                <a:ext uri="{FF2B5EF4-FFF2-40B4-BE49-F238E27FC236}">
                  <a16:creationId xmlns:a16="http://schemas.microsoft.com/office/drawing/2014/main" id="{F310E458-26DE-41D1-975C-E68D1FF525C4}"/>
                </a:ext>
              </a:extLst>
            </p:cNvPr>
            <p:cNvGrpSpPr/>
            <p:nvPr/>
          </p:nvGrpSpPr>
          <p:grpSpPr>
            <a:xfrm>
              <a:off x="2460572" y="4074534"/>
              <a:ext cx="276794" cy="948123"/>
              <a:chOff x="517901" y="4074534"/>
              <a:chExt cx="276794" cy="948123"/>
            </a:xfrm>
          </p:grpSpPr>
          <p:sp>
            <p:nvSpPr>
              <p:cNvPr id="1449" name="TextBox 1448">
                <a:extLst>
                  <a:ext uri="{FF2B5EF4-FFF2-40B4-BE49-F238E27FC236}">
                    <a16:creationId xmlns:a16="http://schemas.microsoft.com/office/drawing/2014/main" id="{B8E698D6-5A3C-434F-B270-9B79ADF22811}"/>
                  </a:ext>
                </a:extLst>
              </p:cNvPr>
              <p:cNvSpPr txBox="1"/>
              <p:nvPr/>
            </p:nvSpPr>
            <p:spPr>
              <a:xfrm>
                <a:off x="578694" y="4074534"/>
                <a:ext cx="216000" cy="138499"/>
              </a:xfrm>
              <a:prstGeom prst="rect">
                <a:avLst/>
              </a:prstGeom>
              <a:noFill/>
            </p:spPr>
            <p:txBody>
              <a:bodyPr wrap="square" lIns="0" tIns="0" rIns="0" bIns="0" rtlCol="0">
                <a:spAutoFit/>
              </a:bodyPr>
              <a:lstStyle/>
              <a:p>
                <a:pPr algn="r"/>
                <a:r>
                  <a:rPr lang="en-GB" sz="900" dirty="0"/>
                  <a:t>0.50</a:t>
                </a:r>
              </a:p>
            </p:txBody>
          </p:sp>
          <p:sp>
            <p:nvSpPr>
              <p:cNvPr id="1450" name="TextBox 1449">
                <a:extLst>
                  <a:ext uri="{FF2B5EF4-FFF2-40B4-BE49-F238E27FC236}">
                    <a16:creationId xmlns:a16="http://schemas.microsoft.com/office/drawing/2014/main" id="{51E8999D-BDC1-4FC2-A62D-26393430961C}"/>
                  </a:ext>
                </a:extLst>
              </p:cNvPr>
              <p:cNvSpPr txBox="1"/>
              <p:nvPr/>
            </p:nvSpPr>
            <p:spPr>
              <a:xfrm>
                <a:off x="590675" y="4272177"/>
                <a:ext cx="204019" cy="138499"/>
              </a:xfrm>
              <a:prstGeom prst="rect">
                <a:avLst/>
              </a:prstGeom>
              <a:noFill/>
            </p:spPr>
            <p:txBody>
              <a:bodyPr wrap="square" lIns="0" tIns="0" rIns="0" bIns="0" rtlCol="0">
                <a:spAutoFit/>
              </a:bodyPr>
              <a:lstStyle/>
              <a:p>
                <a:pPr algn="r"/>
                <a:r>
                  <a:rPr lang="en-GB" sz="900" dirty="0"/>
                  <a:t>0.25</a:t>
                </a:r>
              </a:p>
            </p:txBody>
          </p:sp>
          <p:sp>
            <p:nvSpPr>
              <p:cNvPr id="1451" name="TextBox 1450">
                <a:extLst>
                  <a:ext uri="{FF2B5EF4-FFF2-40B4-BE49-F238E27FC236}">
                    <a16:creationId xmlns:a16="http://schemas.microsoft.com/office/drawing/2014/main" id="{5C228238-AD02-4F38-8E6A-CC120E234A12}"/>
                  </a:ext>
                </a:extLst>
              </p:cNvPr>
              <p:cNvSpPr txBox="1"/>
              <p:nvPr/>
            </p:nvSpPr>
            <p:spPr>
              <a:xfrm>
                <a:off x="578694" y="4479345"/>
                <a:ext cx="216000" cy="138499"/>
              </a:xfrm>
              <a:prstGeom prst="rect">
                <a:avLst/>
              </a:prstGeom>
              <a:noFill/>
            </p:spPr>
            <p:txBody>
              <a:bodyPr wrap="square" lIns="0" tIns="0" rIns="0" bIns="0" rtlCol="0">
                <a:spAutoFit/>
              </a:bodyPr>
              <a:lstStyle/>
              <a:p>
                <a:pPr algn="r"/>
                <a:r>
                  <a:rPr lang="en-GB" sz="900" dirty="0"/>
                  <a:t>0.00</a:t>
                </a:r>
              </a:p>
            </p:txBody>
          </p:sp>
          <p:sp>
            <p:nvSpPr>
              <p:cNvPr id="1452" name="TextBox 1451">
                <a:extLst>
                  <a:ext uri="{FF2B5EF4-FFF2-40B4-BE49-F238E27FC236}">
                    <a16:creationId xmlns:a16="http://schemas.microsoft.com/office/drawing/2014/main" id="{30E7F914-7BAE-4682-91DC-0C8CDFA5998B}"/>
                  </a:ext>
                </a:extLst>
              </p:cNvPr>
              <p:cNvSpPr txBox="1"/>
              <p:nvPr/>
            </p:nvSpPr>
            <p:spPr>
              <a:xfrm>
                <a:off x="526487" y="4676989"/>
                <a:ext cx="268208" cy="138499"/>
              </a:xfrm>
              <a:prstGeom prst="rect">
                <a:avLst/>
              </a:prstGeom>
              <a:noFill/>
            </p:spPr>
            <p:txBody>
              <a:bodyPr wrap="square" lIns="0" tIns="0" rIns="0" bIns="0" rtlCol="0">
                <a:spAutoFit/>
              </a:bodyPr>
              <a:lstStyle/>
              <a:p>
                <a:pPr algn="r"/>
                <a:r>
                  <a:rPr lang="en-GB" sz="900" dirty="0"/>
                  <a:t>−0.25</a:t>
                </a:r>
              </a:p>
            </p:txBody>
          </p:sp>
          <p:sp>
            <p:nvSpPr>
              <p:cNvPr id="1453" name="TextBox 1452">
                <a:extLst>
                  <a:ext uri="{FF2B5EF4-FFF2-40B4-BE49-F238E27FC236}">
                    <a16:creationId xmlns:a16="http://schemas.microsoft.com/office/drawing/2014/main" id="{21E14C9A-37CC-4E3D-859D-091E66D40B2A}"/>
                  </a:ext>
                </a:extLst>
              </p:cNvPr>
              <p:cNvSpPr txBox="1"/>
              <p:nvPr/>
            </p:nvSpPr>
            <p:spPr>
              <a:xfrm>
                <a:off x="517901" y="4884158"/>
                <a:ext cx="276794" cy="138499"/>
              </a:xfrm>
              <a:prstGeom prst="rect">
                <a:avLst/>
              </a:prstGeom>
              <a:noFill/>
            </p:spPr>
            <p:txBody>
              <a:bodyPr wrap="square" lIns="0" tIns="0" rIns="0" bIns="0" rtlCol="0">
                <a:spAutoFit/>
              </a:bodyPr>
              <a:lstStyle/>
              <a:p>
                <a:pPr algn="r"/>
                <a:r>
                  <a:rPr lang="en-GB" sz="900" dirty="0"/>
                  <a:t>−0.50</a:t>
                </a:r>
              </a:p>
            </p:txBody>
          </p:sp>
        </p:grpSp>
        <p:sp>
          <p:nvSpPr>
            <p:cNvPr id="1261" name="TextBox 1260">
              <a:extLst>
                <a:ext uri="{FF2B5EF4-FFF2-40B4-BE49-F238E27FC236}">
                  <a16:creationId xmlns:a16="http://schemas.microsoft.com/office/drawing/2014/main" id="{6CE55135-94A3-4680-BF84-DD484324C520}"/>
                </a:ext>
              </a:extLst>
            </p:cNvPr>
            <p:cNvSpPr txBox="1"/>
            <p:nvPr/>
          </p:nvSpPr>
          <p:spPr>
            <a:xfrm>
              <a:off x="2964909" y="4996730"/>
              <a:ext cx="324035" cy="138499"/>
            </a:xfrm>
            <a:prstGeom prst="rect">
              <a:avLst/>
            </a:prstGeom>
            <a:noFill/>
          </p:spPr>
          <p:txBody>
            <a:bodyPr wrap="square" lIns="0" tIns="0" rIns="0" bIns="0" rtlCol="0">
              <a:spAutoFit/>
            </a:bodyPr>
            <a:lstStyle/>
            <a:p>
              <a:pPr algn="ctr"/>
              <a:r>
                <a:rPr lang="en-GB" sz="900" dirty="0"/>
                <a:t>T2-low</a:t>
              </a:r>
            </a:p>
          </p:txBody>
        </p:sp>
        <p:sp>
          <p:nvSpPr>
            <p:cNvPr id="1262" name="TextBox 1261">
              <a:extLst>
                <a:ext uri="{FF2B5EF4-FFF2-40B4-BE49-F238E27FC236}">
                  <a16:creationId xmlns:a16="http://schemas.microsoft.com/office/drawing/2014/main" id="{42ECCE82-0AEE-4E28-A6F8-B6D67D1BEA3B}"/>
                </a:ext>
              </a:extLst>
            </p:cNvPr>
            <p:cNvSpPr txBox="1"/>
            <p:nvPr/>
          </p:nvSpPr>
          <p:spPr>
            <a:xfrm>
              <a:off x="3266484" y="4996730"/>
              <a:ext cx="423456" cy="138499"/>
            </a:xfrm>
            <a:prstGeom prst="rect">
              <a:avLst/>
            </a:prstGeom>
            <a:noFill/>
          </p:spPr>
          <p:txBody>
            <a:bodyPr wrap="square" lIns="0" tIns="0" rIns="0" bIns="0" rtlCol="0">
              <a:spAutoFit/>
            </a:bodyPr>
            <a:lstStyle/>
            <a:p>
              <a:pPr algn="ctr"/>
              <a:r>
                <a:rPr lang="en-GB" sz="900" dirty="0"/>
                <a:t>T2-high</a:t>
              </a:r>
            </a:p>
          </p:txBody>
        </p:sp>
        <p:sp>
          <p:nvSpPr>
            <p:cNvPr id="1263" name="TextBox 1262">
              <a:extLst>
                <a:ext uri="{FF2B5EF4-FFF2-40B4-BE49-F238E27FC236}">
                  <a16:creationId xmlns:a16="http://schemas.microsoft.com/office/drawing/2014/main" id="{6CC987CC-5EEC-4599-ADB1-4F22038CDCB7}"/>
                </a:ext>
              </a:extLst>
            </p:cNvPr>
            <p:cNvSpPr txBox="1"/>
            <p:nvPr/>
          </p:nvSpPr>
          <p:spPr>
            <a:xfrm>
              <a:off x="3977868" y="4996730"/>
              <a:ext cx="434880" cy="138499"/>
            </a:xfrm>
            <a:prstGeom prst="rect">
              <a:avLst/>
            </a:prstGeom>
            <a:noFill/>
          </p:spPr>
          <p:txBody>
            <a:bodyPr wrap="square" lIns="0" tIns="0" rIns="0" bIns="0" rtlCol="0">
              <a:spAutoFit/>
            </a:bodyPr>
            <a:lstStyle/>
            <a:p>
              <a:pPr algn="ctr"/>
              <a:r>
                <a:rPr lang="en-GB" sz="900" dirty="0"/>
                <a:t>T2-high</a:t>
              </a:r>
            </a:p>
          </p:txBody>
        </p:sp>
        <p:sp>
          <p:nvSpPr>
            <p:cNvPr id="1264" name="TextBox 1263">
              <a:extLst>
                <a:ext uri="{FF2B5EF4-FFF2-40B4-BE49-F238E27FC236}">
                  <a16:creationId xmlns:a16="http://schemas.microsoft.com/office/drawing/2014/main" id="{7C321075-E2AB-4829-8DE0-61CB682E7053}"/>
                </a:ext>
              </a:extLst>
            </p:cNvPr>
            <p:cNvSpPr txBox="1"/>
            <p:nvPr/>
          </p:nvSpPr>
          <p:spPr>
            <a:xfrm>
              <a:off x="2802461" y="5143281"/>
              <a:ext cx="324035" cy="138499"/>
            </a:xfrm>
            <a:prstGeom prst="rect">
              <a:avLst/>
            </a:prstGeom>
            <a:noFill/>
          </p:spPr>
          <p:txBody>
            <a:bodyPr wrap="square" lIns="0" tIns="0" rIns="0" bIns="0" rtlCol="0">
              <a:spAutoFit/>
            </a:bodyPr>
            <a:lstStyle/>
            <a:p>
              <a:pPr algn="ctr"/>
              <a:r>
                <a:rPr lang="en-GB" sz="900" dirty="0"/>
                <a:t>HC</a:t>
              </a:r>
            </a:p>
          </p:txBody>
        </p:sp>
        <p:sp>
          <p:nvSpPr>
            <p:cNvPr id="1265" name="TextBox 1264">
              <a:extLst>
                <a:ext uri="{FF2B5EF4-FFF2-40B4-BE49-F238E27FC236}">
                  <a16:creationId xmlns:a16="http://schemas.microsoft.com/office/drawing/2014/main" id="{411A66F2-1DDE-4F8C-B725-47D866B4884F}"/>
                </a:ext>
              </a:extLst>
            </p:cNvPr>
            <p:cNvSpPr txBox="1"/>
            <p:nvPr/>
          </p:nvSpPr>
          <p:spPr>
            <a:xfrm>
              <a:off x="3247504" y="5143281"/>
              <a:ext cx="324035" cy="138499"/>
            </a:xfrm>
            <a:prstGeom prst="rect">
              <a:avLst/>
            </a:prstGeom>
            <a:noFill/>
          </p:spPr>
          <p:txBody>
            <a:bodyPr wrap="square" lIns="0" tIns="0" rIns="0" bIns="0" rtlCol="0">
              <a:spAutoFit/>
            </a:bodyPr>
            <a:lstStyle/>
            <a:p>
              <a:pPr algn="ctr"/>
              <a:r>
                <a:rPr lang="en-GB" sz="900" dirty="0"/>
                <a:t>MMA</a:t>
              </a:r>
            </a:p>
          </p:txBody>
        </p:sp>
        <p:sp>
          <p:nvSpPr>
            <p:cNvPr id="1266" name="TextBox 1265">
              <a:extLst>
                <a:ext uri="{FF2B5EF4-FFF2-40B4-BE49-F238E27FC236}">
                  <a16:creationId xmlns:a16="http://schemas.microsoft.com/office/drawing/2014/main" id="{6FF8F0A5-DB26-40E4-906A-9BF48724C34D}"/>
                </a:ext>
              </a:extLst>
            </p:cNvPr>
            <p:cNvSpPr txBox="1"/>
            <p:nvPr/>
          </p:nvSpPr>
          <p:spPr>
            <a:xfrm>
              <a:off x="3787786" y="5143281"/>
              <a:ext cx="324035" cy="138499"/>
            </a:xfrm>
            <a:prstGeom prst="rect">
              <a:avLst/>
            </a:prstGeom>
            <a:noFill/>
          </p:spPr>
          <p:txBody>
            <a:bodyPr wrap="square" lIns="0" tIns="0" rIns="0" bIns="0" rtlCol="0">
              <a:spAutoFit/>
            </a:bodyPr>
            <a:lstStyle/>
            <a:p>
              <a:pPr algn="ctr"/>
              <a:r>
                <a:rPr lang="en-GB" sz="900" dirty="0"/>
                <a:t>SA</a:t>
              </a:r>
            </a:p>
          </p:txBody>
        </p:sp>
        <p:sp>
          <p:nvSpPr>
            <p:cNvPr id="1267" name="TextBox 1266">
              <a:extLst>
                <a:ext uri="{FF2B5EF4-FFF2-40B4-BE49-F238E27FC236}">
                  <a16:creationId xmlns:a16="http://schemas.microsoft.com/office/drawing/2014/main" id="{4313DF1F-E812-459C-BAB4-129D2E68E934}"/>
                </a:ext>
              </a:extLst>
            </p:cNvPr>
            <p:cNvSpPr txBox="1"/>
            <p:nvPr/>
          </p:nvSpPr>
          <p:spPr>
            <a:xfrm>
              <a:off x="3664028" y="4996730"/>
              <a:ext cx="324035" cy="138499"/>
            </a:xfrm>
            <a:prstGeom prst="rect">
              <a:avLst/>
            </a:prstGeom>
            <a:noFill/>
          </p:spPr>
          <p:txBody>
            <a:bodyPr wrap="square" lIns="0" tIns="0" rIns="0" bIns="0" rtlCol="0">
              <a:spAutoFit/>
            </a:bodyPr>
            <a:lstStyle/>
            <a:p>
              <a:pPr algn="ctr"/>
              <a:r>
                <a:rPr lang="en-GB" sz="900" dirty="0"/>
                <a:t>T2-low</a:t>
              </a:r>
            </a:p>
          </p:txBody>
        </p:sp>
        <p:grpSp>
          <p:nvGrpSpPr>
            <p:cNvPr id="1268" name="Group 1267">
              <a:extLst>
                <a:ext uri="{FF2B5EF4-FFF2-40B4-BE49-F238E27FC236}">
                  <a16:creationId xmlns:a16="http://schemas.microsoft.com/office/drawing/2014/main" id="{B35A1AD5-6C9E-4B6A-9E0E-BC8712BB3657}"/>
                </a:ext>
              </a:extLst>
            </p:cNvPr>
            <p:cNvGrpSpPr/>
            <p:nvPr/>
          </p:nvGrpSpPr>
          <p:grpSpPr>
            <a:xfrm>
              <a:off x="2866894" y="4313709"/>
              <a:ext cx="196702" cy="634742"/>
              <a:chOff x="955049" y="4275129"/>
              <a:chExt cx="324035" cy="634742"/>
            </a:xfrm>
          </p:grpSpPr>
          <p:cxnSp>
            <p:nvCxnSpPr>
              <p:cNvPr id="1445" name="Straight Connector 1444">
                <a:extLst>
                  <a:ext uri="{FF2B5EF4-FFF2-40B4-BE49-F238E27FC236}">
                    <a16:creationId xmlns:a16="http://schemas.microsoft.com/office/drawing/2014/main" id="{E99AFD2B-0EE2-434B-9E78-2FC4F7AC51CE}"/>
                  </a:ext>
                </a:extLst>
              </p:cNvPr>
              <p:cNvCxnSpPr>
                <a:cxnSpLocks/>
              </p:cNvCxnSpPr>
              <p:nvPr/>
            </p:nvCxnSpPr>
            <p:spPr>
              <a:xfrm>
                <a:off x="1114402" y="4275129"/>
                <a:ext cx="0" cy="634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6" name="Group 1445">
                <a:extLst>
                  <a:ext uri="{FF2B5EF4-FFF2-40B4-BE49-F238E27FC236}">
                    <a16:creationId xmlns:a16="http://schemas.microsoft.com/office/drawing/2014/main" id="{3714860E-B6BA-4681-9265-5384072C0D67}"/>
                  </a:ext>
                </a:extLst>
              </p:cNvPr>
              <p:cNvGrpSpPr/>
              <p:nvPr/>
            </p:nvGrpSpPr>
            <p:grpSpPr>
              <a:xfrm>
                <a:off x="955049" y="4552964"/>
                <a:ext cx="324035" cy="221176"/>
                <a:chOff x="955049" y="4552964"/>
                <a:chExt cx="324035" cy="221176"/>
              </a:xfrm>
            </p:grpSpPr>
            <p:sp>
              <p:nvSpPr>
                <p:cNvPr id="1447" name="Rectangle 1446">
                  <a:extLst>
                    <a:ext uri="{FF2B5EF4-FFF2-40B4-BE49-F238E27FC236}">
                      <a16:creationId xmlns:a16="http://schemas.microsoft.com/office/drawing/2014/main" id="{7F4B8BFA-1359-4C41-A54E-43848C93B7A0}"/>
                    </a:ext>
                  </a:extLst>
                </p:cNvPr>
                <p:cNvSpPr/>
                <p:nvPr/>
              </p:nvSpPr>
              <p:spPr>
                <a:xfrm>
                  <a:off x="955049" y="4552964"/>
                  <a:ext cx="324035" cy="221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8" name="Straight Connector 1447">
                  <a:extLst>
                    <a:ext uri="{FF2B5EF4-FFF2-40B4-BE49-F238E27FC236}">
                      <a16:creationId xmlns:a16="http://schemas.microsoft.com/office/drawing/2014/main" id="{BABED234-C285-47F4-8C2F-9404222BA43F}"/>
                    </a:ext>
                  </a:extLst>
                </p:cNvPr>
                <p:cNvCxnSpPr>
                  <a:cxnSpLocks/>
                </p:cNvCxnSpPr>
                <p:nvPr/>
              </p:nvCxnSpPr>
              <p:spPr>
                <a:xfrm>
                  <a:off x="955049" y="4653748"/>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cxnSp>
          <p:nvCxnSpPr>
            <p:cNvPr id="1269" name="Straight Connector 1268">
              <a:extLst>
                <a:ext uri="{FF2B5EF4-FFF2-40B4-BE49-F238E27FC236}">
                  <a16:creationId xmlns:a16="http://schemas.microsoft.com/office/drawing/2014/main" id="{16067AE0-9CD5-46D5-9A5C-2A1DA485B5F0}"/>
                </a:ext>
              </a:extLst>
            </p:cNvPr>
            <p:cNvCxnSpPr>
              <a:cxnSpLocks/>
            </p:cNvCxnSpPr>
            <p:nvPr/>
          </p:nvCxnSpPr>
          <p:spPr>
            <a:xfrm>
              <a:off x="3109969" y="5132159"/>
              <a:ext cx="53164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a:extLst>
                <a:ext uri="{FF2B5EF4-FFF2-40B4-BE49-F238E27FC236}">
                  <a16:creationId xmlns:a16="http://schemas.microsoft.com/office/drawing/2014/main" id="{525F62BC-D70C-4DE4-A358-3AF805E0D5A9}"/>
                </a:ext>
              </a:extLst>
            </p:cNvPr>
            <p:cNvCxnSpPr>
              <a:cxnSpLocks/>
            </p:cNvCxnSpPr>
            <p:nvPr/>
          </p:nvCxnSpPr>
          <p:spPr>
            <a:xfrm>
              <a:off x="3683982" y="5132159"/>
              <a:ext cx="53164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1" name="Group 1270">
              <a:extLst>
                <a:ext uri="{FF2B5EF4-FFF2-40B4-BE49-F238E27FC236}">
                  <a16:creationId xmlns:a16="http://schemas.microsoft.com/office/drawing/2014/main" id="{929D5499-BF1D-4B23-A685-358D4A3B9219}"/>
                </a:ext>
              </a:extLst>
            </p:cNvPr>
            <p:cNvGrpSpPr/>
            <p:nvPr/>
          </p:nvGrpSpPr>
          <p:grpSpPr>
            <a:xfrm>
              <a:off x="2895655" y="4205500"/>
              <a:ext cx="143157" cy="764664"/>
              <a:chOff x="2578270" y="4205500"/>
              <a:chExt cx="143157" cy="764664"/>
            </a:xfrm>
            <a:solidFill>
              <a:schemeClr val="bg2"/>
            </a:solidFill>
          </p:grpSpPr>
          <p:sp>
            <p:nvSpPr>
              <p:cNvPr id="1404" name="Oval 1403">
                <a:extLst>
                  <a:ext uri="{FF2B5EF4-FFF2-40B4-BE49-F238E27FC236}">
                    <a16:creationId xmlns:a16="http://schemas.microsoft.com/office/drawing/2014/main" id="{87489273-5990-4468-9216-CF110B6DD445}"/>
                  </a:ext>
                </a:extLst>
              </p:cNvPr>
              <p:cNvSpPr/>
              <p:nvPr/>
            </p:nvSpPr>
            <p:spPr>
              <a:xfrm>
                <a:off x="2668759" y="492940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Oval 1404">
                <a:extLst>
                  <a:ext uri="{FF2B5EF4-FFF2-40B4-BE49-F238E27FC236}">
                    <a16:creationId xmlns:a16="http://schemas.microsoft.com/office/drawing/2014/main" id="{1406BC07-FB2D-463B-9B36-F2A460570DA7}"/>
                  </a:ext>
                </a:extLst>
              </p:cNvPr>
              <p:cNvSpPr/>
              <p:nvPr/>
            </p:nvSpPr>
            <p:spPr>
              <a:xfrm>
                <a:off x="2594940" y="493416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6" name="Oval 1405">
                <a:extLst>
                  <a:ext uri="{FF2B5EF4-FFF2-40B4-BE49-F238E27FC236}">
                    <a16:creationId xmlns:a16="http://schemas.microsoft.com/office/drawing/2014/main" id="{19A286D2-B6E8-4D65-95EB-BFF0C36E791D}"/>
                  </a:ext>
                </a:extLst>
              </p:cNvPr>
              <p:cNvSpPr/>
              <p:nvPr/>
            </p:nvSpPr>
            <p:spPr>
              <a:xfrm>
                <a:off x="2587796" y="49055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7" name="Oval 1406">
                <a:extLst>
                  <a:ext uri="{FF2B5EF4-FFF2-40B4-BE49-F238E27FC236}">
                    <a16:creationId xmlns:a16="http://schemas.microsoft.com/office/drawing/2014/main" id="{7D1AE3FE-8D68-4A8A-98B8-F68DCFEC1EE6}"/>
                  </a:ext>
                </a:extLst>
              </p:cNvPr>
              <p:cNvSpPr/>
              <p:nvPr/>
            </p:nvSpPr>
            <p:spPr>
              <a:xfrm>
                <a:off x="2597321" y="487701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8" name="Oval 1407">
                <a:extLst>
                  <a:ext uri="{FF2B5EF4-FFF2-40B4-BE49-F238E27FC236}">
                    <a16:creationId xmlns:a16="http://schemas.microsoft.com/office/drawing/2014/main" id="{5470953D-58D8-4E6A-9222-5E8B13F1E73C}"/>
                  </a:ext>
                </a:extLst>
              </p:cNvPr>
              <p:cNvSpPr/>
              <p:nvPr/>
            </p:nvSpPr>
            <p:spPr>
              <a:xfrm>
                <a:off x="2663996" y="486510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9" name="Oval 1408">
                <a:extLst>
                  <a:ext uri="{FF2B5EF4-FFF2-40B4-BE49-F238E27FC236}">
                    <a16:creationId xmlns:a16="http://schemas.microsoft.com/office/drawing/2014/main" id="{8E5A701A-4DB1-4E8E-A30D-D4D6D020756F}"/>
                  </a:ext>
                </a:extLst>
              </p:cNvPr>
              <p:cNvSpPr/>
              <p:nvPr/>
            </p:nvSpPr>
            <p:spPr>
              <a:xfrm>
                <a:off x="2666377" y="484367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0" name="Oval 1409">
                <a:extLst>
                  <a:ext uri="{FF2B5EF4-FFF2-40B4-BE49-F238E27FC236}">
                    <a16:creationId xmlns:a16="http://schemas.microsoft.com/office/drawing/2014/main" id="{16991D07-4762-423E-9E5F-7A6DD77FB65D}"/>
                  </a:ext>
                </a:extLst>
              </p:cNvPr>
              <p:cNvSpPr/>
              <p:nvPr/>
            </p:nvSpPr>
            <p:spPr>
              <a:xfrm>
                <a:off x="2587795" y="466270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1" name="Oval 1410">
                <a:extLst>
                  <a:ext uri="{FF2B5EF4-FFF2-40B4-BE49-F238E27FC236}">
                    <a16:creationId xmlns:a16="http://schemas.microsoft.com/office/drawing/2014/main" id="{68A8F608-4FAD-4B25-A522-04C892DE2460}"/>
                  </a:ext>
                </a:extLst>
              </p:cNvPr>
              <p:cNvSpPr/>
              <p:nvPr/>
            </p:nvSpPr>
            <p:spPr>
              <a:xfrm>
                <a:off x="2580652" y="467936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2" name="Oval 1411">
                <a:extLst>
                  <a:ext uri="{FF2B5EF4-FFF2-40B4-BE49-F238E27FC236}">
                    <a16:creationId xmlns:a16="http://schemas.microsoft.com/office/drawing/2014/main" id="{F67383E3-4F06-4A99-B6F0-7245D53D2925}"/>
                  </a:ext>
                </a:extLst>
              </p:cNvPr>
              <p:cNvSpPr/>
              <p:nvPr/>
            </p:nvSpPr>
            <p:spPr>
              <a:xfrm>
                <a:off x="2580652" y="473175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 name="Oval 1412">
                <a:extLst>
                  <a:ext uri="{FF2B5EF4-FFF2-40B4-BE49-F238E27FC236}">
                    <a16:creationId xmlns:a16="http://schemas.microsoft.com/office/drawing/2014/main" id="{0CB3F44D-4FA6-444A-A1C0-85B86BD9064C}"/>
                  </a:ext>
                </a:extLst>
              </p:cNvPr>
              <p:cNvSpPr/>
              <p:nvPr/>
            </p:nvSpPr>
            <p:spPr>
              <a:xfrm>
                <a:off x="2578271" y="475080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4" name="Oval 1413">
                <a:extLst>
                  <a:ext uri="{FF2B5EF4-FFF2-40B4-BE49-F238E27FC236}">
                    <a16:creationId xmlns:a16="http://schemas.microsoft.com/office/drawing/2014/main" id="{5F9B27E7-FA10-4BF0-ABA9-EA8E586DB492}"/>
                  </a:ext>
                </a:extLst>
              </p:cNvPr>
              <p:cNvSpPr/>
              <p:nvPr/>
            </p:nvSpPr>
            <p:spPr>
              <a:xfrm>
                <a:off x="2578271" y="480557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5" name="Oval 1414">
                <a:extLst>
                  <a:ext uri="{FF2B5EF4-FFF2-40B4-BE49-F238E27FC236}">
                    <a16:creationId xmlns:a16="http://schemas.microsoft.com/office/drawing/2014/main" id="{3440B7F2-F9EC-4561-AAC2-37E333885A05}"/>
                  </a:ext>
                </a:extLst>
              </p:cNvPr>
              <p:cNvSpPr/>
              <p:nvPr/>
            </p:nvSpPr>
            <p:spPr>
              <a:xfrm>
                <a:off x="2621134" y="479843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6" name="Oval 1415">
                <a:extLst>
                  <a:ext uri="{FF2B5EF4-FFF2-40B4-BE49-F238E27FC236}">
                    <a16:creationId xmlns:a16="http://schemas.microsoft.com/office/drawing/2014/main" id="{CD77C277-641F-4293-89A9-BDA0A747B29F}"/>
                  </a:ext>
                </a:extLst>
              </p:cNvPr>
              <p:cNvSpPr/>
              <p:nvPr/>
            </p:nvSpPr>
            <p:spPr>
              <a:xfrm>
                <a:off x="2616371" y="48246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7" name="Oval 1416">
                <a:extLst>
                  <a:ext uri="{FF2B5EF4-FFF2-40B4-BE49-F238E27FC236}">
                    <a16:creationId xmlns:a16="http://schemas.microsoft.com/office/drawing/2014/main" id="{FE2890E9-F347-4286-9323-F162E7FBEE74}"/>
                  </a:ext>
                </a:extLst>
              </p:cNvPr>
              <p:cNvSpPr/>
              <p:nvPr/>
            </p:nvSpPr>
            <p:spPr>
              <a:xfrm>
                <a:off x="2602084" y="48103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8" name="Oval 1417">
                <a:extLst>
                  <a:ext uri="{FF2B5EF4-FFF2-40B4-BE49-F238E27FC236}">
                    <a16:creationId xmlns:a16="http://schemas.microsoft.com/office/drawing/2014/main" id="{A9EB63D5-162F-43BE-828A-0D77C07745F4}"/>
                  </a:ext>
                </a:extLst>
              </p:cNvPr>
              <p:cNvSpPr/>
              <p:nvPr/>
            </p:nvSpPr>
            <p:spPr>
              <a:xfrm>
                <a:off x="2580653" y="479843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9" name="Oval 1418">
                <a:extLst>
                  <a:ext uri="{FF2B5EF4-FFF2-40B4-BE49-F238E27FC236}">
                    <a16:creationId xmlns:a16="http://schemas.microsoft.com/office/drawing/2014/main" id="{8BE20512-3170-4927-971B-22D4D67CF4EB}"/>
                  </a:ext>
                </a:extLst>
              </p:cNvPr>
              <p:cNvSpPr/>
              <p:nvPr/>
            </p:nvSpPr>
            <p:spPr>
              <a:xfrm>
                <a:off x="2618753" y="471746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0" name="Oval 1419">
                <a:extLst>
                  <a:ext uri="{FF2B5EF4-FFF2-40B4-BE49-F238E27FC236}">
                    <a16:creationId xmlns:a16="http://schemas.microsoft.com/office/drawing/2014/main" id="{5EC50BA4-21C7-4ABF-B40F-4F6CB3EA1E07}"/>
                  </a:ext>
                </a:extLst>
              </p:cNvPr>
              <p:cNvSpPr/>
              <p:nvPr/>
            </p:nvSpPr>
            <p:spPr>
              <a:xfrm>
                <a:off x="2640184" y="473651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1" name="Oval 1420">
                <a:extLst>
                  <a:ext uri="{FF2B5EF4-FFF2-40B4-BE49-F238E27FC236}">
                    <a16:creationId xmlns:a16="http://schemas.microsoft.com/office/drawing/2014/main" id="{6470BA68-9E86-4FBA-94C1-F56AF789729E}"/>
                  </a:ext>
                </a:extLst>
              </p:cNvPr>
              <p:cNvSpPr/>
              <p:nvPr/>
            </p:nvSpPr>
            <p:spPr>
              <a:xfrm>
                <a:off x="2659234" y="478652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2" name="Oval 1421">
                <a:extLst>
                  <a:ext uri="{FF2B5EF4-FFF2-40B4-BE49-F238E27FC236}">
                    <a16:creationId xmlns:a16="http://schemas.microsoft.com/office/drawing/2014/main" id="{61EA23F2-11C3-41AA-BC3B-15FD731120EC}"/>
                  </a:ext>
                </a:extLst>
              </p:cNvPr>
              <p:cNvSpPr/>
              <p:nvPr/>
            </p:nvSpPr>
            <p:spPr>
              <a:xfrm>
                <a:off x="2661615" y="47960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3" name="Oval 1422">
                <a:extLst>
                  <a:ext uri="{FF2B5EF4-FFF2-40B4-BE49-F238E27FC236}">
                    <a16:creationId xmlns:a16="http://schemas.microsoft.com/office/drawing/2014/main" id="{EFF537C2-C961-4490-8AD8-2541C301DEA9}"/>
                  </a:ext>
                </a:extLst>
              </p:cNvPr>
              <p:cNvSpPr/>
              <p:nvPr/>
            </p:nvSpPr>
            <p:spPr>
              <a:xfrm>
                <a:off x="2673522" y="4781762"/>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4" name="Oval 1423">
                <a:extLst>
                  <a:ext uri="{FF2B5EF4-FFF2-40B4-BE49-F238E27FC236}">
                    <a16:creationId xmlns:a16="http://schemas.microsoft.com/office/drawing/2014/main" id="{CC1DBC9C-EAE5-4394-AF4D-21662E9ABBC0}"/>
                  </a:ext>
                </a:extLst>
              </p:cNvPr>
              <p:cNvSpPr/>
              <p:nvPr/>
            </p:nvSpPr>
            <p:spPr>
              <a:xfrm>
                <a:off x="2578270" y="454601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5" name="Oval 1424">
                <a:extLst>
                  <a:ext uri="{FF2B5EF4-FFF2-40B4-BE49-F238E27FC236}">
                    <a16:creationId xmlns:a16="http://schemas.microsoft.com/office/drawing/2014/main" id="{CB081BF9-0CAD-4A0D-9E2C-D8CA2E590D58}"/>
                  </a:ext>
                </a:extLst>
              </p:cNvPr>
              <p:cNvSpPr/>
              <p:nvPr/>
            </p:nvSpPr>
            <p:spPr>
              <a:xfrm>
                <a:off x="2590176" y="451744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6" name="Oval 1425">
                <a:extLst>
                  <a:ext uri="{FF2B5EF4-FFF2-40B4-BE49-F238E27FC236}">
                    <a16:creationId xmlns:a16="http://schemas.microsoft.com/office/drawing/2014/main" id="{617A23EC-7978-4397-9624-AFA7F8F64A04}"/>
                  </a:ext>
                </a:extLst>
              </p:cNvPr>
              <p:cNvSpPr/>
              <p:nvPr/>
            </p:nvSpPr>
            <p:spPr>
              <a:xfrm>
                <a:off x="2587795" y="4476962"/>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7" name="Oval 1426">
                <a:extLst>
                  <a:ext uri="{FF2B5EF4-FFF2-40B4-BE49-F238E27FC236}">
                    <a16:creationId xmlns:a16="http://schemas.microsoft.com/office/drawing/2014/main" id="{D46BF339-91A4-4CB8-B321-7CBA9A6E39E0}"/>
                  </a:ext>
                </a:extLst>
              </p:cNvPr>
              <p:cNvSpPr/>
              <p:nvPr/>
            </p:nvSpPr>
            <p:spPr>
              <a:xfrm>
                <a:off x="2594939" y="4476962"/>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8" name="Oval 1427">
                <a:extLst>
                  <a:ext uri="{FF2B5EF4-FFF2-40B4-BE49-F238E27FC236}">
                    <a16:creationId xmlns:a16="http://schemas.microsoft.com/office/drawing/2014/main" id="{1306DFD5-B349-4B86-91D0-09C041CABC19}"/>
                  </a:ext>
                </a:extLst>
              </p:cNvPr>
              <p:cNvSpPr/>
              <p:nvPr/>
            </p:nvSpPr>
            <p:spPr>
              <a:xfrm>
                <a:off x="2611608" y="438885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9" name="Oval 1428">
                <a:extLst>
                  <a:ext uri="{FF2B5EF4-FFF2-40B4-BE49-F238E27FC236}">
                    <a16:creationId xmlns:a16="http://schemas.microsoft.com/office/drawing/2014/main" id="{222C1779-EFF5-4B4A-BAAA-91B8E05BA641}"/>
                  </a:ext>
                </a:extLst>
              </p:cNvPr>
              <p:cNvSpPr/>
              <p:nvPr/>
            </p:nvSpPr>
            <p:spPr>
              <a:xfrm>
                <a:off x="2642564" y="441266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0" name="Oval 1429">
                <a:extLst>
                  <a:ext uri="{FF2B5EF4-FFF2-40B4-BE49-F238E27FC236}">
                    <a16:creationId xmlns:a16="http://schemas.microsoft.com/office/drawing/2014/main" id="{9F7FC7F8-F6EC-498F-B0AB-B0BB9670CDA4}"/>
                  </a:ext>
                </a:extLst>
              </p:cNvPr>
              <p:cNvSpPr/>
              <p:nvPr/>
            </p:nvSpPr>
            <p:spPr>
              <a:xfrm>
                <a:off x="2663995" y="445553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1" name="Oval 1430">
                <a:extLst>
                  <a:ext uri="{FF2B5EF4-FFF2-40B4-BE49-F238E27FC236}">
                    <a16:creationId xmlns:a16="http://schemas.microsoft.com/office/drawing/2014/main" id="{10C707FA-9B0B-41C3-B980-DC2B8C1E2FC7}"/>
                  </a:ext>
                </a:extLst>
              </p:cNvPr>
              <p:cNvSpPr/>
              <p:nvPr/>
            </p:nvSpPr>
            <p:spPr>
              <a:xfrm>
                <a:off x="2647327" y="429360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2" name="Oval 1431">
                <a:extLst>
                  <a:ext uri="{FF2B5EF4-FFF2-40B4-BE49-F238E27FC236}">
                    <a16:creationId xmlns:a16="http://schemas.microsoft.com/office/drawing/2014/main" id="{CEE2CFE6-1875-4CC5-BD86-0B28A47579D9}"/>
                  </a:ext>
                </a:extLst>
              </p:cNvPr>
              <p:cNvSpPr/>
              <p:nvPr/>
            </p:nvSpPr>
            <p:spPr>
              <a:xfrm>
                <a:off x="2685427" y="42055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 name="Oval 1432">
                <a:extLst>
                  <a:ext uri="{FF2B5EF4-FFF2-40B4-BE49-F238E27FC236}">
                    <a16:creationId xmlns:a16="http://schemas.microsoft.com/office/drawing/2014/main" id="{35201857-84B5-4592-B661-4283B439DF0C}"/>
                  </a:ext>
                </a:extLst>
              </p:cNvPr>
              <p:cNvSpPr/>
              <p:nvPr/>
            </p:nvSpPr>
            <p:spPr>
              <a:xfrm>
                <a:off x="2635420" y="454363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 name="Oval 1433">
                <a:extLst>
                  <a:ext uri="{FF2B5EF4-FFF2-40B4-BE49-F238E27FC236}">
                    <a16:creationId xmlns:a16="http://schemas.microsoft.com/office/drawing/2014/main" id="{E57D25CD-3EE4-4354-BB15-71BACF375981}"/>
                  </a:ext>
                </a:extLst>
              </p:cNvPr>
              <p:cNvSpPr/>
              <p:nvPr/>
            </p:nvSpPr>
            <p:spPr>
              <a:xfrm>
                <a:off x="2652089" y="455554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 name="Oval 1434">
                <a:extLst>
                  <a:ext uri="{FF2B5EF4-FFF2-40B4-BE49-F238E27FC236}">
                    <a16:creationId xmlns:a16="http://schemas.microsoft.com/office/drawing/2014/main" id="{04C00CE2-B3BD-4118-AD5E-099145A07ACE}"/>
                  </a:ext>
                </a:extLst>
              </p:cNvPr>
              <p:cNvSpPr/>
              <p:nvPr/>
            </p:nvSpPr>
            <p:spPr>
              <a:xfrm>
                <a:off x="2678283" y="457459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6" name="Oval 1435">
                <a:extLst>
                  <a:ext uri="{FF2B5EF4-FFF2-40B4-BE49-F238E27FC236}">
                    <a16:creationId xmlns:a16="http://schemas.microsoft.com/office/drawing/2014/main" id="{140B8B14-160C-4243-B78D-E7FC72F7C2D4}"/>
                  </a:ext>
                </a:extLst>
              </p:cNvPr>
              <p:cNvSpPr/>
              <p:nvPr/>
            </p:nvSpPr>
            <p:spPr>
              <a:xfrm>
                <a:off x="2654470" y="468175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7" name="Oval 1436">
                <a:extLst>
                  <a:ext uri="{FF2B5EF4-FFF2-40B4-BE49-F238E27FC236}">
                    <a16:creationId xmlns:a16="http://schemas.microsoft.com/office/drawing/2014/main" id="{397759A6-892E-4B68-A7AA-F67C8C2BE2F9}"/>
                  </a:ext>
                </a:extLst>
              </p:cNvPr>
              <p:cNvSpPr/>
              <p:nvPr/>
            </p:nvSpPr>
            <p:spPr>
              <a:xfrm>
                <a:off x="2642564" y="463174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8" name="Oval 1437">
                <a:extLst>
                  <a:ext uri="{FF2B5EF4-FFF2-40B4-BE49-F238E27FC236}">
                    <a16:creationId xmlns:a16="http://schemas.microsoft.com/office/drawing/2014/main" id="{532F5559-C295-4253-973D-3F57454C2E7C}"/>
                  </a:ext>
                </a:extLst>
              </p:cNvPr>
              <p:cNvSpPr/>
              <p:nvPr/>
            </p:nvSpPr>
            <p:spPr>
              <a:xfrm>
                <a:off x="2649708" y="46174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9" name="Oval 1438">
                <a:extLst>
                  <a:ext uri="{FF2B5EF4-FFF2-40B4-BE49-F238E27FC236}">
                    <a16:creationId xmlns:a16="http://schemas.microsoft.com/office/drawing/2014/main" id="{0771AAE5-1402-486D-821D-35CBC566C0CD}"/>
                  </a:ext>
                </a:extLst>
              </p:cNvPr>
              <p:cNvSpPr/>
              <p:nvPr/>
            </p:nvSpPr>
            <p:spPr>
              <a:xfrm>
                <a:off x="2659233" y="45793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0" name="Oval 1439">
                <a:extLst>
                  <a:ext uri="{FF2B5EF4-FFF2-40B4-BE49-F238E27FC236}">
                    <a16:creationId xmlns:a16="http://schemas.microsoft.com/office/drawing/2014/main" id="{13A52DB3-4370-4C47-997D-F1A30D24E691}"/>
                  </a:ext>
                </a:extLst>
              </p:cNvPr>
              <p:cNvSpPr/>
              <p:nvPr/>
            </p:nvSpPr>
            <p:spPr>
              <a:xfrm>
                <a:off x="2654470" y="46103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1" name="Oval 1440">
                <a:extLst>
                  <a:ext uri="{FF2B5EF4-FFF2-40B4-BE49-F238E27FC236}">
                    <a16:creationId xmlns:a16="http://schemas.microsoft.com/office/drawing/2014/main" id="{EA723378-BBAF-4912-9414-B688F136E31F}"/>
                  </a:ext>
                </a:extLst>
              </p:cNvPr>
              <p:cNvSpPr/>
              <p:nvPr/>
            </p:nvSpPr>
            <p:spPr>
              <a:xfrm>
                <a:off x="2675902" y="45984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2" name="Oval 1441">
                <a:extLst>
                  <a:ext uri="{FF2B5EF4-FFF2-40B4-BE49-F238E27FC236}">
                    <a16:creationId xmlns:a16="http://schemas.microsoft.com/office/drawing/2014/main" id="{735EEEB2-E5FB-4C1B-A26E-AAD1A3FF5DCE}"/>
                  </a:ext>
                </a:extLst>
              </p:cNvPr>
              <p:cNvSpPr/>
              <p:nvPr/>
            </p:nvSpPr>
            <p:spPr>
              <a:xfrm>
                <a:off x="2668758" y="4626982"/>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3" name="Oval 1442">
                <a:extLst>
                  <a:ext uri="{FF2B5EF4-FFF2-40B4-BE49-F238E27FC236}">
                    <a16:creationId xmlns:a16="http://schemas.microsoft.com/office/drawing/2014/main" id="{760E935C-BDA0-4CC4-94BE-FA6BBA1EBC43}"/>
                  </a:ext>
                </a:extLst>
              </p:cNvPr>
              <p:cNvSpPr/>
              <p:nvPr/>
            </p:nvSpPr>
            <p:spPr>
              <a:xfrm>
                <a:off x="2666377" y="46555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4" name="Oval 1443">
                <a:extLst>
                  <a:ext uri="{FF2B5EF4-FFF2-40B4-BE49-F238E27FC236}">
                    <a16:creationId xmlns:a16="http://schemas.microsoft.com/office/drawing/2014/main" id="{A3B7FCC5-948F-4EB6-BBDE-7806E8A054CF}"/>
                  </a:ext>
                </a:extLst>
              </p:cNvPr>
              <p:cNvSpPr/>
              <p:nvPr/>
            </p:nvSpPr>
            <p:spPr>
              <a:xfrm>
                <a:off x="2656852" y="4646032"/>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2" name="Group 1271">
              <a:extLst>
                <a:ext uri="{FF2B5EF4-FFF2-40B4-BE49-F238E27FC236}">
                  <a16:creationId xmlns:a16="http://schemas.microsoft.com/office/drawing/2014/main" id="{2619A8A4-ADDA-4039-8D9B-F4FE40293F91}"/>
                </a:ext>
              </a:extLst>
            </p:cNvPr>
            <p:cNvGrpSpPr/>
            <p:nvPr/>
          </p:nvGrpSpPr>
          <p:grpSpPr>
            <a:xfrm>
              <a:off x="3134883" y="4224338"/>
              <a:ext cx="196702" cy="697921"/>
              <a:chOff x="955049" y="4185758"/>
              <a:chExt cx="324035" cy="697921"/>
            </a:xfrm>
          </p:grpSpPr>
          <p:cxnSp>
            <p:nvCxnSpPr>
              <p:cNvPr id="1400" name="Straight Connector 1399">
                <a:extLst>
                  <a:ext uri="{FF2B5EF4-FFF2-40B4-BE49-F238E27FC236}">
                    <a16:creationId xmlns:a16="http://schemas.microsoft.com/office/drawing/2014/main" id="{2CDDC177-885D-4817-B442-7EF975A8C662}"/>
                  </a:ext>
                </a:extLst>
              </p:cNvPr>
              <p:cNvCxnSpPr>
                <a:cxnSpLocks/>
              </p:cNvCxnSpPr>
              <p:nvPr/>
            </p:nvCxnSpPr>
            <p:spPr>
              <a:xfrm>
                <a:off x="1114403" y="4185758"/>
                <a:ext cx="0" cy="697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01" name="Group 1400">
                <a:extLst>
                  <a:ext uri="{FF2B5EF4-FFF2-40B4-BE49-F238E27FC236}">
                    <a16:creationId xmlns:a16="http://schemas.microsoft.com/office/drawing/2014/main" id="{9197059E-B408-430B-8214-8F40076048BE}"/>
                  </a:ext>
                </a:extLst>
              </p:cNvPr>
              <p:cNvGrpSpPr/>
              <p:nvPr/>
            </p:nvGrpSpPr>
            <p:grpSpPr>
              <a:xfrm>
                <a:off x="955049" y="4371708"/>
                <a:ext cx="324035" cy="384155"/>
                <a:chOff x="955049" y="4371708"/>
                <a:chExt cx="324035" cy="384155"/>
              </a:xfrm>
            </p:grpSpPr>
            <p:sp>
              <p:nvSpPr>
                <p:cNvPr id="1402" name="Rectangle 1401">
                  <a:extLst>
                    <a:ext uri="{FF2B5EF4-FFF2-40B4-BE49-F238E27FC236}">
                      <a16:creationId xmlns:a16="http://schemas.microsoft.com/office/drawing/2014/main" id="{C29C328A-BE04-4A6C-BE44-36B12C39D801}"/>
                    </a:ext>
                  </a:extLst>
                </p:cNvPr>
                <p:cNvSpPr/>
                <p:nvPr/>
              </p:nvSpPr>
              <p:spPr>
                <a:xfrm>
                  <a:off x="955049" y="4371708"/>
                  <a:ext cx="324035" cy="3841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03" name="Straight Connector 1402">
                  <a:extLst>
                    <a:ext uri="{FF2B5EF4-FFF2-40B4-BE49-F238E27FC236}">
                      <a16:creationId xmlns:a16="http://schemas.microsoft.com/office/drawing/2014/main" id="{4E1984ED-6F87-426A-AD31-40D99254692A}"/>
                    </a:ext>
                  </a:extLst>
                </p:cNvPr>
                <p:cNvCxnSpPr>
                  <a:cxnSpLocks/>
                </p:cNvCxnSpPr>
                <p:nvPr/>
              </p:nvCxnSpPr>
              <p:spPr>
                <a:xfrm>
                  <a:off x="955049" y="4656129"/>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273" name="TextBox 1272">
              <a:extLst>
                <a:ext uri="{FF2B5EF4-FFF2-40B4-BE49-F238E27FC236}">
                  <a16:creationId xmlns:a16="http://schemas.microsoft.com/office/drawing/2014/main" id="{5CB9E11B-55C9-47E9-AEA8-DF6CC1872DAC}"/>
                </a:ext>
              </a:extLst>
            </p:cNvPr>
            <p:cNvSpPr txBox="1"/>
            <p:nvPr/>
          </p:nvSpPr>
          <p:spPr>
            <a:xfrm>
              <a:off x="2928993" y="4188618"/>
              <a:ext cx="55828" cy="107722"/>
            </a:xfrm>
            <a:prstGeom prst="rect">
              <a:avLst/>
            </a:prstGeom>
            <a:noFill/>
          </p:spPr>
          <p:txBody>
            <a:bodyPr wrap="square" lIns="0" tIns="0" rIns="0" bIns="0" rtlCol="0">
              <a:spAutoFit/>
            </a:bodyPr>
            <a:lstStyle/>
            <a:p>
              <a:pPr algn="r"/>
              <a:r>
                <a:rPr lang="en-GB" sz="700"/>
                <a:t>*</a:t>
              </a:r>
            </a:p>
          </p:txBody>
        </p:sp>
        <p:grpSp>
          <p:nvGrpSpPr>
            <p:cNvPr id="1274" name="Group 1273">
              <a:extLst>
                <a:ext uri="{FF2B5EF4-FFF2-40B4-BE49-F238E27FC236}">
                  <a16:creationId xmlns:a16="http://schemas.microsoft.com/office/drawing/2014/main" id="{6493BBE1-C2BD-477B-BF51-EA11B0010CA2}"/>
                </a:ext>
              </a:extLst>
            </p:cNvPr>
            <p:cNvGrpSpPr/>
            <p:nvPr/>
          </p:nvGrpSpPr>
          <p:grpSpPr>
            <a:xfrm>
              <a:off x="3162358" y="4194925"/>
              <a:ext cx="143157" cy="745613"/>
              <a:chOff x="2844973" y="4194925"/>
              <a:chExt cx="143157" cy="745613"/>
            </a:xfrm>
          </p:grpSpPr>
          <p:sp>
            <p:nvSpPr>
              <p:cNvPr id="1374" name="Oval 1373">
                <a:extLst>
                  <a:ext uri="{FF2B5EF4-FFF2-40B4-BE49-F238E27FC236}">
                    <a16:creationId xmlns:a16="http://schemas.microsoft.com/office/drawing/2014/main" id="{4CC67E76-0AC1-4DFF-93FA-4091BDAC22C1}"/>
                  </a:ext>
                </a:extLst>
              </p:cNvPr>
              <p:cNvSpPr/>
              <p:nvPr/>
            </p:nvSpPr>
            <p:spPr>
              <a:xfrm>
                <a:off x="2942604" y="484129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5" name="Oval 1374">
                <a:extLst>
                  <a:ext uri="{FF2B5EF4-FFF2-40B4-BE49-F238E27FC236}">
                    <a16:creationId xmlns:a16="http://schemas.microsoft.com/office/drawing/2014/main" id="{CE584156-6979-432B-9236-FCC05A38064E}"/>
                  </a:ext>
                </a:extLst>
              </p:cNvPr>
              <p:cNvSpPr/>
              <p:nvPr/>
            </p:nvSpPr>
            <p:spPr>
              <a:xfrm>
                <a:off x="2897360" y="483653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Oval 1375">
                <a:extLst>
                  <a:ext uri="{FF2B5EF4-FFF2-40B4-BE49-F238E27FC236}">
                    <a16:creationId xmlns:a16="http://schemas.microsoft.com/office/drawing/2014/main" id="{A36C7B0E-8C0E-4BA9-B418-D60E679EC5FF}"/>
                  </a:ext>
                </a:extLst>
              </p:cNvPr>
              <p:cNvSpPr/>
              <p:nvPr/>
            </p:nvSpPr>
            <p:spPr>
              <a:xfrm>
                <a:off x="2897360" y="484843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Oval 1376">
                <a:extLst>
                  <a:ext uri="{FF2B5EF4-FFF2-40B4-BE49-F238E27FC236}">
                    <a16:creationId xmlns:a16="http://schemas.microsoft.com/office/drawing/2014/main" id="{8968DA58-A620-46CF-A96E-580B9626FFCE}"/>
                  </a:ext>
                </a:extLst>
              </p:cNvPr>
              <p:cNvSpPr/>
              <p:nvPr/>
            </p:nvSpPr>
            <p:spPr>
              <a:xfrm>
                <a:off x="2942604" y="485453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8" name="Oval 1377">
                <a:extLst>
                  <a:ext uri="{FF2B5EF4-FFF2-40B4-BE49-F238E27FC236}">
                    <a16:creationId xmlns:a16="http://schemas.microsoft.com/office/drawing/2014/main" id="{73434D08-17C8-4183-B715-F4B2476E5766}"/>
                  </a:ext>
                </a:extLst>
              </p:cNvPr>
              <p:cNvSpPr/>
              <p:nvPr/>
            </p:nvSpPr>
            <p:spPr>
              <a:xfrm>
                <a:off x="2873548" y="490453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Oval 1378">
                <a:extLst>
                  <a:ext uri="{FF2B5EF4-FFF2-40B4-BE49-F238E27FC236}">
                    <a16:creationId xmlns:a16="http://schemas.microsoft.com/office/drawing/2014/main" id="{A54E971A-4495-44A7-9696-2AE026C05BB7}"/>
                  </a:ext>
                </a:extLst>
              </p:cNvPr>
              <p:cNvSpPr/>
              <p:nvPr/>
            </p:nvSpPr>
            <p:spPr>
              <a:xfrm>
                <a:off x="2864023" y="490453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0" name="Oval 1379">
                <a:extLst>
                  <a:ext uri="{FF2B5EF4-FFF2-40B4-BE49-F238E27FC236}">
                    <a16:creationId xmlns:a16="http://schemas.microsoft.com/office/drawing/2014/main" id="{2C7B37C4-6242-44DD-8735-03E7958D1F0C}"/>
                  </a:ext>
                </a:extLst>
              </p:cNvPr>
              <p:cNvSpPr/>
              <p:nvPr/>
            </p:nvSpPr>
            <p:spPr>
              <a:xfrm>
                <a:off x="2868786" y="479261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1" name="Oval 1380">
                <a:extLst>
                  <a:ext uri="{FF2B5EF4-FFF2-40B4-BE49-F238E27FC236}">
                    <a16:creationId xmlns:a16="http://schemas.microsoft.com/office/drawing/2014/main" id="{CF42B93C-8336-4C3B-8145-5AC8951FBB87}"/>
                  </a:ext>
                </a:extLst>
              </p:cNvPr>
              <p:cNvSpPr/>
              <p:nvPr/>
            </p:nvSpPr>
            <p:spPr>
              <a:xfrm>
                <a:off x="2871168" y="472832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2" name="Oval 1381">
                <a:extLst>
                  <a:ext uri="{FF2B5EF4-FFF2-40B4-BE49-F238E27FC236}">
                    <a16:creationId xmlns:a16="http://schemas.microsoft.com/office/drawing/2014/main" id="{3862CE13-A148-4FBC-93C6-F8A62ABA2B9F}"/>
                  </a:ext>
                </a:extLst>
              </p:cNvPr>
              <p:cNvSpPr/>
              <p:nvPr/>
            </p:nvSpPr>
            <p:spPr>
              <a:xfrm>
                <a:off x="2890218" y="474737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3" name="Oval 1382">
                <a:extLst>
                  <a:ext uri="{FF2B5EF4-FFF2-40B4-BE49-F238E27FC236}">
                    <a16:creationId xmlns:a16="http://schemas.microsoft.com/office/drawing/2014/main" id="{9E65F61F-0086-4EC8-A110-9EEC0D37BB82}"/>
                  </a:ext>
                </a:extLst>
              </p:cNvPr>
              <p:cNvSpPr/>
              <p:nvPr/>
            </p:nvSpPr>
            <p:spPr>
              <a:xfrm>
                <a:off x="2921174" y="462355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4" name="Oval 1383">
                <a:extLst>
                  <a:ext uri="{FF2B5EF4-FFF2-40B4-BE49-F238E27FC236}">
                    <a16:creationId xmlns:a16="http://schemas.microsoft.com/office/drawing/2014/main" id="{5F36BFCA-65C7-420C-9A32-5E5AE202B7BD}"/>
                  </a:ext>
                </a:extLst>
              </p:cNvPr>
              <p:cNvSpPr/>
              <p:nvPr/>
            </p:nvSpPr>
            <p:spPr>
              <a:xfrm>
                <a:off x="2856880" y="462831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Oval 1384">
                <a:extLst>
                  <a:ext uri="{FF2B5EF4-FFF2-40B4-BE49-F238E27FC236}">
                    <a16:creationId xmlns:a16="http://schemas.microsoft.com/office/drawing/2014/main" id="{0DE3F683-731D-4D0A-8BD2-BC5E09E286FD}"/>
                  </a:ext>
                </a:extLst>
              </p:cNvPr>
              <p:cNvSpPr/>
              <p:nvPr/>
            </p:nvSpPr>
            <p:spPr>
              <a:xfrm>
                <a:off x="2866405" y="465688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6" name="Oval 1385">
                <a:extLst>
                  <a:ext uri="{FF2B5EF4-FFF2-40B4-BE49-F238E27FC236}">
                    <a16:creationId xmlns:a16="http://schemas.microsoft.com/office/drawing/2014/main" id="{E356743B-7B69-430E-89C9-72A666F023EA}"/>
                  </a:ext>
                </a:extLst>
              </p:cNvPr>
              <p:cNvSpPr/>
              <p:nvPr/>
            </p:nvSpPr>
            <p:spPr>
              <a:xfrm>
                <a:off x="2868786" y="466165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7" name="Oval 1386">
                <a:extLst>
                  <a:ext uri="{FF2B5EF4-FFF2-40B4-BE49-F238E27FC236}">
                    <a16:creationId xmlns:a16="http://schemas.microsoft.com/office/drawing/2014/main" id="{6F9D3F1A-4031-45B9-AD5D-85F8AFD855AC}"/>
                  </a:ext>
                </a:extLst>
              </p:cNvPr>
              <p:cNvSpPr/>
              <p:nvPr/>
            </p:nvSpPr>
            <p:spPr>
              <a:xfrm>
                <a:off x="2918792" y="469736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Oval 1387">
                <a:extLst>
                  <a:ext uri="{FF2B5EF4-FFF2-40B4-BE49-F238E27FC236}">
                    <a16:creationId xmlns:a16="http://schemas.microsoft.com/office/drawing/2014/main" id="{85E61895-B013-4D2B-A2B5-9695628E88E9}"/>
                  </a:ext>
                </a:extLst>
              </p:cNvPr>
              <p:cNvSpPr/>
              <p:nvPr/>
            </p:nvSpPr>
            <p:spPr>
              <a:xfrm>
                <a:off x="2937842" y="475213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9" name="Oval 1388">
                <a:extLst>
                  <a:ext uri="{FF2B5EF4-FFF2-40B4-BE49-F238E27FC236}">
                    <a16:creationId xmlns:a16="http://schemas.microsoft.com/office/drawing/2014/main" id="{9FB4EDB4-8ECC-402E-843D-7EC1019C217D}"/>
                  </a:ext>
                </a:extLst>
              </p:cNvPr>
              <p:cNvSpPr/>
              <p:nvPr/>
            </p:nvSpPr>
            <p:spPr>
              <a:xfrm>
                <a:off x="2935461" y="472118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0" name="Oval 1389">
                <a:extLst>
                  <a:ext uri="{FF2B5EF4-FFF2-40B4-BE49-F238E27FC236}">
                    <a16:creationId xmlns:a16="http://schemas.microsoft.com/office/drawing/2014/main" id="{3ACB7EED-C6D0-4A45-AF35-F6539493C76B}"/>
                  </a:ext>
                </a:extLst>
              </p:cNvPr>
              <p:cNvSpPr/>
              <p:nvPr/>
            </p:nvSpPr>
            <p:spPr>
              <a:xfrm>
                <a:off x="2937842" y="469498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1" name="Oval 1390">
                <a:extLst>
                  <a:ext uri="{FF2B5EF4-FFF2-40B4-BE49-F238E27FC236}">
                    <a16:creationId xmlns:a16="http://schemas.microsoft.com/office/drawing/2014/main" id="{018E96E5-457B-4706-9A4F-762EC797D201}"/>
                  </a:ext>
                </a:extLst>
              </p:cNvPr>
              <p:cNvSpPr/>
              <p:nvPr/>
            </p:nvSpPr>
            <p:spPr>
              <a:xfrm>
                <a:off x="2952130" y="444257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2" name="Oval 1391">
                <a:extLst>
                  <a:ext uri="{FF2B5EF4-FFF2-40B4-BE49-F238E27FC236}">
                    <a16:creationId xmlns:a16="http://schemas.microsoft.com/office/drawing/2014/main" id="{EDF85DF6-622C-4B3F-B076-898746B64529}"/>
                  </a:ext>
                </a:extLst>
              </p:cNvPr>
              <p:cNvSpPr/>
              <p:nvPr/>
            </p:nvSpPr>
            <p:spPr>
              <a:xfrm>
                <a:off x="2925936" y="445210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3" name="Oval 1392">
                <a:extLst>
                  <a:ext uri="{FF2B5EF4-FFF2-40B4-BE49-F238E27FC236}">
                    <a16:creationId xmlns:a16="http://schemas.microsoft.com/office/drawing/2014/main" id="{A478D788-1071-4CE9-B806-47076CB2FE0D}"/>
                  </a:ext>
                </a:extLst>
              </p:cNvPr>
              <p:cNvSpPr/>
              <p:nvPr/>
            </p:nvSpPr>
            <p:spPr>
              <a:xfrm>
                <a:off x="2949748" y="4304463"/>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4" name="Oval 1393">
                <a:extLst>
                  <a:ext uri="{FF2B5EF4-FFF2-40B4-BE49-F238E27FC236}">
                    <a16:creationId xmlns:a16="http://schemas.microsoft.com/office/drawing/2014/main" id="{DC00E76C-C2CC-44C3-8683-2ED66D05E113}"/>
                  </a:ext>
                </a:extLst>
              </p:cNvPr>
              <p:cNvSpPr/>
              <p:nvPr/>
            </p:nvSpPr>
            <p:spPr>
              <a:xfrm>
                <a:off x="2925936" y="419492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5" name="Oval 1394">
                <a:extLst>
                  <a:ext uri="{FF2B5EF4-FFF2-40B4-BE49-F238E27FC236}">
                    <a16:creationId xmlns:a16="http://schemas.microsoft.com/office/drawing/2014/main" id="{8A1828D9-81B4-44FE-8916-83E1FB86A301}"/>
                  </a:ext>
                </a:extLst>
              </p:cNvPr>
              <p:cNvSpPr/>
              <p:nvPr/>
            </p:nvSpPr>
            <p:spPr>
              <a:xfrm>
                <a:off x="2902123" y="420445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6" name="Oval 1395">
                <a:extLst>
                  <a:ext uri="{FF2B5EF4-FFF2-40B4-BE49-F238E27FC236}">
                    <a16:creationId xmlns:a16="http://schemas.microsoft.com/office/drawing/2014/main" id="{4644C05A-4D37-4492-80AC-835939BC423A}"/>
                  </a:ext>
                </a:extLst>
              </p:cNvPr>
              <p:cNvSpPr/>
              <p:nvPr/>
            </p:nvSpPr>
            <p:spPr>
              <a:xfrm>
                <a:off x="2854498" y="429017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7" name="Oval 1396">
                <a:extLst>
                  <a:ext uri="{FF2B5EF4-FFF2-40B4-BE49-F238E27FC236}">
                    <a16:creationId xmlns:a16="http://schemas.microsoft.com/office/drawing/2014/main" id="{4A1342E0-07CC-4235-BE4E-1661EC94B873}"/>
                  </a:ext>
                </a:extLst>
              </p:cNvPr>
              <p:cNvSpPr/>
              <p:nvPr/>
            </p:nvSpPr>
            <p:spPr>
              <a:xfrm>
                <a:off x="2861642" y="429970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8" name="Oval 1397">
                <a:extLst>
                  <a:ext uri="{FF2B5EF4-FFF2-40B4-BE49-F238E27FC236}">
                    <a16:creationId xmlns:a16="http://schemas.microsoft.com/office/drawing/2014/main" id="{1DDE528A-B54B-4630-836F-7B6FFAB4126E}"/>
                  </a:ext>
                </a:extLst>
              </p:cNvPr>
              <p:cNvSpPr/>
              <p:nvPr/>
            </p:nvSpPr>
            <p:spPr>
              <a:xfrm>
                <a:off x="2871167" y="4347325"/>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9" name="Oval 1398">
                <a:extLst>
                  <a:ext uri="{FF2B5EF4-FFF2-40B4-BE49-F238E27FC236}">
                    <a16:creationId xmlns:a16="http://schemas.microsoft.com/office/drawing/2014/main" id="{4A6EE5D8-6B5E-4BAA-A01A-BF09F02C1D57}"/>
                  </a:ext>
                </a:extLst>
              </p:cNvPr>
              <p:cNvSpPr/>
              <p:nvPr/>
            </p:nvSpPr>
            <p:spPr>
              <a:xfrm>
                <a:off x="2844973" y="437828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5" name="Group 1274">
              <a:extLst>
                <a:ext uri="{FF2B5EF4-FFF2-40B4-BE49-F238E27FC236}">
                  <a16:creationId xmlns:a16="http://schemas.microsoft.com/office/drawing/2014/main" id="{68C97492-9BF8-4434-84E2-BE02047565F8}"/>
                </a:ext>
              </a:extLst>
            </p:cNvPr>
            <p:cNvGrpSpPr/>
            <p:nvPr/>
          </p:nvGrpSpPr>
          <p:grpSpPr>
            <a:xfrm>
              <a:off x="3406133" y="4158926"/>
              <a:ext cx="196702" cy="487106"/>
              <a:chOff x="955049" y="4206107"/>
              <a:chExt cx="324035" cy="487106"/>
            </a:xfrm>
          </p:grpSpPr>
          <p:cxnSp>
            <p:nvCxnSpPr>
              <p:cNvPr id="1370" name="Straight Connector 1369">
                <a:extLst>
                  <a:ext uri="{FF2B5EF4-FFF2-40B4-BE49-F238E27FC236}">
                    <a16:creationId xmlns:a16="http://schemas.microsoft.com/office/drawing/2014/main" id="{65162EA4-CBA3-4FA4-98CD-C4985A95585C}"/>
                  </a:ext>
                </a:extLst>
              </p:cNvPr>
              <p:cNvCxnSpPr>
                <a:cxnSpLocks/>
              </p:cNvCxnSpPr>
              <p:nvPr/>
            </p:nvCxnSpPr>
            <p:spPr>
              <a:xfrm>
                <a:off x="1114403" y="4206107"/>
                <a:ext cx="0" cy="487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1" name="Group 1370">
                <a:extLst>
                  <a:ext uri="{FF2B5EF4-FFF2-40B4-BE49-F238E27FC236}">
                    <a16:creationId xmlns:a16="http://schemas.microsoft.com/office/drawing/2014/main" id="{5946B047-6BE3-4BB2-88DA-766FB6FEC022}"/>
                  </a:ext>
                </a:extLst>
              </p:cNvPr>
              <p:cNvGrpSpPr/>
              <p:nvPr/>
            </p:nvGrpSpPr>
            <p:grpSpPr>
              <a:xfrm>
                <a:off x="955049" y="4365934"/>
                <a:ext cx="324035" cy="174879"/>
                <a:chOff x="955049" y="4365934"/>
                <a:chExt cx="324035" cy="174879"/>
              </a:xfrm>
            </p:grpSpPr>
            <p:sp>
              <p:nvSpPr>
                <p:cNvPr id="1372" name="Rectangle 1371">
                  <a:extLst>
                    <a:ext uri="{FF2B5EF4-FFF2-40B4-BE49-F238E27FC236}">
                      <a16:creationId xmlns:a16="http://schemas.microsoft.com/office/drawing/2014/main" id="{8B683EF5-320C-4561-907E-50844EC419CD}"/>
                    </a:ext>
                  </a:extLst>
                </p:cNvPr>
                <p:cNvSpPr/>
                <p:nvPr/>
              </p:nvSpPr>
              <p:spPr>
                <a:xfrm>
                  <a:off x="955049" y="4365934"/>
                  <a:ext cx="324035" cy="174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3" name="Straight Connector 1372">
                  <a:extLst>
                    <a:ext uri="{FF2B5EF4-FFF2-40B4-BE49-F238E27FC236}">
                      <a16:creationId xmlns:a16="http://schemas.microsoft.com/office/drawing/2014/main" id="{6B0FCE2E-ED9E-434D-B747-FC80E48CB225}"/>
                    </a:ext>
                  </a:extLst>
                </p:cNvPr>
                <p:cNvCxnSpPr>
                  <a:cxnSpLocks/>
                </p:cNvCxnSpPr>
                <p:nvPr/>
              </p:nvCxnSpPr>
              <p:spPr>
                <a:xfrm>
                  <a:off x="955049" y="4478799"/>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76" name="Group 1275">
              <a:extLst>
                <a:ext uri="{FF2B5EF4-FFF2-40B4-BE49-F238E27FC236}">
                  <a16:creationId xmlns:a16="http://schemas.microsoft.com/office/drawing/2014/main" id="{86413E1A-90EA-4118-A904-916EA016E548}"/>
                </a:ext>
              </a:extLst>
            </p:cNvPr>
            <p:cNvGrpSpPr/>
            <p:nvPr/>
          </p:nvGrpSpPr>
          <p:grpSpPr>
            <a:xfrm>
              <a:off x="3433689" y="4138826"/>
              <a:ext cx="133631" cy="524155"/>
              <a:chOff x="3116304" y="4138826"/>
              <a:chExt cx="133631" cy="524155"/>
            </a:xfrm>
            <a:solidFill>
              <a:schemeClr val="accent2">
                <a:lumMod val="40000"/>
                <a:lumOff val="60000"/>
              </a:schemeClr>
            </a:solidFill>
          </p:grpSpPr>
          <p:sp>
            <p:nvSpPr>
              <p:cNvPr id="1360" name="Oval 1359">
                <a:extLst>
                  <a:ext uri="{FF2B5EF4-FFF2-40B4-BE49-F238E27FC236}">
                    <a16:creationId xmlns:a16="http://schemas.microsoft.com/office/drawing/2014/main" id="{3ED9CA12-0079-4342-929F-2A2D613998C5}"/>
                  </a:ext>
                </a:extLst>
              </p:cNvPr>
              <p:cNvSpPr/>
              <p:nvPr/>
            </p:nvSpPr>
            <p:spPr>
              <a:xfrm>
                <a:off x="3132972" y="462698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Oval 1360">
                <a:extLst>
                  <a:ext uri="{FF2B5EF4-FFF2-40B4-BE49-F238E27FC236}">
                    <a16:creationId xmlns:a16="http://schemas.microsoft.com/office/drawing/2014/main" id="{5F8F2573-FFBF-4FB4-8AF2-9B7CAD023FF6}"/>
                  </a:ext>
                </a:extLst>
              </p:cNvPr>
              <p:cNvSpPr/>
              <p:nvPr/>
            </p:nvSpPr>
            <p:spPr>
              <a:xfrm>
                <a:off x="3152022" y="4507918"/>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2" name="Oval 1361">
                <a:extLst>
                  <a:ext uri="{FF2B5EF4-FFF2-40B4-BE49-F238E27FC236}">
                    <a16:creationId xmlns:a16="http://schemas.microsoft.com/office/drawing/2014/main" id="{3ED08106-CC6A-4B55-8E03-0B6A8C40DAB9}"/>
                  </a:ext>
                </a:extLst>
              </p:cNvPr>
              <p:cNvSpPr/>
              <p:nvPr/>
            </p:nvSpPr>
            <p:spPr>
              <a:xfrm>
                <a:off x="3211554" y="449363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3" name="Oval 1362">
                <a:extLst>
                  <a:ext uri="{FF2B5EF4-FFF2-40B4-BE49-F238E27FC236}">
                    <a16:creationId xmlns:a16="http://schemas.microsoft.com/office/drawing/2014/main" id="{0CC5FD12-A0A1-4771-BD24-0384F86C1E4A}"/>
                  </a:ext>
                </a:extLst>
              </p:cNvPr>
              <p:cNvSpPr/>
              <p:nvPr/>
            </p:nvSpPr>
            <p:spPr>
              <a:xfrm>
                <a:off x="3213935" y="441743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4" name="Oval 1363">
                <a:extLst>
                  <a:ext uri="{FF2B5EF4-FFF2-40B4-BE49-F238E27FC236}">
                    <a16:creationId xmlns:a16="http://schemas.microsoft.com/office/drawing/2014/main" id="{F4460A4D-A7BF-433B-A744-1B2EBDDC22D3}"/>
                  </a:ext>
                </a:extLst>
              </p:cNvPr>
              <p:cNvSpPr/>
              <p:nvPr/>
            </p:nvSpPr>
            <p:spPr>
              <a:xfrm>
                <a:off x="3123448" y="442219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5" name="Oval 1364">
                <a:extLst>
                  <a:ext uri="{FF2B5EF4-FFF2-40B4-BE49-F238E27FC236}">
                    <a16:creationId xmlns:a16="http://schemas.microsoft.com/office/drawing/2014/main" id="{6D167B82-614D-4970-8F79-EFECA864DCCF}"/>
                  </a:ext>
                </a:extLst>
              </p:cNvPr>
              <p:cNvSpPr/>
              <p:nvPr/>
            </p:nvSpPr>
            <p:spPr>
              <a:xfrm>
                <a:off x="3116304" y="443648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6" name="Oval 1365">
                <a:extLst>
                  <a:ext uri="{FF2B5EF4-FFF2-40B4-BE49-F238E27FC236}">
                    <a16:creationId xmlns:a16="http://schemas.microsoft.com/office/drawing/2014/main" id="{BCF0B7BE-6EC9-4685-BAC8-B03DDB56CCD8}"/>
                  </a:ext>
                </a:extLst>
              </p:cNvPr>
              <p:cNvSpPr/>
              <p:nvPr/>
            </p:nvSpPr>
            <p:spPr>
              <a:xfrm>
                <a:off x="3161548" y="434599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7" name="Oval 1366">
                <a:extLst>
                  <a:ext uri="{FF2B5EF4-FFF2-40B4-BE49-F238E27FC236}">
                    <a16:creationId xmlns:a16="http://schemas.microsoft.com/office/drawing/2014/main" id="{B096E7AE-24EE-491E-983C-017773A1F705}"/>
                  </a:ext>
                </a:extLst>
              </p:cNvPr>
              <p:cNvSpPr/>
              <p:nvPr/>
            </p:nvSpPr>
            <p:spPr>
              <a:xfrm>
                <a:off x="3135354" y="42936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8" name="Oval 1367">
                <a:extLst>
                  <a:ext uri="{FF2B5EF4-FFF2-40B4-BE49-F238E27FC236}">
                    <a16:creationId xmlns:a16="http://schemas.microsoft.com/office/drawing/2014/main" id="{7BB19596-0A21-4247-96AB-DD37EF0594C6}"/>
                  </a:ext>
                </a:extLst>
              </p:cNvPr>
              <p:cNvSpPr/>
              <p:nvPr/>
            </p:nvSpPr>
            <p:spPr>
              <a:xfrm>
                <a:off x="3197267" y="421026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9" name="Oval 1368">
                <a:extLst>
                  <a:ext uri="{FF2B5EF4-FFF2-40B4-BE49-F238E27FC236}">
                    <a16:creationId xmlns:a16="http://schemas.microsoft.com/office/drawing/2014/main" id="{26F8D313-FD5D-4346-AE8E-D904577FDD9A}"/>
                  </a:ext>
                </a:extLst>
              </p:cNvPr>
              <p:cNvSpPr/>
              <p:nvPr/>
            </p:nvSpPr>
            <p:spPr>
              <a:xfrm>
                <a:off x="3135354" y="4138826"/>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7" name="Group 1276">
              <a:extLst>
                <a:ext uri="{FF2B5EF4-FFF2-40B4-BE49-F238E27FC236}">
                  <a16:creationId xmlns:a16="http://schemas.microsoft.com/office/drawing/2014/main" id="{E2370959-EEF3-4F22-8BFF-F7AF23B00DE5}"/>
                </a:ext>
              </a:extLst>
            </p:cNvPr>
            <p:cNvGrpSpPr/>
            <p:nvPr/>
          </p:nvGrpSpPr>
          <p:grpSpPr>
            <a:xfrm>
              <a:off x="3672405" y="4000500"/>
              <a:ext cx="199084" cy="909638"/>
              <a:chOff x="955049" y="4047681"/>
              <a:chExt cx="327959" cy="909638"/>
            </a:xfrm>
          </p:grpSpPr>
          <p:cxnSp>
            <p:nvCxnSpPr>
              <p:cNvPr id="1356" name="Straight Connector 1355">
                <a:extLst>
                  <a:ext uri="{FF2B5EF4-FFF2-40B4-BE49-F238E27FC236}">
                    <a16:creationId xmlns:a16="http://schemas.microsoft.com/office/drawing/2014/main" id="{60F91B1B-A3A9-4268-9050-6F76C9CAA670}"/>
                  </a:ext>
                </a:extLst>
              </p:cNvPr>
              <p:cNvCxnSpPr>
                <a:cxnSpLocks/>
              </p:cNvCxnSpPr>
              <p:nvPr/>
            </p:nvCxnSpPr>
            <p:spPr>
              <a:xfrm>
                <a:off x="1114403" y="4047681"/>
                <a:ext cx="0" cy="9096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57" name="Group 1356">
                <a:extLst>
                  <a:ext uri="{FF2B5EF4-FFF2-40B4-BE49-F238E27FC236}">
                    <a16:creationId xmlns:a16="http://schemas.microsoft.com/office/drawing/2014/main" id="{1BD9DDD4-D0FB-40CF-AE75-2458B65BC363}"/>
                  </a:ext>
                </a:extLst>
              </p:cNvPr>
              <p:cNvGrpSpPr/>
              <p:nvPr/>
            </p:nvGrpSpPr>
            <p:grpSpPr>
              <a:xfrm>
                <a:off x="955049" y="4403262"/>
                <a:ext cx="327959" cy="305855"/>
                <a:chOff x="955049" y="4403262"/>
                <a:chExt cx="327959" cy="305855"/>
              </a:xfrm>
            </p:grpSpPr>
            <p:sp>
              <p:nvSpPr>
                <p:cNvPr id="1358" name="Rectangle 1357">
                  <a:extLst>
                    <a:ext uri="{FF2B5EF4-FFF2-40B4-BE49-F238E27FC236}">
                      <a16:creationId xmlns:a16="http://schemas.microsoft.com/office/drawing/2014/main" id="{9CBB7A56-6E33-4269-80FD-835D4AA7F9FA}"/>
                    </a:ext>
                  </a:extLst>
                </p:cNvPr>
                <p:cNvSpPr/>
                <p:nvPr/>
              </p:nvSpPr>
              <p:spPr>
                <a:xfrm>
                  <a:off x="958973" y="4403262"/>
                  <a:ext cx="324035" cy="305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59" name="Straight Connector 1358">
                  <a:extLst>
                    <a:ext uri="{FF2B5EF4-FFF2-40B4-BE49-F238E27FC236}">
                      <a16:creationId xmlns:a16="http://schemas.microsoft.com/office/drawing/2014/main" id="{FDF9BB4F-5AF9-4941-90DA-BD0BDFAD39EC}"/>
                    </a:ext>
                  </a:extLst>
                </p:cNvPr>
                <p:cNvCxnSpPr>
                  <a:cxnSpLocks/>
                </p:cNvCxnSpPr>
                <p:nvPr/>
              </p:nvCxnSpPr>
              <p:spPr>
                <a:xfrm>
                  <a:off x="955049" y="4562916"/>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78" name="Group 1277">
              <a:extLst>
                <a:ext uri="{FF2B5EF4-FFF2-40B4-BE49-F238E27FC236}">
                  <a16:creationId xmlns:a16="http://schemas.microsoft.com/office/drawing/2014/main" id="{74680015-28A0-4A76-87D3-2B2D97F337C1}"/>
                </a:ext>
              </a:extLst>
            </p:cNvPr>
            <p:cNvGrpSpPr/>
            <p:nvPr/>
          </p:nvGrpSpPr>
          <p:grpSpPr>
            <a:xfrm>
              <a:off x="3944635" y="4074534"/>
              <a:ext cx="199084" cy="754085"/>
              <a:chOff x="955049" y="4121715"/>
              <a:chExt cx="327959" cy="754085"/>
            </a:xfrm>
          </p:grpSpPr>
          <p:cxnSp>
            <p:nvCxnSpPr>
              <p:cNvPr id="1352" name="Straight Connector 1351">
                <a:extLst>
                  <a:ext uri="{FF2B5EF4-FFF2-40B4-BE49-F238E27FC236}">
                    <a16:creationId xmlns:a16="http://schemas.microsoft.com/office/drawing/2014/main" id="{B6041489-68EA-441B-902D-CEF670D977E5}"/>
                  </a:ext>
                </a:extLst>
              </p:cNvPr>
              <p:cNvCxnSpPr>
                <a:cxnSpLocks/>
              </p:cNvCxnSpPr>
              <p:nvPr/>
            </p:nvCxnSpPr>
            <p:spPr>
              <a:xfrm>
                <a:off x="1114403" y="4121715"/>
                <a:ext cx="0" cy="75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53" name="Group 1352">
                <a:extLst>
                  <a:ext uri="{FF2B5EF4-FFF2-40B4-BE49-F238E27FC236}">
                    <a16:creationId xmlns:a16="http://schemas.microsoft.com/office/drawing/2014/main" id="{ACD6E44F-5695-4C2D-9D76-2B53D6F4942F}"/>
                  </a:ext>
                </a:extLst>
              </p:cNvPr>
              <p:cNvGrpSpPr/>
              <p:nvPr/>
            </p:nvGrpSpPr>
            <p:grpSpPr>
              <a:xfrm>
                <a:off x="955049" y="4223894"/>
                <a:ext cx="327959" cy="281436"/>
                <a:chOff x="955049" y="4223894"/>
                <a:chExt cx="327959" cy="281436"/>
              </a:xfrm>
            </p:grpSpPr>
            <p:sp>
              <p:nvSpPr>
                <p:cNvPr id="1354" name="Rectangle 1353">
                  <a:extLst>
                    <a:ext uri="{FF2B5EF4-FFF2-40B4-BE49-F238E27FC236}">
                      <a16:creationId xmlns:a16="http://schemas.microsoft.com/office/drawing/2014/main" id="{90CB78A4-6C0D-4962-98F9-6AC3B186352A}"/>
                    </a:ext>
                  </a:extLst>
                </p:cNvPr>
                <p:cNvSpPr/>
                <p:nvPr/>
              </p:nvSpPr>
              <p:spPr>
                <a:xfrm>
                  <a:off x="958973" y="4223894"/>
                  <a:ext cx="324035" cy="281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55" name="Straight Connector 1354">
                  <a:extLst>
                    <a:ext uri="{FF2B5EF4-FFF2-40B4-BE49-F238E27FC236}">
                      <a16:creationId xmlns:a16="http://schemas.microsoft.com/office/drawing/2014/main" id="{5CD9450E-05F2-4F1A-A825-FCFF7940C499}"/>
                    </a:ext>
                  </a:extLst>
                </p:cNvPr>
                <p:cNvCxnSpPr>
                  <a:cxnSpLocks/>
                </p:cNvCxnSpPr>
                <p:nvPr/>
              </p:nvCxnSpPr>
              <p:spPr>
                <a:xfrm>
                  <a:off x="955049" y="4294611"/>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279" name="Group 1278">
              <a:extLst>
                <a:ext uri="{FF2B5EF4-FFF2-40B4-BE49-F238E27FC236}">
                  <a16:creationId xmlns:a16="http://schemas.microsoft.com/office/drawing/2014/main" id="{7F99E5F1-A0DF-4F65-9BE9-558DDE4034AE}"/>
                </a:ext>
              </a:extLst>
            </p:cNvPr>
            <p:cNvGrpSpPr/>
            <p:nvPr/>
          </p:nvGrpSpPr>
          <p:grpSpPr>
            <a:xfrm>
              <a:off x="3711226" y="3984607"/>
              <a:ext cx="136013" cy="955163"/>
              <a:chOff x="3393841" y="3984607"/>
              <a:chExt cx="136013" cy="955163"/>
            </a:xfrm>
          </p:grpSpPr>
          <p:sp>
            <p:nvSpPr>
              <p:cNvPr id="1314" name="Oval 1313">
                <a:extLst>
                  <a:ext uri="{FF2B5EF4-FFF2-40B4-BE49-F238E27FC236}">
                    <a16:creationId xmlns:a16="http://schemas.microsoft.com/office/drawing/2014/main" id="{6827683E-F915-4937-A9C1-4C75BC2CB259}"/>
                  </a:ext>
                </a:extLst>
              </p:cNvPr>
              <p:cNvSpPr/>
              <p:nvPr/>
            </p:nvSpPr>
            <p:spPr>
              <a:xfrm>
                <a:off x="3481948" y="46918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5" name="Oval 1314">
                <a:extLst>
                  <a:ext uri="{FF2B5EF4-FFF2-40B4-BE49-F238E27FC236}">
                    <a16:creationId xmlns:a16="http://schemas.microsoft.com/office/drawing/2014/main" id="{109F86A4-664D-4F3F-A7EE-479D105CB404}"/>
                  </a:ext>
                </a:extLst>
              </p:cNvPr>
              <p:cNvSpPr/>
              <p:nvPr/>
            </p:nvSpPr>
            <p:spPr>
              <a:xfrm>
                <a:off x="3415273" y="47037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6" name="Oval 1315">
                <a:extLst>
                  <a:ext uri="{FF2B5EF4-FFF2-40B4-BE49-F238E27FC236}">
                    <a16:creationId xmlns:a16="http://schemas.microsoft.com/office/drawing/2014/main" id="{074B5F51-85A7-4B2C-8F6D-0F45BD5640BC}"/>
                  </a:ext>
                </a:extLst>
              </p:cNvPr>
              <p:cNvSpPr/>
              <p:nvPr/>
            </p:nvSpPr>
            <p:spPr>
              <a:xfrm>
                <a:off x="3443848" y="476089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7" name="Oval 1316">
                <a:extLst>
                  <a:ext uri="{FF2B5EF4-FFF2-40B4-BE49-F238E27FC236}">
                    <a16:creationId xmlns:a16="http://schemas.microsoft.com/office/drawing/2014/main" id="{4FECC481-3641-4419-8B65-8458878E8697}"/>
                  </a:ext>
                </a:extLst>
              </p:cNvPr>
              <p:cNvSpPr/>
              <p:nvPr/>
            </p:nvSpPr>
            <p:spPr>
              <a:xfrm>
                <a:off x="3429560" y="47632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8" name="Oval 1317">
                <a:extLst>
                  <a:ext uri="{FF2B5EF4-FFF2-40B4-BE49-F238E27FC236}">
                    <a16:creationId xmlns:a16="http://schemas.microsoft.com/office/drawing/2014/main" id="{6A2E851E-7E98-4B5C-9CB3-0BBDCE7965A5}"/>
                  </a:ext>
                </a:extLst>
              </p:cNvPr>
              <p:cNvSpPr/>
              <p:nvPr/>
            </p:nvSpPr>
            <p:spPr>
              <a:xfrm>
                <a:off x="3400985" y="47728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9" name="Oval 1318">
                <a:extLst>
                  <a:ext uri="{FF2B5EF4-FFF2-40B4-BE49-F238E27FC236}">
                    <a16:creationId xmlns:a16="http://schemas.microsoft.com/office/drawing/2014/main" id="{A90BF963-1598-4CD3-A1B0-6A161CDBE014}"/>
                  </a:ext>
                </a:extLst>
              </p:cNvPr>
              <p:cNvSpPr/>
              <p:nvPr/>
            </p:nvSpPr>
            <p:spPr>
              <a:xfrm>
                <a:off x="3405748" y="48132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0" name="Oval 1319">
                <a:extLst>
                  <a:ext uri="{FF2B5EF4-FFF2-40B4-BE49-F238E27FC236}">
                    <a16:creationId xmlns:a16="http://schemas.microsoft.com/office/drawing/2014/main" id="{A8407E13-99FA-4EDB-8F33-625C27546EED}"/>
                  </a:ext>
                </a:extLst>
              </p:cNvPr>
              <p:cNvSpPr/>
              <p:nvPr/>
            </p:nvSpPr>
            <p:spPr>
              <a:xfrm>
                <a:off x="3493854" y="48109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1" name="Oval 1320">
                <a:extLst>
                  <a:ext uri="{FF2B5EF4-FFF2-40B4-BE49-F238E27FC236}">
                    <a16:creationId xmlns:a16="http://schemas.microsoft.com/office/drawing/2014/main" id="{23B5E48A-AC9F-4A86-A9C0-F46DC81A3F1E}"/>
                  </a:ext>
                </a:extLst>
              </p:cNvPr>
              <p:cNvSpPr/>
              <p:nvPr/>
            </p:nvSpPr>
            <p:spPr>
              <a:xfrm>
                <a:off x="3465279" y="48609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2" name="Oval 1321">
                <a:extLst>
                  <a:ext uri="{FF2B5EF4-FFF2-40B4-BE49-F238E27FC236}">
                    <a16:creationId xmlns:a16="http://schemas.microsoft.com/office/drawing/2014/main" id="{91607336-6FCF-4EAB-984C-86A0638C05C8}"/>
                  </a:ext>
                </a:extLst>
              </p:cNvPr>
              <p:cNvSpPr/>
              <p:nvPr/>
            </p:nvSpPr>
            <p:spPr>
              <a:xfrm>
                <a:off x="3489092" y="48823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3" name="Oval 1322">
                <a:extLst>
                  <a:ext uri="{FF2B5EF4-FFF2-40B4-BE49-F238E27FC236}">
                    <a16:creationId xmlns:a16="http://schemas.microsoft.com/office/drawing/2014/main" id="{F9BE905A-23DB-44D3-89D2-5BD6AA0BC455}"/>
                  </a:ext>
                </a:extLst>
              </p:cNvPr>
              <p:cNvSpPr/>
              <p:nvPr/>
            </p:nvSpPr>
            <p:spPr>
              <a:xfrm>
                <a:off x="3486710" y="490377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4" name="Oval 1323">
                <a:extLst>
                  <a:ext uri="{FF2B5EF4-FFF2-40B4-BE49-F238E27FC236}">
                    <a16:creationId xmlns:a16="http://schemas.microsoft.com/office/drawing/2014/main" id="{A7F3A1FF-9729-4ECC-8E40-72202E5F3E4B}"/>
                  </a:ext>
                </a:extLst>
              </p:cNvPr>
              <p:cNvSpPr/>
              <p:nvPr/>
            </p:nvSpPr>
            <p:spPr>
              <a:xfrm>
                <a:off x="3415272" y="45465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5" name="Oval 1324">
                <a:extLst>
                  <a:ext uri="{FF2B5EF4-FFF2-40B4-BE49-F238E27FC236}">
                    <a16:creationId xmlns:a16="http://schemas.microsoft.com/office/drawing/2014/main" id="{D8D8A157-5D89-4929-819B-6F49E898E449}"/>
                  </a:ext>
                </a:extLst>
              </p:cNvPr>
              <p:cNvSpPr/>
              <p:nvPr/>
            </p:nvSpPr>
            <p:spPr>
              <a:xfrm>
                <a:off x="3393841" y="447276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6" name="Oval 1325">
                <a:extLst>
                  <a:ext uri="{FF2B5EF4-FFF2-40B4-BE49-F238E27FC236}">
                    <a16:creationId xmlns:a16="http://schemas.microsoft.com/office/drawing/2014/main" id="{AC9F4C52-D9CF-4404-9A46-71C9F13F2249}"/>
                  </a:ext>
                </a:extLst>
              </p:cNvPr>
              <p:cNvSpPr/>
              <p:nvPr/>
            </p:nvSpPr>
            <p:spPr>
              <a:xfrm>
                <a:off x="3424797" y="44275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7" name="Oval 1326">
                <a:extLst>
                  <a:ext uri="{FF2B5EF4-FFF2-40B4-BE49-F238E27FC236}">
                    <a16:creationId xmlns:a16="http://schemas.microsoft.com/office/drawing/2014/main" id="{852486D6-09E0-4583-8F36-8775ED1881AA}"/>
                  </a:ext>
                </a:extLst>
              </p:cNvPr>
              <p:cNvSpPr/>
              <p:nvPr/>
            </p:nvSpPr>
            <p:spPr>
              <a:xfrm>
                <a:off x="3489090" y="431083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8" name="Oval 1327">
                <a:extLst>
                  <a:ext uri="{FF2B5EF4-FFF2-40B4-BE49-F238E27FC236}">
                    <a16:creationId xmlns:a16="http://schemas.microsoft.com/office/drawing/2014/main" id="{F6D5435F-8BEA-42FC-8162-9B8FF668DF97}"/>
                  </a:ext>
                </a:extLst>
              </p:cNvPr>
              <p:cNvSpPr/>
              <p:nvPr/>
            </p:nvSpPr>
            <p:spPr>
              <a:xfrm>
                <a:off x="3491472" y="435846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9" name="Oval 1328">
                <a:extLst>
                  <a:ext uri="{FF2B5EF4-FFF2-40B4-BE49-F238E27FC236}">
                    <a16:creationId xmlns:a16="http://schemas.microsoft.com/office/drawing/2014/main" id="{54E5BC3F-B153-4633-92F3-276EAA7C7AB7}"/>
                  </a:ext>
                </a:extLst>
              </p:cNvPr>
              <p:cNvSpPr/>
              <p:nvPr/>
            </p:nvSpPr>
            <p:spPr>
              <a:xfrm>
                <a:off x="3481947" y="39846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0" name="Oval 1329">
                <a:extLst>
                  <a:ext uri="{FF2B5EF4-FFF2-40B4-BE49-F238E27FC236}">
                    <a16:creationId xmlns:a16="http://schemas.microsoft.com/office/drawing/2014/main" id="{2EEB7B29-43E0-428E-97EE-B5BC1755A31F}"/>
                  </a:ext>
                </a:extLst>
              </p:cNvPr>
              <p:cNvSpPr/>
              <p:nvPr/>
            </p:nvSpPr>
            <p:spPr>
              <a:xfrm>
                <a:off x="3489090" y="422273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 name="Oval 1330">
                <a:extLst>
                  <a:ext uri="{FF2B5EF4-FFF2-40B4-BE49-F238E27FC236}">
                    <a16:creationId xmlns:a16="http://schemas.microsoft.com/office/drawing/2014/main" id="{89151823-DD9F-451F-A72D-46D857682A62}"/>
                  </a:ext>
                </a:extLst>
              </p:cNvPr>
              <p:cNvSpPr/>
              <p:nvPr/>
            </p:nvSpPr>
            <p:spPr>
              <a:xfrm>
                <a:off x="3424797" y="40846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2" name="Oval 1331">
                <a:extLst>
                  <a:ext uri="{FF2B5EF4-FFF2-40B4-BE49-F238E27FC236}">
                    <a16:creationId xmlns:a16="http://schemas.microsoft.com/office/drawing/2014/main" id="{3BE4E698-94A9-436C-A48C-9D438D175528}"/>
                  </a:ext>
                </a:extLst>
              </p:cNvPr>
              <p:cNvSpPr/>
              <p:nvPr/>
            </p:nvSpPr>
            <p:spPr>
              <a:xfrm>
                <a:off x="3417653" y="41012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3" name="Oval 1332">
                <a:extLst>
                  <a:ext uri="{FF2B5EF4-FFF2-40B4-BE49-F238E27FC236}">
                    <a16:creationId xmlns:a16="http://schemas.microsoft.com/office/drawing/2014/main" id="{351EE328-389D-4BFB-8A30-1B8D7121A7DC}"/>
                  </a:ext>
                </a:extLst>
              </p:cNvPr>
              <p:cNvSpPr/>
              <p:nvPr/>
            </p:nvSpPr>
            <p:spPr>
              <a:xfrm>
                <a:off x="3405747" y="41560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4" name="Oval 1333">
                <a:extLst>
                  <a:ext uri="{FF2B5EF4-FFF2-40B4-BE49-F238E27FC236}">
                    <a16:creationId xmlns:a16="http://schemas.microsoft.com/office/drawing/2014/main" id="{A4B109E4-E261-456C-A710-DC7E7F0CAA84}"/>
                  </a:ext>
                </a:extLst>
              </p:cNvPr>
              <p:cNvSpPr/>
              <p:nvPr/>
            </p:nvSpPr>
            <p:spPr>
              <a:xfrm>
                <a:off x="3434322" y="42155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5" name="Oval 1334">
                <a:extLst>
                  <a:ext uri="{FF2B5EF4-FFF2-40B4-BE49-F238E27FC236}">
                    <a16:creationId xmlns:a16="http://schemas.microsoft.com/office/drawing/2014/main" id="{751668FC-7A48-473C-B6D4-192E5CAC3C4E}"/>
                  </a:ext>
                </a:extLst>
              </p:cNvPr>
              <p:cNvSpPr/>
              <p:nvPr/>
            </p:nvSpPr>
            <p:spPr>
              <a:xfrm>
                <a:off x="3450990" y="42536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6" name="Oval 1335">
                <a:extLst>
                  <a:ext uri="{FF2B5EF4-FFF2-40B4-BE49-F238E27FC236}">
                    <a16:creationId xmlns:a16="http://schemas.microsoft.com/office/drawing/2014/main" id="{560226CD-C7A8-4F44-9183-367427403C4A}"/>
                  </a:ext>
                </a:extLst>
              </p:cNvPr>
              <p:cNvSpPr/>
              <p:nvPr/>
            </p:nvSpPr>
            <p:spPr>
              <a:xfrm>
                <a:off x="3450990" y="428226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7" name="Oval 1336">
                <a:extLst>
                  <a:ext uri="{FF2B5EF4-FFF2-40B4-BE49-F238E27FC236}">
                    <a16:creationId xmlns:a16="http://schemas.microsoft.com/office/drawing/2014/main" id="{D479E292-0C10-4D98-B4D6-40FB10BCDBA4}"/>
                  </a:ext>
                </a:extLst>
              </p:cNvPr>
              <p:cNvSpPr/>
              <p:nvPr/>
            </p:nvSpPr>
            <p:spPr>
              <a:xfrm>
                <a:off x="3443847" y="43013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8" name="Oval 1337">
                <a:extLst>
                  <a:ext uri="{FF2B5EF4-FFF2-40B4-BE49-F238E27FC236}">
                    <a16:creationId xmlns:a16="http://schemas.microsoft.com/office/drawing/2014/main" id="{13BABC5C-52A3-441D-B7B5-F02C1365B2DD}"/>
                  </a:ext>
                </a:extLst>
              </p:cNvPr>
              <p:cNvSpPr/>
              <p:nvPr/>
            </p:nvSpPr>
            <p:spPr>
              <a:xfrm>
                <a:off x="3439084" y="43632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9" name="Oval 1338">
                <a:extLst>
                  <a:ext uri="{FF2B5EF4-FFF2-40B4-BE49-F238E27FC236}">
                    <a16:creationId xmlns:a16="http://schemas.microsoft.com/office/drawing/2014/main" id="{1F583B57-9D80-4066-96F2-E0C0AA8EC9FA}"/>
                  </a:ext>
                </a:extLst>
              </p:cNvPr>
              <p:cNvSpPr/>
              <p:nvPr/>
            </p:nvSpPr>
            <p:spPr>
              <a:xfrm>
                <a:off x="3431940" y="43679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0" name="Oval 1339">
                <a:extLst>
                  <a:ext uri="{FF2B5EF4-FFF2-40B4-BE49-F238E27FC236}">
                    <a16:creationId xmlns:a16="http://schemas.microsoft.com/office/drawing/2014/main" id="{EA0EBB59-7BAB-4022-BC6A-4A62A870876A}"/>
                  </a:ext>
                </a:extLst>
              </p:cNvPr>
              <p:cNvSpPr/>
              <p:nvPr/>
            </p:nvSpPr>
            <p:spPr>
              <a:xfrm>
                <a:off x="3472422" y="441085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1" name="Oval 1340">
                <a:extLst>
                  <a:ext uri="{FF2B5EF4-FFF2-40B4-BE49-F238E27FC236}">
                    <a16:creationId xmlns:a16="http://schemas.microsoft.com/office/drawing/2014/main" id="{833444EB-8722-4753-8CCB-27BA64E3CC03}"/>
                  </a:ext>
                </a:extLst>
              </p:cNvPr>
              <p:cNvSpPr/>
              <p:nvPr/>
            </p:nvSpPr>
            <p:spPr>
              <a:xfrm>
                <a:off x="3486709" y="44322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2" name="Oval 1341">
                <a:extLst>
                  <a:ext uri="{FF2B5EF4-FFF2-40B4-BE49-F238E27FC236}">
                    <a16:creationId xmlns:a16="http://schemas.microsoft.com/office/drawing/2014/main" id="{4803AA28-8F13-4D5A-8677-23D3FFE53CD6}"/>
                  </a:ext>
                </a:extLst>
              </p:cNvPr>
              <p:cNvSpPr/>
              <p:nvPr/>
            </p:nvSpPr>
            <p:spPr>
              <a:xfrm>
                <a:off x="3486709" y="44537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3" name="Oval 1342">
                <a:extLst>
                  <a:ext uri="{FF2B5EF4-FFF2-40B4-BE49-F238E27FC236}">
                    <a16:creationId xmlns:a16="http://schemas.microsoft.com/office/drawing/2014/main" id="{22AFFC3F-D04F-479D-8779-16DFA6BDF20F}"/>
                  </a:ext>
                </a:extLst>
              </p:cNvPr>
              <p:cNvSpPr/>
              <p:nvPr/>
            </p:nvSpPr>
            <p:spPr>
              <a:xfrm>
                <a:off x="3431940" y="449657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4" name="Oval 1343">
                <a:extLst>
                  <a:ext uri="{FF2B5EF4-FFF2-40B4-BE49-F238E27FC236}">
                    <a16:creationId xmlns:a16="http://schemas.microsoft.com/office/drawing/2014/main" id="{14D52E70-5813-4115-8684-08C81472DCF5}"/>
                  </a:ext>
                </a:extLst>
              </p:cNvPr>
              <p:cNvSpPr/>
              <p:nvPr/>
            </p:nvSpPr>
            <p:spPr>
              <a:xfrm>
                <a:off x="3448609" y="452038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5" name="Oval 1344">
                <a:extLst>
                  <a:ext uri="{FF2B5EF4-FFF2-40B4-BE49-F238E27FC236}">
                    <a16:creationId xmlns:a16="http://schemas.microsoft.com/office/drawing/2014/main" id="{21A145F9-339D-4154-824C-7856AD94928D}"/>
                  </a:ext>
                </a:extLst>
              </p:cNvPr>
              <p:cNvSpPr/>
              <p:nvPr/>
            </p:nvSpPr>
            <p:spPr>
              <a:xfrm>
                <a:off x="3491471" y="450610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6" name="Oval 1345">
                <a:extLst>
                  <a:ext uri="{FF2B5EF4-FFF2-40B4-BE49-F238E27FC236}">
                    <a16:creationId xmlns:a16="http://schemas.microsoft.com/office/drawing/2014/main" id="{41A1E143-AA02-4C9A-91B2-66E990C7CE3C}"/>
                  </a:ext>
                </a:extLst>
              </p:cNvPr>
              <p:cNvSpPr/>
              <p:nvPr/>
            </p:nvSpPr>
            <p:spPr>
              <a:xfrm>
                <a:off x="3489090" y="45370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7" name="Oval 1346">
                <a:extLst>
                  <a:ext uri="{FF2B5EF4-FFF2-40B4-BE49-F238E27FC236}">
                    <a16:creationId xmlns:a16="http://schemas.microsoft.com/office/drawing/2014/main" id="{93D4106F-DE3F-4049-B2BE-392E377375DF}"/>
                  </a:ext>
                </a:extLst>
              </p:cNvPr>
              <p:cNvSpPr/>
              <p:nvPr/>
            </p:nvSpPr>
            <p:spPr>
              <a:xfrm>
                <a:off x="3486709" y="45727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8" name="Oval 1347">
                <a:extLst>
                  <a:ext uri="{FF2B5EF4-FFF2-40B4-BE49-F238E27FC236}">
                    <a16:creationId xmlns:a16="http://schemas.microsoft.com/office/drawing/2014/main" id="{837EB94A-077F-4E7F-A02A-BDB3EA9EB94C}"/>
                  </a:ext>
                </a:extLst>
              </p:cNvPr>
              <p:cNvSpPr/>
              <p:nvPr/>
            </p:nvSpPr>
            <p:spPr>
              <a:xfrm>
                <a:off x="3484327" y="45942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Oval 1348">
                <a:extLst>
                  <a:ext uri="{FF2B5EF4-FFF2-40B4-BE49-F238E27FC236}">
                    <a16:creationId xmlns:a16="http://schemas.microsoft.com/office/drawing/2014/main" id="{102BE143-E293-4BC6-B732-F3049BC5F7AE}"/>
                  </a:ext>
                </a:extLst>
              </p:cNvPr>
              <p:cNvSpPr/>
              <p:nvPr/>
            </p:nvSpPr>
            <p:spPr>
              <a:xfrm>
                <a:off x="3477184" y="458944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0" name="Oval 1349">
                <a:extLst>
                  <a:ext uri="{FF2B5EF4-FFF2-40B4-BE49-F238E27FC236}">
                    <a16:creationId xmlns:a16="http://schemas.microsoft.com/office/drawing/2014/main" id="{2B92D36F-4E44-4861-84CF-CDE806F0BBB1}"/>
                  </a:ext>
                </a:extLst>
              </p:cNvPr>
              <p:cNvSpPr/>
              <p:nvPr/>
            </p:nvSpPr>
            <p:spPr>
              <a:xfrm>
                <a:off x="3470040" y="45680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1" name="Oval 1350">
                <a:extLst>
                  <a:ext uri="{FF2B5EF4-FFF2-40B4-BE49-F238E27FC236}">
                    <a16:creationId xmlns:a16="http://schemas.microsoft.com/office/drawing/2014/main" id="{4E18854A-1BD7-4480-8AC3-697D031A953E}"/>
                  </a:ext>
                </a:extLst>
              </p:cNvPr>
              <p:cNvSpPr/>
              <p:nvPr/>
            </p:nvSpPr>
            <p:spPr>
              <a:xfrm>
                <a:off x="3472421" y="45418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0" name="Group 1279">
              <a:extLst>
                <a:ext uri="{FF2B5EF4-FFF2-40B4-BE49-F238E27FC236}">
                  <a16:creationId xmlns:a16="http://schemas.microsoft.com/office/drawing/2014/main" id="{85E32BEE-F99D-4F8B-AFC5-DE37D9319C53}"/>
                </a:ext>
              </a:extLst>
            </p:cNvPr>
            <p:cNvGrpSpPr/>
            <p:nvPr/>
          </p:nvGrpSpPr>
          <p:grpSpPr>
            <a:xfrm>
              <a:off x="3971981" y="4051282"/>
              <a:ext cx="138392" cy="793238"/>
              <a:chOff x="3654596" y="4051282"/>
              <a:chExt cx="138392" cy="793238"/>
            </a:xfrm>
          </p:grpSpPr>
          <p:sp>
            <p:nvSpPr>
              <p:cNvPr id="1285" name="Oval 1284">
                <a:extLst>
                  <a:ext uri="{FF2B5EF4-FFF2-40B4-BE49-F238E27FC236}">
                    <a16:creationId xmlns:a16="http://schemas.microsoft.com/office/drawing/2014/main" id="{79BD61C5-0453-49DE-AE16-7D9181E3448C}"/>
                  </a:ext>
                </a:extLst>
              </p:cNvPr>
              <p:cNvSpPr/>
              <p:nvPr/>
            </p:nvSpPr>
            <p:spPr>
              <a:xfrm>
                <a:off x="3661740" y="4808520"/>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a:extLst>
                  <a:ext uri="{FF2B5EF4-FFF2-40B4-BE49-F238E27FC236}">
                    <a16:creationId xmlns:a16="http://schemas.microsoft.com/office/drawing/2014/main" id="{97EE7734-FB6D-4059-8EF7-0013C580F2F0}"/>
                  </a:ext>
                </a:extLst>
              </p:cNvPr>
              <p:cNvSpPr/>
              <p:nvPr/>
            </p:nvSpPr>
            <p:spPr>
              <a:xfrm>
                <a:off x="3714127" y="454420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a:extLst>
                  <a:ext uri="{FF2B5EF4-FFF2-40B4-BE49-F238E27FC236}">
                    <a16:creationId xmlns:a16="http://schemas.microsoft.com/office/drawing/2014/main" id="{71EA1D58-1D9D-4364-BC05-BF594771C9A6}"/>
                  </a:ext>
                </a:extLst>
              </p:cNvPr>
              <p:cNvSpPr/>
              <p:nvPr/>
            </p:nvSpPr>
            <p:spPr>
              <a:xfrm>
                <a:off x="3692696" y="405128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a:extLst>
                  <a:ext uri="{FF2B5EF4-FFF2-40B4-BE49-F238E27FC236}">
                    <a16:creationId xmlns:a16="http://schemas.microsoft.com/office/drawing/2014/main" id="{D1A1A55F-FECB-416F-912B-B6CF2F816DA5}"/>
                  </a:ext>
                </a:extLst>
              </p:cNvPr>
              <p:cNvSpPr/>
              <p:nvPr/>
            </p:nvSpPr>
            <p:spPr>
              <a:xfrm>
                <a:off x="3749846" y="4094144"/>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a:extLst>
                  <a:ext uri="{FF2B5EF4-FFF2-40B4-BE49-F238E27FC236}">
                    <a16:creationId xmlns:a16="http://schemas.microsoft.com/office/drawing/2014/main" id="{39D7ADBC-A7DE-4DDC-894F-574945F6A988}"/>
                  </a:ext>
                </a:extLst>
              </p:cNvPr>
              <p:cNvSpPr/>
              <p:nvPr/>
            </p:nvSpPr>
            <p:spPr>
              <a:xfrm>
                <a:off x="3685552" y="410366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a:extLst>
                  <a:ext uri="{FF2B5EF4-FFF2-40B4-BE49-F238E27FC236}">
                    <a16:creationId xmlns:a16="http://schemas.microsoft.com/office/drawing/2014/main" id="{DBDA435B-19E7-42E2-934D-D4DD6BCBCA0F}"/>
                  </a:ext>
                </a:extLst>
              </p:cNvPr>
              <p:cNvSpPr/>
              <p:nvPr/>
            </p:nvSpPr>
            <p:spPr>
              <a:xfrm>
                <a:off x="3666502" y="410843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1" name="Oval 1290">
                <a:extLst>
                  <a:ext uri="{FF2B5EF4-FFF2-40B4-BE49-F238E27FC236}">
                    <a16:creationId xmlns:a16="http://schemas.microsoft.com/office/drawing/2014/main" id="{BDB45B3D-6674-4EF0-9B97-C8DC43332F51}"/>
                  </a:ext>
                </a:extLst>
              </p:cNvPr>
              <p:cNvSpPr/>
              <p:nvPr/>
            </p:nvSpPr>
            <p:spPr>
              <a:xfrm>
                <a:off x="3666502" y="414653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2" name="Oval 1291">
                <a:extLst>
                  <a:ext uri="{FF2B5EF4-FFF2-40B4-BE49-F238E27FC236}">
                    <a16:creationId xmlns:a16="http://schemas.microsoft.com/office/drawing/2014/main" id="{B7C0B893-D7C6-413B-A298-55E3A7529234}"/>
                  </a:ext>
                </a:extLst>
              </p:cNvPr>
              <p:cNvSpPr/>
              <p:nvPr/>
            </p:nvSpPr>
            <p:spPr>
              <a:xfrm>
                <a:off x="3654596" y="423940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3" name="Oval 1292">
                <a:extLst>
                  <a:ext uri="{FF2B5EF4-FFF2-40B4-BE49-F238E27FC236}">
                    <a16:creationId xmlns:a16="http://schemas.microsoft.com/office/drawing/2014/main" id="{82FEE61F-D970-4C9D-BF0A-F37F891BA5E9}"/>
                  </a:ext>
                </a:extLst>
              </p:cNvPr>
              <p:cNvSpPr/>
              <p:nvPr/>
            </p:nvSpPr>
            <p:spPr>
              <a:xfrm>
                <a:off x="3678408" y="4175108"/>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a:extLst>
                  <a:ext uri="{FF2B5EF4-FFF2-40B4-BE49-F238E27FC236}">
                    <a16:creationId xmlns:a16="http://schemas.microsoft.com/office/drawing/2014/main" id="{0C80228F-DF8E-4AD6-9A76-56B7E2CE66EE}"/>
                  </a:ext>
                </a:extLst>
              </p:cNvPr>
              <p:cNvSpPr/>
              <p:nvPr/>
            </p:nvSpPr>
            <p:spPr>
              <a:xfrm>
                <a:off x="3699839" y="415367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a:extLst>
                  <a:ext uri="{FF2B5EF4-FFF2-40B4-BE49-F238E27FC236}">
                    <a16:creationId xmlns:a16="http://schemas.microsoft.com/office/drawing/2014/main" id="{52E7A56B-944B-43C0-B7A1-D5369F2A06D2}"/>
                  </a:ext>
                </a:extLst>
              </p:cNvPr>
              <p:cNvSpPr/>
              <p:nvPr/>
            </p:nvSpPr>
            <p:spPr>
              <a:xfrm>
                <a:off x="3740320" y="4148914"/>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Oval 1295">
                <a:extLst>
                  <a:ext uri="{FF2B5EF4-FFF2-40B4-BE49-F238E27FC236}">
                    <a16:creationId xmlns:a16="http://schemas.microsoft.com/office/drawing/2014/main" id="{8226997A-7257-40CA-97DB-39C04B1D01EE}"/>
                  </a:ext>
                </a:extLst>
              </p:cNvPr>
              <p:cNvSpPr/>
              <p:nvPr/>
            </p:nvSpPr>
            <p:spPr>
              <a:xfrm>
                <a:off x="3747463" y="415843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a:extLst>
                  <a:ext uri="{FF2B5EF4-FFF2-40B4-BE49-F238E27FC236}">
                    <a16:creationId xmlns:a16="http://schemas.microsoft.com/office/drawing/2014/main" id="{B47EED64-3966-4EF8-8734-A5628D793DAC}"/>
                  </a:ext>
                </a:extLst>
              </p:cNvPr>
              <p:cNvSpPr/>
              <p:nvPr/>
            </p:nvSpPr>
            <p:spPr>
              <a:xfrm>
                <a:off x="3723651" y="417748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a:extLst>
                  <a:ext uri="{FF2B5EF4-FFF2-40B4-BE49-F238E27FC236}">
                    <a16:creationId xmlns:a16="http://schemas.microsoft.com/office/drawing/2014/main" id="{6DEA310D-5E0A-49A1-B380-7D16CC4DDA1D}"/>
                  </a:ext>
                </a:extLst>
              </p:cNvPr>
              <p:cNvSpPr/>
              <p:nvPr/>
            </p:nvSpPr>
            <p:spPr>
              <a:xfrm>
                <a:off x="3680788" y="4203683"/>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a:extLst>
                  <a:ext uri="{FF2B5EF4-FFF2-40B4-BE49-F238E27FC236}">
                    <a16:creationId xmlns:a16="http://schemas.microsoft.com/office/drawing/2014/main" id="{B59BAFCD-A285-4647-8B3F-3EEAE5B44301}"/>
                  </a:ext>
                </a:extLst>
              </p:cNvPr>
              <p:cNvSpPr/>
              <p:nvPr/>
            </p:nvSpPr>
            <p:spPr>
              <a:xfrm>
                <a:off x="3723651" y="422987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a:extLst>
                  <a:ext uri="{FF2B5EF4-FFF2-40B4-BE49-F238E27FC236}">
                    <a16:creationId xmlns:a16="http://schemas.microsoft.com/office/drawing/2014/main" id="{8A38F792-32D7-4A4B-929B-45E0748038D0}"/>
                  </a:ext>
                </a:extLst>
              </p:cNvPr>
              <p:cNvSpPr/>
              <p:nvPr/>
            </p:nvSpPr>
            <p:spPr>
              <a:xfrm>
                <a:off x="3699838" y="4213208"/>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a:extLst>
                  <a:ext uri="{FF2B5EF4-FFF2-40B4-BE49-F238E27FC236}">
                    <a16:creationId xmlns:a16="http://schemas.microsoft.com/office/drawing/2014/main" id="{51BD9DC5-8BAC-432C-A87F-0E355718DDC6}"/>
                  </a:ext>
                </a:extLst>
              </p:cNvPr>
              <p:cNvSpPr/>
              <p:nvPr/>
            </p:nvSpPr>
            <p:spPr>
              <a:xfrm>
                <a:off x="3756988" y="419653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a:extLst>
                  <a:ext uri="{FF2B5EF4-FFF2-40B4-BE49-F238E27FC236}">
                    <a16:creationId xmlns:a16="http://schemas.microsoft.com/office/drawing/2014/main" id="{FC5CE91C-6F5B-45E6-9CA4-CD0D9FDA92F5}"/>
                  </a:ext>
                </a:extLst>
              </p:cNvPr>
              <p:cNvSpPr/>
              <p:nvPr/>
            </p:nvSpPr>
            <p:spPr>
              <a:xfrm>
                <a:off x="3752226" y="424892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a:extLst>
                  <a:ext uri="{FF2B5EF4-FFF2-40B4-BE49-F238E27FC236}">
                    <a16:creationId xmlns:a16="http://schemas.microsoft.com/office/drawing/2014/main" id="{C1033E81-2122-4356-8180-2766D0E34366}"/>
                  </a:ext>
                </a:extLst>
              </p:cNvPr>
              <p:cNvSpPr/>
              <p:nvPr/>
            </p:nvSpPr>
            <p:spPr>
              <a:xfrm>
                <a:off x="3749845" y="4222733"/>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a:extLst>
                  <a:ext uri="{FF2B5EF4-FFF2-40B4-BE49-F238E27FC236}">
                    <a16:creationId xmlns:a16="http://schemas.microsoft.com/office/drawing/2014/main" id="{BAB593B8-38BC-4D79-905F-E30BC3FFC2D1}"/>
                  </a:ext>
                </a:extLst>
              </p:cNvPr>
              <p:cNvSpPr/>
              <p:nvPr/>
            </p:nvSpPr>
            <p:spPr>
              <a:xfrm>
                <a:off x="3661739" y="422987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Oval 1304">
                <a:extLst>
                  <a:ext uri="{FF2B5EF4-FFF2-40B4-BE49-F238E27FC236}">
                    <a16:creationId xmlns:a16="http://schemas.microsoft.com/office/drawing/2014/main" id="{0BC3EF0E-67C3-47DE-B2E7-A5620F449A5F}"/>
                  </a:ext>
                </a:extLst>
              </p:cNvPr>
              <p:cNvSpPr/>
              <p:nvPr/>
            </p:nvSpPr>
            <p:spPr>
              <a:xfrm>
                <a:off x="3740321" y="432512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Oval 1305">
                <a:extLst>
                  <a:ext uri="{FF2B5EF4-FFF2-40B4-BE49-F238E27FC236}">
                    <a16:creationId xmlns:a16="http://schemas.microsoft.com/office/drawing/2014/main" id="{9D9E9EB2-B927-4F98-B4E7-1F6FB591DFAD}"/>
                  </a:ext>
                </a:extLst>
              </p:cNvPr>
              <p:cNvSpPr/>
              <p:nvPr/>
            </p:nvSpPr>
            <p:spPr>
              <a:xfrm>
                <a:off x="3733178" y="435370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Oval 1306">
                <a:extLst>
                  <a:ext uri="{FF2B5EF4-FFF2-40B4-BE49-F238E27FC236}">
                    <a16:creationId xmlns:a16="http://schemas.microsoft.com/office/drawing/2014/main" id="{874E8A19-7824-4B86-BE6C-E2EBA62427D6}"/>
                  </a:ext>
                </a:extLst>
              </p:cNvPr>
              <p:cNvSpPr/>
              <p:nvPr/>
            </p:nvSpPr>
            <p:spPr>
              <a:xfrm>
                <a:off x="3690316" y="435608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Oval 1307">
                <a:extLst>
                  <a:ext uri="{FF2B5EF4-FFF2-40B4-BE49-F238E27FC236}">
                    <a16:creationId xmlns:a16="http://schemas.microsoft.com/office/drawing/2014/main" id="{D6D467FD-ED4C-45A9-B51D-4B5B3B9D6BB9}"/>
                  </a:ext>
                </a:extLst>
              </p:cNvPr>
              <p:cNvSpPr/>
              <p:nvPr/>
            </p:nvSpPr>
            <p:spPr>
              <a:xfrm>
                <a:off x="3680791" y="4365607"/>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9" name="Oval 1308">
                <a:extLst>
                  <a:ext uri="{FF2B5EF4-FFF2-40B4-BE49-F238E27FC236}">
                    <a16:creationId xmlns:a16="http://schemas.microsoft.com/office/drawing/2014/main" id="{8D09304F-373D-4214-ACC4-6780190CBA9A}"/>
                  </a:ext>
                </a:extLst>
              </p:cNvPr>
              <p:cNvSpPr/>
              <p:nvPr/>
            </p:nvSpPr>
            <p:spPr>
              <a:xfrm>
                <a:off x="3730798" y="443228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0" name="Oval 1309">
                <a:extLst>
                  <a:ext uri="{FF2B5EF4-FFF2-40B4-BE49-F238E27FC236}">
                    <a16:creationId xmlns:a16="http://schemas.microsoft.com/office/drawing/2014/main" id="{529D639E-61CF-47C8-9EA5-E9A4C2BA6698}"/>
                  </a:ext>
                </a:extLst>
              </p:cNvPr>
              <p:cNvSpPr/>
              <p:nvPr/>
            </p:nvSpPr>
            <p:spPr>
              <a:xfrm>
                <a:off x="3745085" y="446323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1" name="Oval 1310">
                <a:extLst>
                  <a:ext uri="{FF2B5EF4-FFF2-40B4-BE49-F238E27FC236}">
                    <a16:creationId xmlns:a16="http://schemas.microsoft.com/office/drawing/2014/main" id="{0CC694BA-6068-4D12-9302-4B70A3F5BCD8}"/>
                  </a:ext>
                </a:extLst>
              </p:cNvPr>
              <p:cNvSpPr/>
              <p:nvPr/>
            </p:nvSpPr>
            <p:spPr>
              <a:xfrm>
                <a:off x="3709366" y="446800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2" name="Oval 1311">
                <a:extLst>
                  <a:ext uri="{FF2B5EF4-FFF2-40B4-BE49-F238E27FC236}">
                    <a16:creationId xmlns:a16="http://schemas.microsoft.com/office/drawing/2014/main" id="{278D6353-943B-4C85-9DCD-A732E388B1B9}"/>
                  </a:ext>
                </a:extLst>
              </p:cNvPr>
              <p:cNvSpPr/>
              <p:nvPr/>
            </p:nvSpPr>
            <p:spPr>
              <a:xfrm>
                <a:off x="3706984" y="4484670"/>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3" name="Oval 1312">
                <a:extLst>
                  <a:ext uri="{FF2B5EF4-FFF2-40B4-BE49-F238E27FC236}">
                    <a16:creationId xmlns:a16="http://schemas.microsoft.com/office/drawing/2014/main" id="{1F58193A-D3D6-457D-B5F1-2FBB175241FF}"/>
                  </a:ext>
                </a:extLst>
              </p:cNvPr>
              <p:cNvSpPr/>
              <p:nvPr/>
            </p:nvSpPr>
            <p:spPr>
              <a:xfrm>
                <a:off x="3697459" y="4515626"/>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81" name="TextBox 1280">
              <a:extLst>
                <a:ext uri="{FF2B5EF4-FFF2-40B4-BE49-F238E27FC236}">
                  <a16:creationId xmlns:a16="http://schemas.microsoft.com/office/drawing/2014/main" id="{81E2FC99-34F8-4384-81AF-7FC9C1A7ED80}"/>
                </a:ext>
              </a:extLst>
            </p:cNvPr>
            <p:cNvSpPr txBox="1"/>
            <p:nvPr/>
          </p:nvSpPr>
          <p:spPr>
            <a:xfrm>
              <a:off x="3499323" y="3760272"/>
              <a:ext cx="767486" cy="138499"/>
            </a:xfrm>
            <a:prstGeom prst="rect">
              <a:avLst/>
            </a:prstGeom>
            <a:noFill/>
          </p:spPr>
          <p:txBody>
            <a:bodyPr wrap="square" lIns="0" tIns="0" rIns="0" bIns="0" rtlCol="0">
              <a:spAutoFit/>
            </a:bodyPr>
            <a:lstStyle/>
            <a:p>
              <a:pPr algn="ctr"/>
              <a:r>
                <a:rPr lang="en-GB" sz="900" dirty="0"/>
                <a:t>P&lt;0.001</a:t>
              </a:r>
              <a:endParaRPr lang="en-GB" sz="900" baseline="30000" dirty="0"/>
            </a:p>
          </p:txBody>
        </p:sp>
        <p:sp>
          <p:nvSpPr>
            <p:cNvPr id="1282" name="TextBox 1281">
              <a:extLst>
                <a:ext uri="{FF2B5EF4-FFF2-40B4-BE49-F238E27FC236}">
                  <a16:creationId xmlns:a16="http://schemas.microsoft.com/office/drawing/2014/main" id="{B1A66BEC-60F6-4C62-968A-A38CFB4B170D}"/>
                </a:ext>
              </a:extLst>
            </p:cNvPr>
            <p:cNvSpPr txBox="1"/>
            <p:nvPr/>
          </p:nvSpPr>
          <p:spPr>
            <a:xfrm>
              <a:off x="2969609" y="3769509"/>
              <a:ext cx="767695" cy="138499"/>
            </a:xfrm>
            <a:prstGeom prst="rect">
              <a:avLst/>
            </a:prstGeom>
            <a:noFill/>
          </p:spPr>
          <p:txBody>
            <a:bodyPr wrap="square" lIns="0" tIns="0" rIns="0" bIns="0" rtlCol="0">
              <a:spAutoFit/>
            </a:bodyPr>
            <a:lstStyle/>
            <a:p>
              <a:pPr algn="ctr"/>
              <a:r>
                <a:rPr lang="en-GB" sz="900" dirty="0"/>
                <a:t>P=0.004</a:t>
              </a:r>
              <a:endParaRPr lang="en-GB" sz="900" baseline="30000" dirty="0"/>
            </a:p>
          </p:txBody>
        </p:sp>
        <p:sp>
          <p:nvSpPr>
            <p:cNvPr id="1283" name="Freeform: Shape 1282">
              <a:extLst>
                <a:ext uri="{FF2B5EF4-FFF2-40B4-BE49-F238E27FC236}">
                  <a16:creationId xmlns:a16="http://schemas.microsoft.com/office/drawing/2014/main" id="{91D9F742-CEFD-4C5A-9E29-9C208A86340B}"/>
                </a:ext>
              </a:extLst>
            </p:cNvPr>
            <p:cNvSpPr/>
            <p:nvPr/>
          </p:nvSpPr>
          <p:spPr>
            <a:xfrm>
              <a:off x="3225903" y="3900981"/>
              <a:ext cx="264549"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Freeform: Shape 1283">
              <a:extLst>
                <a:ext uri="{FF2B5EF4-FFF2-40B4-BE49-F238E27FC236}">
                  <a16:creationId xmlns:a16="http://schemas.microsoft.com/office/drawing/2014/main" id="{A219DAFF-2AFA-4969-B288-1DD8443A3B41}"/>
                </a:ext>
              </a:extLst>
            </p:cNvPr>
            <p:cNvSpPr/>
            <p:nvPr/>
          </p:nvSpPr>
          <p:spPr>
            <a:xfrm>
              <a:off x="3767773" y="3900981"/>
              <a:ext cx="264549"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1" name="Group 1460">
            <a:extLst>
              <a:ext uri="{FF2B5EF4-FFF2-40B4-BE49-F238E27FC236}">
                <a16:creationId xmlns:a16="http://schemas.microsoft.com/office/drawing/2014/main" id="{9A45C338-6E15-49C3-8E09-5DF76230A2AB}"/>
              </a:ext>
            </a:extLst>
          </p:cNvPr>
          <p:cNvGrpSpPr/>
          <p:nvPr/>
        </p:nvGrpSpPr>
        <p:grpSpPr>
          <a:xfrm>
            <a:off x="4271165" y="3769509"/>
            <a:ext cx="1798301" cy="1487365"/>
            <a:chOff x="4271165" y="3769509"/>
            <a:chExt cx="1798301" cy="1487365"/>
          </a:xfrm>
        </p:grpSpPr>
        <p:grpSp>
          <p:nvGrpSpPr>
            <p:cNvPr id="1462" name="Group 1461">
              <a:extLst>
                <a:ext uri="{FF2B5EF4-FFF2-40B4-BE49-F238E27FC236}">
                  <a16:creationId xmlns:a16="http://schemas.microsoft.com/office/drawing/2014/main" id="{369B9ACD-9AF7-405D-9B76-D7FF790E5F60}"/>
                </a:ext>
              </a:extLst>
            </p:cNvPr>
            <p:cNvGrpSpPr/>
            <p:nvPr/>
          </p:nvGrpSpPr>
          <p:grpSpPr>
            <a:xfrm>
              <a:off x="4310952" y="3936206"/>
              <a:ext cx="1758514" cy="1320668"/>
              <a:chOff x="529558" y="3936206"/>
              <a:chExt cx="1758514" cy="1320668"/>
            </a:xfrm>
          </p:grpSpPr>
          <p:grpSp>
            <p:nvGrpSpPr>
              <p:cNvPr id="1578" name="Group 1577">
                <a:extLst>
                  <a:ext uri="{FF2B5EF4-FFF2-40B4-BE49-F238E27FC236}">
                    <a16:creationId xmlns:a16="http://schemas.microsoft.com/office/drawing/2014/main" id="{06C1FA8F-D301-48EC-8B86-6F8C7EC955F6}"/>
                  </a:ext>
                </a:extLst>
              </p:cNvPr>
              <p:cNvGrpSpPr/>
              <p:nvPr/>
            </p:nvGrpSpPr>
            <p:grpSpPr>
              <a:xfrm>
                <a:off x="814050" y="3936206"/>
                <a:ext cx="1474022" cy="1064419"/>
                <a:chOff x="814050" y="3936206"/>
                <a:chExt cx="1474022" cy="1064419"/>
              </a:xfrm>
            </p:grpSpPr>
            <p:sp>
              <p:nvSpPr>
                <p:cNvPr id="1588" name="Freeform: Shape 1587">
                  <a:extLst>
                    <a:ext uri="{FF2B5EF4-FFF2-40B4-BE49-F238E27FC236}">
                      <a16:creationId xmlns:a16="http://schemas.microsoft.com/office/drawing/2014/main" id="{8333FA62-EA90-4BD7-A5CE-2AE47F8D1189}"/>
                    </a:ext>
                  </a:extLst>
                </p:cNvPr>
                <p:cNvSpPr/>
                <p:nvPr/>
              </p:nvSpPr>
              <p:spPr>
                <a:xfrm>
                  <a:off x="857249" y="3936206"/>
                  <a:ext cx="1430823" cy="1064419"/>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1589" name="Group 1588">
                  <a:extLst>
                    <a:ext uri="{FF2B5EF4-FFF2-40B4-BE49-F238E27FC236}">
                      <a16:creationId xmlns:a16="http://schemas.microsoft.com/office/drawing/2014/main" id="{2DFE6C95-9771-413F-834F-6BDAFA338A52}"/>
                    </a:ext>
                  </a:extLst>
                </p:cNvPr>
                <p:cNvGrpSpPr/>
                <p:nvPr/>
              </p:nvGrpSpPr>
              <p:grpSpPr>
                <a:xfrm>
                  <a:off x="814050" y="4114109"/>
                  <a:ext cx="43200" cy="850101"/>
                  <a:chOff x="814050" y="4114109"/>
                  <a:chExt cx="43200" cy="850101"/>
                </a:xfrm>
              </p:grpSpPr>
              <p:cxnSp>
                <p:nvCxnSpPr>
                  <p:cNvPr id="1590" name="Straight Connector 1589">
                    <a:extLst>
                      <a:ext uri="{FF2B5EF4-FFF2-40B4-BE49-F238E27FC236}">
                        <a16:creationId xmlns:a16="http://schemas.microsoft.com/office/drawing/2014/main" id="{3475C679-DF87-430A-B3FC-861DC3655E16}"/>
                      </a:ext>
                    </a:extLst>
                  </p:cNvPr>
                  <p:cNvCxnSpPr/>
                  <p:nvPr/>
                </p:nvCxnSpPr>
                <p:spPr>
                  <a:xfrm>
                    <a:off x="814050" y="411410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1" name="Straight Connector 1590">
                    <a:extLst>
                      <a:ext uri="{FF2B5EF4-FFF2-40B4-BE49-F238E27FC236}">
                        <a16:creationId xmlns:a16="http://schemas.microsoft.com/office/drawing/2014/main" id="{B8B19605-D4DD-4499-A71D-6E1ECA61972C}"/>
                      </a:ext>
                    </a:extLst>
                  </p:cNvPr>
                  <p:cNvCxnSpPr/>
                  <p:nvPr/>
                </p:nvCxnSpPr>
                <p:spPr>
                  <a:xfrm>
                    <a:off x="814050" y="432841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2" name="Straight Connector 1591">
                    <a:extLst>
                      <a:ext uri="{FF2B5EF4-FFF2-40B4-BE49-F238E27FC236}">
                        <a16:creationId xmlns:a16="http://schemas.microsoft.com/office/drawing/2014/main" id="{18B4AD37-FC37-4053-A961-DCBE3A299474}"/>
                      </a:ext>
                    </a:extLst>
                  </p:cNvPr>
                  <p:cNvCxnSpPr/>
                  <p:nvPr/>
                </p:nvCxnSpPr>
                <p:spPr>
                  <a:xfrm>
                    <a:off x="814050" y="454034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a:extLst>
                      <a:ext uri="{FF2B5EF4-FFF2-40B4-BE49-F238E27FC236}">
                        <a16:creationId xmlns:a16="http://schemas.microsoft.com/office/drawing/2014/main" id="{3BC85F50-8E9E-4905-AF3B-9EC9780ECDD5}"/>
                      </a:ext>
                    </a:extLst>
                  </p:cNvPr>
                  <p:cNvCxnSpPr/>
                  <p:nvPr/>
                </p:nvCxnSpPr>
                <p:spPr>
                  <a:xfrm>
                    <a:off x="814050" y="4752279"/>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4" name="Straight Connector 1593">
                    <a:extLst>
                      <a:ext uri="{FF2B5EF4-FFF2-40B4-BE49-F238E27FC236}">
                        <a16:creationId xmlns:a16="http://schemas.microsoft.com/office/drawing/2014/main" id="{B9945F39-2C30-4BBF-ADCB-100EA35A1BF4}"/>
                      </a:ext>
                    </a:extLst>
                  </p:cNvPr>
                  <p:cNvCxnSpPr/>
                  <p:nvPr/>
                </p:nvCxnSpPr>
                <p:spPr>
                  <a:xfrm>
                    <a:off x="814050" y="496421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79" name="Group 1578">
                <a:extLst>
                  <a:ext uri="{FF2B5EF4-FFF2-40B4-BE49-F238E27FC236}">
                    <a16:creationId xmlns:a16="http://schemas.microsoft.com/office/drawing/2014/main" id="{5AA6A8A8-686A-4B3F-B8AA-4AA69DA9934B}"/>
                  </a:ext>
                </a:extLst>
              </p:cNvPr>
              <p:cNvGrpSpPr/>
              <p:nvPr/>
            </p:nvGrpSpPr>
            <p:grpSpPr>
              <a:xfrm>
                <a:off x="529558" y="4060248"/>
                <a:ext cx="265138" cy="988600"/>
                <a:chOff x="529558" y="4060248"/>
                <a:chExt cx="265138" cy="988600"/>
              </a:xfrm>
            </p:grpSpPr>
            <p:sp>
              <p:nvSpPr>
                <p:cNvPr id="1583" name="TextBox 1582">
                  <a:extLst>
                    <a:ext uri="{FF2B5EF4-FFF2-40B4-BE49-F238E27FC236}">
                      <a16:creationId xmlns:a16="http://schemas.microsoft.com/office/drawing/2014/main" id="{34E5C94B-4AED-4B1F-94D1-9F2E5D7B30CC}"/>
                    </a:ext>
                  </a:extLst>
                </p:cNvPr>
                <p:cNvSpPr txBox="1"/>
                <p:nvPr/>
              </p:nvSpPr>
              <p:spPr>
                <a:xfrm>
                  <a:off x="578694" y="4060248"/>
                  <a:ext cx="216000" cy="138499"/>
                </a:xfrm>
                <a:prstGeom prst="rect">
                  <a:avLst/>
                </a:prstGeom>
                <a:noFill/>
              </p:spPr>
              <p:txBody>
                <a:bodyPr wrap="square" lIns="0" tIns="0" rIns="0" bIns="0" rtlCol="0">
                  <a:spAutoFit/>
                </a:bodyPr>
                <a:lstStyle/>
                <a:p>
                  <a:pPr algn="r"/>
                  <a:r>
                    <a:rPr lang="en-GB" sz="900" dirty="0"/>
                    <a:t>0.50</a:t>
                  </a:r>
                </a:p>
              </p:txBody>
            </p:sp>
            <p:sp>
              <p:nvSpPr>
                <p:cNvPr id="1584" name="TextBox 1583">
                  <a:extLst>
                    <a:ext uri="{FF2B5EF4-FFF2-40B4-BE49-F238E27FC236}">
                      <a16:creationId xmlns:a16="http://schemas.microsoft.com/office/drawing/2014/main" id="{37B379BA-4BE4-4416-B39D-3400422DBB74}"/>
                    </a:ext>
                  </a:extLst>
                </p:cNvPr>
                <p:cNvSpPr txBox="1"/>
                <p:nvPr/>
              </p:nvSpPr>
              <p:spPr>
                <a:xfrm>
                  <a:off x="578694" y="4274558"/>
                  <a:ext cx="216000" cy="138499"/>
                </a:xfrm>
                <a:prstGeom prst="rect">
                  <a:avLst/>
                </a:prstGeom>
                <a:noFill/>
              </p:spPr>
              <p:txBody>
                <a:bodyPr wrap="square" lIns="0" tIns="0" rIns="0" bIns="0" rtlCol="0">
                  <a:spAutoFit/>
                </a:bodyPr>
                <a:lstStyle/>
                <a:p>
                  <a:pPr algn="r"/>
                  <a:r>
                    <a:rPr lang="en-GB" sz="900" dirty="0"/>
                    <a:t>0.25</a:t>
                  </a:r>
                </a:p>
              </p:txBody>
            </p:sp>
            <p:sp>
              <p:nvSpPr>
                <p:cNvPr id="1585" name="TextBox 1584">
                  <a:extLst>
                    <a:ext uri="{FF2B5EF4-FFF2-40B4-BE49-F238E27FC236}">
                      <a16:creationId xmlns:a16="http://schemas.microsoft.com/office/drawing/2014/main" id="{3E69A086-2B3C-4D80-9E4E-E4181C5C79C2}"/>
                    </a:ext>
                  </a:extLst>
                </p:cNvPr>
                <p:cNvSpPr txBox="1"/>
                <p:nvPr/>
              </p:nvSpPr>
              <p:spPr>
                <a:xfrm>
                  <a:off x="558489" y="4486488"/>
                  <a:ext cx="236205" cy="138499"/>
                </a:xfrm>
                <a:prstGeom prst="rect">
                  <a:avLst/>
                </a:prstGeom>
                <a:noFill/>
              </p:spPr>
              <p:txBody>
                <a:bodyPr wrap="square" lIns="0" tIns="0" rIns="0" bIns="0" rtlCol="0">
                  <a:spAutoFit/>
                </a:bodyPr>
                <a:lstStyle/>
                <a:p>
                  <a:pPr algn="r"/>
                  <a:r>
                    <a:rPr lang="en-GB" sz="900" dirty="0"/>
                    <a:t>0.00</a:t>
                  </a:r>
                  <a:endParaRPr lang="en-GB" sz="700" dirty="0"/>
                </a:p>
              </p:txBody>
            </p:sp>
            <p:sp>
              <p:nvSpPr>
                <p:cNvPr id="1586" name="TextBox 1585">
                  <a:extLst>
                    <a:ext uri="{FF2B5EF4-FFF2-40B4-BE49-F238E27FC236}">
                      <a16:creationId xmlns:a16="http://schemas.microsoft.com/office/drawing/2014/main" id="{C1BA7DF5-99CA-4A6E-8C0D-563AEB325A64}"/>
                    </a:ext>
                  </a:extLst>
                </p:cNvPr>
                <p:cNvSpPr txBox="1"/>
                <p:nvPr/>
              </p:nvSpPr>
              <p:spPr>
                <a:xfrm>
                  <a:off x="534105" y="4698418"/>
                  <a:ext cx="260589" cy="138499"/>
                </a:xfrm>
                <a:prstGeom prst="rect">
                  <a:avLst/>
                </a:prstGeom>
                <a:noFill/>
              </p:spPr>
              <p:txBody>
                <a:bodyPr wrap="square" lIns="0" tIns="0" rIns="0" bIns="0" rtlCol="0">
                  <a:spAutoFit/>
                </a:bodyPr>
                <a:lstStyle/>
                <a:p>
                  <a:pPr algn="r"/>
                  <a:r>
                    <a:rPr lang="en-GB" sz="900" dirty="0"/>
                    <a:t>−0.25</a:t>
                  </a:r>
                </a:p>
              </p:txBody>
            </p:sp>
            <p:sp>
              <p:nvSpPr>
                <p:cNvPr id="1587" name="TextBox 1586">
                  <a:extLst>
                    <a:ext uri="{FF2B5EF4-FFF2-40B4-BE49-F238E27FC236}">
                      <a16:creationId xmlns:a16="http://schemas.microsoft.com/office/drawing/2014/main" id="{7B5AE4C6-FB50-4039-BBFB-89C2F9988988}"/>
                    </a:ext>
                  </a:extLst>
                </p:cNvPr>
                <p:cNvSpPr txBox="1"/>
                <p:nvPr/>
              </p:nvSpPr>
              <p:spPr>
                <a:xfrm>
                  <a:off x="529558" y="4910349"/>
                  <a:ext cx="265138" cy="138499"/>
                </a:xfrm>
                <a:prstGeom prst="rect">
                  <a:avLst/>
                </a:prstGeom>
                <a:noFill/>
              </p:spPr>
              <p:txBody>
                <a:bodyPr wrap="square" lIns="0" tIns="0" rIns="0" bIns="0" rtlCol="0">
                  <a:spAutoFit/>
                </a:bodyPr>
                <a:lstStyle/>
                <a:p>
                  <a:pPr algn="r"/>
                  <a:r>
                    <a:rPr lang="en-GB" sz="900" dirty="0"/>
                    <a:t>−0.50</a:t>
                  </a:r>
                </a:p>
              </p:txBody>
            </p:sp>
          </p:grpSp>
          <p:grpSp>
            <p:nvGrpSpPr>
              <p:cNvPr id="1580" name="Group 1579">
                <a:extLst>
                  <a:ext uri="{FF2B5EF4-FFF2-40B4-BE49-F238E27FC236}">
                    <a16:creationId xmlns:a16="http://schemas.microsoft.com/office/drawing/2014/main" id="{ED14EDDD-FBE4-49C3-9F70-F481355BDF46}"/>
                  </a:ext>
                </a:extLst>
              </p:cNvPr>
              <p:cNvGrpSpPr/>
              <p:nvPr/>
            </p:nvGrpSpPr>
            <p:grpSpPr>
              <a:xfrm>
                <a:off x="880522" y="5024438"/>
                <a:ext cx="1406375" cy="232436"/>
                <a:chOff x="880522" y="5024438"/>
                <a:chExt cx="1406375" cy="232436"/>
              </a:xfrm>
            </p:grpSpPr>
            <p:sp>
              <p:nvSpPr>
                <p:cNvPr id="1581" name="TextBox 1580">
                  <a:extLst>
                    <a:ext uri="{FF2B5EF4-FFF2-40B4-BE49-F238E27FC236}">
                      <a16:creationId xmlns:a16="http://schemas.microsoft.com/office/drawing/2014/main" id="{F2E5C829-D9FE-4AF7-9BE5-3EF39A617E53}"/>
                    </a:ext>
                  </a:extLst>
                </p:cNvPr>
                <p:cNvSpPr txBox="1"/>
                <p:nvPr/>
              </p:nvSpPr>
              <p:spPr>
                <a:xfrm>
                  <a:off x="1566970" y="5024438"/>
                  <a:ext cx="719927" cy="232436"/>
                </a:xfrm>
                <a:prstGeom prst="rect">
                  <a:avLst/>
                </a:prstGeom>
                <a:noFill/>
              </p:spPr>
              <p:txBody>
                <a:bodyPr wrap="square" lIns="0" tIns="0" rIns="0" bIns="0" rtlCol="0">
                  <a:spAutoFit/>
                </a:bodyPr>
                <a:lstStyle/>
                <a:p>
                  <a:pPr algn="ctr">
                    <a:lnSpc>
                      <a:spcPts val="900"/>
                    </a:lnSpc>
                  </a:pPr>
                  <a:r>
                    <a:rPr lang="en-GB" sz="900" dirty="0"/>
                    <a:t>Infrequent</a:t>
                  </a:r>
                </a:p>
                <a:p>
                  <a:pPr algn="ctr">
                    <a:lnSpc>
                      <a:spcPts val="900"/>
                    </a:lnSpc>
                  </a:pPr>
                  <a:r>
                    <a:rPr lang="en-GB" sz="900" dirty="0"/>
                    <a:t>exacerbations</a:t>
                  </a:r>
                </a:p>
              </p:txBody>
            </p:sp>
            <p:sp>
              <p:nvSpPr>
                <p:cNvPr id="1582" name="TextBox 1581">
                  <a:extLst>
                    <a:ext uri="{FF2B5EF4-FFF2-40B4-BE49-F238E27FC236}">
                      <a16:creationId xmlns:a16="http://schemas.microsoft.com/office/drawing/2014/main" id="{F4CBA429-2745-4758-847F-47D7D8543E03}"/>
                    </a:ext>
                  </a:extLst>
                </p:cNvPr>
                <p:cNvSpPr txBox="1"/>
                <p:nvPr/>
              </p:nvSpPr>
              <p:spPr>
                <a:xfrm>
                  <a:off x="880522" y="5024438"/>
                  <a:ext cx="701648" cy="232436"/>
                </a:xfrm>
                <a:prstGeom prst="rect">
                  <a:avLst/>
                </a:prstGeom>
                <a:noFill/>
              </p:spPr>
              <p:txBody>
                <a:bodyPr wrap="square" lIns="0" tIns="0" rIns="0" bIns="0" rtlCol="0">
                  <a:spAutoFit/>
                </a:bodyPr>
                <a:lstStyle/>
                <a:p>
                  <a:pPr algn="ctr">
                    <a:lnSpc>
                      <a:spcPts val="900"/>
                    </a:lnSpc>
                  </a:pPr>
                  <a:r>
                    <a:rPr lang="en-GB" sz="900" dirty="0"/>
                    <a:t>Frequent</a:t>
                  </a:r>
                </a:p>
                <a:p>
                  <a:pPr algn="ctr">
                    <a:lnSpc>
                      <a:spcPts val="900"/>
                    </a:lnSpc>
                  </a:pPr>
                  <a:r>
                    <a:rPr lang="en-GB" sz="900" dirty="0"/>
                    <a:t>exacerbations</a:t>
                  </a:r>
                </a:p>
              </p:txBody>
            </p:sp>
          </p:grpSp>
        </p:grpSp>
        <p:grpSp>
          <p:nvGrpSpPr>
            <p:cNvPr id="1463" name="Group 1462">
              <a:extLst>
                <a:ext uri="{FF2B5EF4-FFF2-40B4-BE49-F238E27FC236}">
                  <a16:creationId xmlns:a16="http://schemas.microsoft.com/office/drawing/2014/main" id="{DB38E547-0026-4D62-B058-DECDD982ABA0}"/>
                </a:ext>
              </a:extLst>
            </p:cNvPr>
            <p:cNvGrpSpPr/>
            <p:nvPr/>
          </p:nvGrpSpPr>
          <p:grpSpPr>
            <a:xfrm>
              <a:off x="4781832" y="3983831"/>
              <a:ext cx="484787" cy="944241"/>
              <a:chOff x="958973" y="4031012"/>
              <a:chExt cx="324899" cy="944241"/>
            </a:xfrm>
          </p:grpSpPr>
          <p:cxnSp>
            <p:nvCxnSpPr>
              <p:cNvPr id="1574" name="Straight Connector 1573">
                <a:extLst>
                  <a:ext uri="{FF2B5EF4-FFF2-40B4-BE49-F238E27FC236}">
                    <a16:creationId xmlns:a16="http://schemas.microsoft.com/office/drawing/2014/main" id="{496436F3-E592-4279-974D-00C443F2E90D}"/>
                  </a:ext>
                </a:extLst>
              </p:cNvPr>
              <p:cNvCxnSpPr>
                <a:cxnSpLocks/>
              </p:cNvCxnSpPr>
              <p:nvPr/>
            </p:nvCxnSpPr>
            <p:spPr>
              <a:xfrm>
                <a:off x="1120785" y="4031012"/>
                <a:ext cx="0" cy="944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5" name="Group 1574">
                <a:extLst>
                  <a:ext uri="{FF2B5EF4-FFF2-40B4-BE49-F238E27FC236}">
                    <a16:creationId xmlns:a16="http://schemas.microsoft.com/office/drawing/2014/main" id="{BC98D62B-F658-471E-BE4E-44D49616AA26}"/>
                  </a:ext>
                </a:extLst>
              </p:cNvPr>
              <p:cNvGrpSpPr/>
              <p:nvPr/>
            </p:nvGrpSpPr>
            <p:grpSpPr>
              <a:xfrm>
                <a:off x="958973" y="4264374"/>
                <a:ext cx="324899" cy="354482"/>
                <a:chOff x="958973" y="4264374"/>
                <a:chExt cx="324899" cy="354482"/>
              </a:xfrm>
            </p:grpSpPr>
            <p:sp>
              <p:nvSpPr>
                <p:cNvPr id="1576" name="Rectangle 1575">
                  <a:extLst>
                    <a:ext uri="{FF2B5EF4-FFF2-40B4-BE49-F238E27FC236}">
                      <a16:creationId xmlns:a16="http://schemas.microsoft.com/office/drawing/2014/main" id="{765209F2-5BDD-4671-AEBF-B1F38947D284}"/>
                    </a:ext>
                  </a:extLst>
                </p:cNvPr>
                <p:cNvSpPr/>
                <p:nvPr/>
              </p:nvSpPr>
              <p:spPr>
                <a:xfrm>
                  <a:off x="958973" y="4264374"/>
                  <a:ext cx="324035" cy="354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77" name="Straight Connector 1576">
                  <a:extLst>
                    <a:ext uri="{FF2B5EF4-FFF2-40B4-BE49-F238E27FC236}">
                      <a16:creationId xmlns:a16="http://schemas.microsoft.com/office/drawing/2014/main" id="{CDF669B2-DED0-4930-A087-B354215C2EF1}"/>
                    </a:ext>
                  </a:extLst>
                </p:cNvPr>
                <p:cNvCxnSpPr>
                  <a:cxnSpLocks/>
                </p:cNvCxnSpPr>
                <p:nvPr/>
              </p:nvCxnSpPr>
              <p:spPr>
                <a:xfrm>
                  <a:off x="959837" y="4433937"/>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64" name="Group 1463">
              <a:extLst>
                <a:ext uri="{FF2B5EF4-FFF2-40B4-BE49-F238E27FC236}">
                  <a16:creationId xmlns:a16="http://schemas.microsoft.com/office/drawing/2014/main" id="{5E67BE40-27DB-4440-8076-BBF00F037EFD}"/>
                </a:ext>
              </a:extLst>
            </p:cNvPr>
            <p:cNvGrpSpPr/>
            <p:nvPr/>
          </p:nvGrpSpPr>
          <p:grpSpPr>
            <a:xfrm>
              <a:off x="4880601" y="3963948"/>
              <a:ext cx="288412" cy="981355"/>
              <a:chOff x="4473747" y="3963948"/>
              <a:chExt cx="288412" cy="981355"/>
            </a:xfrm>
          </p:grpSpPr>
          <p:sp>
            <p:nvSpPr>
              <p:cNvPr id="1529" name="Oval 1528">
                <a:extLst>
                  <a:ext uri="{FF2B5EF4-FFF2-40B4-BE49-F238E27FC236}">
                    <a16:creationId xmlns:a16="http://schemas.microsoft.com/office/drawing/2014/main" id="{74E9BFD6-1EB0-4B9F-89D6-4C8C73DECE7B}"/>
                  </a:ext>
                </a:extLst>
              </p:cNvPr>
              <p:cNvSpPr/>
              <p:nvPr/>
            </p:nvSpPr>
            <p:spPr>
              <a:xfrm>
                <a:off x="4688060" y="490930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0" name="Oval 1529">
                <a:extLst>
                  <a:ext uri="{FF2B5EF4-FFF2-40B4-BE49-F238E27FC236}">
                    <a16:creationId xmlns:a16="http://schemas.microsoft.com/office/drawing/2014/main" id="{FF5C89CA-AAAB-4C5F-9F69-F50DD0FD1062}"/>
                  </a:ext>
                </a:extLst>
              </p:cNvPr>
              <p:cNvSpPr/>
              <p:nvPr/>
            </p:nvSpPr>
            <p:spPr>
              <a:xfrm>
                <a:off x="4538041" y="484024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1" name="Oval 1530">
                <a:extLst>
                  <a:ext uri="{FF2B5EF4-FFF2-40B4-BE49-F238E27FC236}">
                    <a16:creationId xmlns:a16="http://schemas.microsoft.com/office/drawing/2014/main" id="{0A8506C9-FBAA-4450-BF0D-904F627B9CE0}"/>
                  </a:ext>
                </a:extLst>
              </p:cNvPr>
              <p:cNvSpPr/>
              <p:nvPr/>
            </p:nvSpPr>
            <p:spPr>
              <a:xfrm>
                <a:off x="4499941" y="479738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2" name="Oval 1531">
                <a:extLst>
                  <a:ext uri="{FF2B5EF4-FFF2-40B4-BE49-F238E27FC236}">
                    <a16:creationId xmlns:a16="http://schemas.microsoft.com/office/drawing/2014/main" id="{23487CFA-A5D0-424F-B0BC-681D0AE6D265}"/>
                  </a:ext>
                </a:extLst>
              </p:cNvPr>
              <p:cNvSpPr/>
              <p:nvPr/>
            </p:nvSpPr>
            <p:spPr>
              <a:xfrm>
                <a:off x="4545184" y="478071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3" name="Oval 1532">
                <a:extLst>
                  <a:ext uri="{FF2B5EF4-FFF2-40B4-BE49-F238E27FC236}">
                    <a16:creationId xmlns:a16="http://schemas.microsoft.com/office/drawing/2014/main" id="{08ED0C3B-CFD4-40C3-9095-0E5AE1C0F359}"/>
                  </a:ext>
                </a:extLst>
              </p:cNvPr>
              <p:cNvSpPr/>
              <p:nvPr/>
            </p:nvSpPr>
            <p:spPr>
              <a:xfrm>
                <a:off x="4597572" y="472356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4" name="Oval 1533">
                <a:extLst>
                  <a:ext uri="{FF2B5EF4-FFF2-40B4-BE49-F238E27FC236}">
                    <a16:creationId xmlns:a16="http://schemas.microsoft.com/office/drawing/2014/main" id="{70D3AADA-E691-486B-B1D8-E846704BBF0E}"/>
                  </a:ext>
                </a:extLst>
              </p:cNvPr>
              <p:cNvSpPr/>
              <p:nvPr/>
            </p:nvSpPr>
            <p:spPr>
              <a:xfrm>
                <a:off x="4685678" y="478547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5" name="Oval 1534">
                <a:extLst>
                  <a:ext uri="{FF2B5EF4-FFF2-40B4-BE49-F238E27FC236}">
                    <a16:creationId xmlns:a16="http://schemas.microsoft.com/office/drawing/2014/main" id="{64C00A4F-3CE2-4287-8500-BAE1BE30A43B}"/>
                  </a:ext>
                </a:extLst>
              </p:cNvPr>
              <p:cNvSpPr/>
              <p:nvPr/>
            </p:nvSpPr>
            <p:spPr>
              <a:xfrm>
                <a:off x="4726159" y="471166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 name="Oval 1535">
                <a:extLst>
                  <a:ext uri="{FF2B5EF4-FFF2-40B4-BE49-F238E27FC236}">
                    <a16:creationId xmlns:a16="http://schemas.microsoft.com/office/drawing/2014/main" id="{A3A6460B-CFCB-490E-B48E-72CA6FD55804}"/>
                  </a:ext>
                </a:extLst>
              </p:cNvPr>
              <p:cNvSpPr/>
              <p:nvPr/>
            </p:nvSpPr>
            <p:spPr>
              <a:xfrm>
                <a:off x="4535659" y="464022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7" name="Oval 1536">
                <a:extLst>
                  <a:ext uri="{FF2B5EF4-FFF2-40B4-BE49-F238E27FC236}">
                    <a16:creationId xmlns:a16="http://schemas.microsoft.com/office/drawing/2014/main" id="{DC413BC1-8926-40C6-BBDB-1302FD75FB6C}"/>
                  </a:ext>
                </a:extLst>
              </p:cNvPr>
              <p:cNvSpPr/>
              <p:nvPr/>
            </p:nvSpPr>
            <p:spPr>
              <a:xfrm>
                <a:off x="4473747" y="460450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8" name="Oval 1537">
                <a:extLst>
                  <a:ext uri="{FF2B5EF4-FFF2-40B4-BE49-F238E27FC236}">
                    <a16:creationId xmlns:a16="http://schemas.microsoft.com/office/drawing/2014/main" id="{80C2980E-8CC9-44F0-9629-26DB012A0435}"/>
                  </a:ext>
                </a:extLst>
              </p:cNvPr>
              <p:cNvSpPr/>
              <p:nvPr/>
            </p:nvSpPr>
            <p:spPr>
              <a:xfrm>
                <a:off x="4518990" y="458545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9" name="Oval 1538">
                <a:extLst>
                  <a:ext uri="{FF2B5EF4-FFF2-40B4-BE49-F238E27FC236}">
                    <a16:creationId xmlns:a16="http://schemas.microsoft.com/office/drawing/2014/main" id="{9D55D445-4B74-49D5-AFC6-FAAB7D43000F}"/>
                  </a:ext>
                </a:extLst>
              </p:cNvPr>
              <p:cNvSpPr/>
              <p:nvPr/>
            </p:nvSpPr>
            <p:spPr>
              <a:xfrm>
                <a:off x="4521371" y="452830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0" name="Oval 1539">
                <a:extLst>
                  <a:ext uri="{FF2B5EF4-FFF2-40B4-BE49-F238E27FC236}">
                    <a16:creationId xmlns:a16="http://schemas.microsoft.com/office/drawing/2014/main" id="{74289AAC-A41A-4B59-B43B-1037C069F9AF}"/>
                  </a:ext>
                </a:extLst>
              </p:cNvPr>
              <p:cNvSpPr/>
              <p:nvPr/>
            </p:nvSpPr>
            <p:spPr>
              <a:xfrm>
                <a:off x="4480890" y="449972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1" name="Oval 1540">
                <a:extLst>
                  <a:ext uri="{FF2B5EF4-FFF2-40B4-BE49-F238E27FC236}">
                    <a16:creationId xmlns:a16="http://schemas.microsoft.com/office/drawing/2014/main" id="{3745D3EE-4951-4727-B1C9-3B5BF1937F0D}"/>
                  </a:ext>
                </a:extLst>
              </p:cNvPr>
              <p:cNvSpPr/>
              <p:nvPr/>
            </p:nvSpPr>
            <p:spPr>
              <a:xfrm>
                <a:off x="4523752" y="443543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2" name="Oval 1541">
                <a:extLst>
                  <a:ext uri="{FF2B5EF4-FFF2-40B4-BE49-F238E27FC236}">
                    <a16:creationId xmlns:a16="http://schemas.microsoft.com/office/drawing/2014/main" id="{794824EC-78D5-47EA-9819-ACC89AB35811}"/>
                  </a:ext>
                </a:extLst>
              </p:cNvPr>
              <p:cNvSpPr/>
              <p:nvPr/>
            </p:nvSpPr>
            <p:spPr>
              <a:xfrm>
                <a:off x="4561852" y="448067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3" name="Oval 1542">
                <a:extLst>
                  <a:ext uri="{FF2B5EF4-FFF2-40B4-BE49-F238E27FC236}">
                    <a16:creationId xmlns:a16="http://schemas.microsoft.com/office/drawing/2014/main" id="{34A0B499-46C9-42DF-81BD-66295EEADD58}"/>
                  </a:ext>
                </a:extLst>
              </p:cNvPr>
              <p:cNvSpPr/>
              <p:nvPr/>
            </p:nvSpPr>
            <p:spPr>
              <a:xfrm>
                <a:off x="4583283" y="453544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4" name="Oval 1543">
                <a:extLst>
                  <a:ext uri="{FF2B5EF4-FFF2-40B4-BE49-F238E27FC236}">
                    <a16:creationId xmlns:a16="http://schemas.microsoft.com/office/drawing/2014/main" id="{7C29E759-D8B7-43BC-B773-F3BC245EAC6F}"/>
                  </a:ext>
                </a:extLst>
              </p:cNvPr>
              <p:cNvSpPr/>
              <p:nvPr/>
            </p:nvSpPr>
            <p:spPr>
              <a:xfrm>
                <a:off x="4661865" y="455449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5" name="Oval 1544">
                <a:extLst>
                  <a:ext uri="{FF2B5EF4-FFF2-40B4-BE49-F238E27FC236}">
                    <a16:creationId xmlns:a16="http://schemas.microsoft.com/office/drawing/2014/main" id="{8E27849C-EBA4-47CD-BC02-FB8C57C70F13}"/>
                  </a:ext>
                </a:extLst>
              </p:cNvPr>
              <p:cNvSpPr/>
              <p:nvPr/>
            </p:nvSpPr>
            <p:spPr>
              <a:xfrm>
                <a:off x="4707109" y="458069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6" name="Oval 1545">
                <a:extLst>
                  <a:ext uri="{FF2B5EF4-FFF2-40B4-BE49-F238E27FC236}">
                    <a16:creationId xmlns:a16="http://schemas.microsoft.com/office/drawing/2014/main" id="{D14E4365-A021-4274-BA6C-7D0EAB4241CF}"/>
                  </a:ext>
                </a:extLst>
              </p:cNvPr>
              <p:cNvSpPr/>
              <p:nvPr/>
            </p:nvSpPr>
            <p:spPr>
              <a:xfrm>
                <a:off x="4680915" y="450925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Oval 1546">
                <a:extLst>
                  <a:ext uri="{FF2B5EF4-FFF2-40B4-BE49-F238E27FC236}">
                    <a16:creationId xmlns:a16="http://schemas.microsoft.com/office/drawing/2014/main" id="{F18D282A-CAC2-440F-9AE5-3B421C477CC0}"/>
                  </a:ext>
                </a:extLst>
              </p:cNvPr>
              <p:cNvSpPr/>
              <p:nvPr/>
            </p:nvSpPr>
            <p:spPr>
              <a:xfrm>
                <a:off x="4652340" y="447591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8" name="Oval 1547">
                <a:extLst>
                  <a:ext uri="{FF2B5EF4-FFF2-40B4-BE49-F238E27FC236}">
                    <a16:creationId xmlns:a16="http://schemas.microsoft.com/office/drawing/2014/main" id="{4479AFEA-3876-419D-9F20-509C046BF552}"/>
                  </a:ext>
                </a:extLst>
              </p:cNvPr>
              <p:cNvSpPr/>
              <p:nvPr/>
            </p:nvSpPr>
            <p:spPr>
              <a:xfrm>
                <a:off x="4719015" y="446877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9" name="Oval 1548">
                <a:extLst>
                  <a:ext uri="{FF2B5EF4-FFF2-40B4-BE49-F238E27FC236}">
                    <a16:creationId xmlns:a16="http://schemas.microsoft.com/office/drawing/2014/main" id="{D096D55C-6E96-481A-8A3D-5F8FD2AAC950}"/>
                  </a:ext>
                </a:extLst>
              </p:cNvPr>
              <p:cNvSpPr/>
              <p:nvPr/>
            </p:nvSpPr>
            <p:spPr>
              <a:xfrm>
                <a:off x="4623765" y="441876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Oval 1549">
                <a:extLst>
                  <a:ext uri="{FF2B5EF4-FFF2-40B4-BE49-F238E27FC236}">
                    <a16:creationId xmlns:a16="http://schemas.microsoft.com/office/drawing/2014/main" id="{39AEA213-8ACA-4569-9759-45BF744455A6}"/>
                  </a:ext>
                </a:extLst>
              </p:cNvPr>
              <p:cNvSpPr/>
              <p:nvPr/>
            </p:nvSpPr>
            <p:spPr>
              <a:xfrm>
                <a:off x="4561853" y="437114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1" name="Oval 1550">
                <a:extLst>
                  <a:ext uri="{FF2B5EF4-FFF2-40B4-BE49-F238E27FC236}">
                    <a16:creationId xmlns:a16="http://schemas.microsoft.com/office/drawing/2014/main" id="{EA26B80A-FCB0-4330-871E-F5D49B6E5FF3}"/>
                  </a:ext>
                </a:extLst>
              </p:cNvPr>
              <p:cNvSpPr/>
              <p:nvPr/>
            </p:nvSpPr>
            <p:spPr>
              <a:xfrm>
                <a:off x="4507084" y="435209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2" name="Oval 1551">
                <a:extLst>
                  <a:ext uri="{FF2B5EF4-FFF2-40B4-BE49-F238E27FC236}">
                    <a16:creationId xmlns:a16="http://schemas.microsoft.com/office/drawing/2014/main" id="{E3E0F361-0FFA-4EA6-8C07-9EAF8A910239}"/>
                  </a:ext>
                </a:extLst>
              </p:cNvPr>
              <p:cNvSpPr/>
              <p:nvPr/>
            </p:nvSpPr>
            <p:spPr>
              <a:xfrm>
                <a:off x="4552328" y="433065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3" name="Oval 1552">
                <a:extLst>
                  <a:ext uri="{FF2B5EF4-FFF2-40B4-BE49-F238E27FC236}">
                    <a16:creationId xmlns:a16="http://schemas.microsoft.com/office/drawing/2014/main" id="{A996E4E6-FCAF-44EE-8D32-7AC3E8974980}"/>
                  </a:ext>
                </a:extLst>
              </p:cNvPr>
              <p:cNvSpPr/>
              <p:nvPr/>
            </p:nvSpPr>
            <p:spPr>
              <a:xfrm>
                <a:off x="4628528" y="436161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Oval 1553">
                <a:extLst>
                  <a:ext uri="{FF2B5EF4-FFF2-40B4-BE49-F238E27FC236}">
                    <a16:creationId xmlns:a16="http://schemas.microsoft.com/office/drawing/2014/main" id="{ECA61FF4-535D-406D-A71D-224BC3E1E6B3}"/>
                  </a:ext>
                </a:extLst>
              </p:cNvPr>
              <p:cNvSpPr/>
              <p:nvPr/>
            </p:nvSpPr>
            <p:spPr>
              <a:xfrm>
                <a:off x="4704728" y="435923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Oval 1554">
                <a:extLst>
                  <a:ext uri="{FF2B5EF4-FFF2-40B4-BE49-F238E27FC236}">
                    <a16:creationId xmlns:a16="http://schemas.microsoft.com/office/drawing/2014/main" id="{25850413-2BF4-4125-AE6D-B40CEEF535C3}"/>
                  </a:ext>
                </a:extLst>
              </p:cNvPr>
              <p:cNvSpPr/>
              <p:nvPr/>
            </p:nvSpPr>
            <p:spPr>
              <a:xfrm>
                <a:off x="4688059" y="429970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Oval 1555">
                <a:extLst>
                  <a:ext uri="{FF2B5EF4-FFF2-40B4-BE49-F238E27FC236}">
                    <a16:creationId xmlns:a16="http://schemas.microsoft.com/office/drawing/2014/main" id="{25305BC4-F631-4B4D-8566-AB31DA820B57}"/>
                  </a:ext>
                </a:extLst>
              </p:cNvPr>
              <p:cNvSpPr/>
              <p:nvPr/>
            </p:nvSpPr>
            <p:spPr>
              <a:xfrm>
                <a:off x="4638053" y="424731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Oval 1556">
                <a:extLst>
                  <a:ext uri="{FF2B5EF4-FFF2-40B4-BE49-F238E27FC236}">
                    <a16:creationId xmlns:a16="http://schemas.microsoft.com/office/drawing/2014/main" id="{66DAAAAA-7CD9-442A-8399-3D66D8D486BA}"/>
                  </a:ext>
                </a:extLst>
              </p:cNvPr>
              <p:cNvSpPr/>
              <p:nvPr/>
            </p:nvSpPr>
            <p:spPr>
              <a:xfrm>
                <a:off x="4502321" y="408539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8" name="Oval 1557">
                <a:extLst>
                  <a:ext uri="{FF2B5EF4-FFF2-40B4-BE49-F238E27FC236}">
                    <a16:creationId xmlns:a16="http://schemas.microsoft.com/office/drawing/2014/main" id="{59D63E4F-AD02-40EF-93D7-579C9D11F229}"/>
                  </a:ext>
                </a:extLst>
              </p:cNvPr>
              <p:cNvSpPr/>
              <p:nvPr/>
            </p:nvSpPr>
            <p:spPr>
              <a:xfrm>
                <a:off x="4576140" y="396394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9" name="Oval 1558">
                <a:extLst>
                  <a:ext uri="{FF2B5EF4-FFF2-40B4-BE49-F238E27FC236}">
                    <a16:creationId xmlns:a16="http://schemas.microsoft.com/office/drawing/2014/main" id="{E61F4160-3F12-43D4-8B41-0023BF347FEC}"/>
                  </a:ext>
                </a:extLst>
              </p:cNvPr>
              <p:cNvSpPr/>
              <p:nvPr/>
            </p:nvSpPr>
            <p:spPr>
              <a:xfrm>
                <a:off x="4490415" y="416635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0" name="Oval 1559">
                <a:extLst>
                  <a:ext uri="{FF2B5EF4-FFF2-40B4-BE49-F238E27FC236}">
                    <a16:creationId xmlns:a16="http://schemas.microsoft.com/office/drawing/2014/main" id="{D24F2DF6-5E92-4080-9326-50F9D28CE774}"/>
                  </a:ext>
                </a:extLst>
              </p:cNvPr>
              <p:cNvSpPr/>
              <p:nvPr/>
            </p:nvSpPr>
            <p:spPr>
              <a:xfrm>
                <a:off x="4521371" y="416159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1" name="Oval 1560">
                <a:extLst>
                  <a:ext uri="{FF2B5EF4-FFF2-40B4-BE49-F238E27FC236}">
                    <a16:creationId xmlns:a16="http://schemas.microsoft.com/office/drawing/2014/main" id="{946BFCFD-4BEB-42B2-AE25-0D5A6B44B535}"/>
                  </a:ext>
                </a:extLst>
              </p:cNvPr>
              <p:cNvSpPr/>
              <p:nvPr/>
            </p:nvSpPr>
            <p:spPr>
              <a:xfrm>
                <a:off x="4530896" y="419016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2" name="Oval 1561">
                <a:extLst>
                  <a:ext uri="{FF2B5EF4-FFF2-40B4-BE49-F238E27FC236}">
                    <a16:creationId xmlns:a16="http://schemas.microsoft.com/office/drawing/2014/main" id="{E585E8D5-5F14-423D-97C8-1611D4C040F1}"/>
                  </a:ext>
                </a:extLst>
              </p:cNvPr>
              <p:cNvSpPr/>
              <p:nvPr/>
            </p:nvSpPr>
            <p:spPr>
              <a:xfrm>
                <a:off x="4535658" y="420207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3" name="Oval 1562">
                <a:extLst>
                  <a:ext uri="{FF2B5EF4-FFF2-40B4-BE49-F238E27FC236}">
                    <a16:creationId xmlns:a16="http://schemas.microsoft.com/office/drawing/2014/main" id="{7F0FA043-8B63-4A9D-BFCD-FD011D5F9288}"/>
                  </a:ext>
                </a:extLst>
              </p:cNvPr>
              <p:cNvSpPr/>
              <p:nvPr/>
            </p:nvSpPr>
            <p:spPr>
              <a:xfrm>
                <a:off x="4545183" y="421636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Oval 1563">
                <a:extLst>
                  <a:ext uri="{FF2B5EF4-FFF2-40B4-BE49-F238E27FC236}">
                    <a16:creationId xmlns:a16="http://schemas.microsoft.com/office/drawing/2014/main" id="{799632CD-9B07-48D8-9711-698B177871E7}"/>
                  </a:ext>
                </a:extLst>
              </p:cNvPr>
              <p:cNvSpPr/>
              <p:nvPr/>
            </p:nvSpPr>
            <p:spPr>
              <a:xfrm>
                <a:off x="4507083" y="424255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5" name="Oval 1564">
                <a:extLst>
                  <a:ext uri="{FF2B5EF4-FFF2-40B4-BE49-F238E27FC236}">
                    <a16:creationId xmlns:a16="http://schemas.microsoft.com/office/drawing/2014/main" id="{37C9AE14-3D49-42EB-9C87-5FD977835518}"/>
                  </a:ext>
                </a:extLst>
              </p:cNvPr>
              <p:cNvSpPr/>
              <p:nvPr/>
            </p:nvSpPr>
            <p:spPr>
              <a:xfrm>
                <a:off x="4578521" y="414730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6" name="Oval 1565">
                <a:extLst>
                  <a:ext uri="{FF2B5EF4-FFF2-40B4-BE49-F238E27FC236}">
                    <a16:creationId xmlns:a16="http://schemas.microsoft.com/office/drawing/2014/main" id="{62A414A1-DDBD-4FD8-86CC-096216656995}"/>
                  </a:ext>
                </a:extLst>
              </p:cNvPr>
              <p:cNvSpPr/>
              <p:nvPr/>
            </p:nvSpPr>
            <p:spPr>
              <a:xfrm>
                <a:off x="4621384" y="416159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7" name="Oval 1566">
                <a:extLst>
                  <a:ext uri="{FF2B5EF4-FFF2-40B4-BE49-F238E27FC236}">
                    <a16:creationId xmlns:a16="http://schemas.microsoft.com/office/drawing/2014/main" id="{21F3135C-7CA1-4C31-8B68-DF04BA3FD3F9}"/>
                  </a:ext>
                </a:extLst>
              </p:cNvPr>
              <p:cNvSpPr/>
              <p:nvPr/>
            </p:nvSpPr>
            <p:spPr>
              <a:xfrm>
                <a:off x="4611859" y="41330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8" name="Oval 1567">
                <a:extLst>
                  <a:ext uri="{FF2B5EF4-FFF2-40B4-BE49-F238E27FC236}">
                    <a16:creationId xmlns:a16="http://schemas.microsoft.com/office/drawing/2014/main" id="{4392C97D-9283-4DDD-A5C9-1118490B5FB2}"/>
                  </a:ext>
                </a:extLst>
              </p:cNvPr>
              <p:cNvSpPr/>
              <p:nvPr/>
            </p:nvSpPr>
            <p:spPr>
              <a:xfrm>
                <a:off x="4711871" y="409015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9" name="Oval 1568">
                <a:extLst>
                  <a:ext uri="{FF2B5EF4-FFF2-40B4-BE49-F238E27FC236}">
                    <a16:creationId xmlns:a16="http://schemas.microsoft.com/office/drawing/2014/main" id="{7A1F1B8F-521B-4C01-A912-6D60EFD315FC}"/>
                  </a:ext>
                </a:extLst>
              </p:cNvPr>
              <p:cNvSpPr/>
              <p:nvPr/>
            </p:nvSpPr>
            <p:spPr>
              <a:xfrm>
                <a:off x="4654721" y="40687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0" name="Oval 1569">
                <a:extLst>
                  <a:ext uri="{FF2B5EF4-FFF2-40B4-BE49-F238E27FC236}">
                    <a16:creationId xmlns:a16="http://schemas.microsoft.com/office/drawing/2014/main" id="{A301CAF2-66D7-4FB7-8EF2-B100DA0C75D0}"/>
                  </a:ext>
                </a:extLst>
              </p:cNvPr>
              <p:cNvSpPr/>
              <p:nvPr/>
            </p:nvSpPr>
            <p:spPr>
              <a:xfrm>
                <a:off x="4669009" y="409491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1" name="Oval 1570">
                <a:extLst>
                  <a:ext uri="{FF2B5EF4-FFF2-40B4-BE49-F238E27FC236}">
                    <a16:creationId xmlns:a16="http://schemas.microsoft.com/office/drawing/2014/main" id="{938D94E4-578E-4F48-9455-C86DC941D3F9}"/>
                  </a:ext>
                </a:extLst>
              </p:cNvPr>
              <p:cNvSpPr/>
              <p:nvPr/>
            </p:nvSpPr>
            <p:spPr>
              <a:xfrm>
                <a:off x="4664246" y="414968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2" name="Oval 1571">
                <a:extLst>
                  <a:ext uri="{FF2B5EF4-FFF2-40B4-BE49-F238E27FC236}">
                    <a16:creationId xmlns:a16="http://schemas.microsoft.com/office/drawing/2014/main" id="{FA0C7B24-4837-4C09-A993-C9CE245F107C}"/>
                  </a:ext>
                </a:extLst>
              </p:cNvPr>
              <p:cNvSpPr/>
              <p:nvPr/>
            </p:nvSpPr>
            <p:spPr>
              <a:xfrm>
                <a:off x="4673771" y="420445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3" name="Oval 1572">
                <a:extLst>
                  <a:ext uri="{FF2B5EF4-FFF2-40B4-BE49-F238E27FC236}">
                    <a16:creationId xmlns:a16="http://schemas.microsoft.com/office/drawing/2014/main" id="{EED94916-7637-4F26-8BEE-BAAEAFF00F52}"/>
                  </a:ext>
                </a:extLst>
              </p:cNvPr>
              <p:cNvSpPr/>
              <p:nvPr/>
            </p:nvSpPr>
            <p:spPr>
              <a:xfrm>
                <a:off x="4695203" y="422588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5" name="Group 1464">
              <a:extLst>
                <a:ext uri="{FF2B5EF4-FFF2-40B4-BE49-F238E27FC236}">
                  <a16:creationId xmlns:a16="http://schemas.microsoft.com/office/drawing/2014/main" id="{E70F5140-1075-4F04-9DBD-210E019E6227}"/>
                </a:ext>
              </a:extLst>
            </p:cNvPr>
            <p:cNvGrpSpPr/>
            <p:nvPr/>
          </p:nvGrpSpPr>
          <p:grpSpPr>
            <a:xfrm>
              <a:off x="5435966" y="4060248"/>
              <a:ext cx="484787" cy="892752"/>
              <a:chOff x="958973" y="4107429"/>
              <a:chExt cx="324899" cy="892752"/>
            </a:xfrm>
          </p:grpSpPr>
          <p:cxnSp>
            <p:nvCxnSpPr>
              <p:cNvPr id="1525" name="Straight Connector 1524">
                <a:extLst>
                  <a:ext uri="{FF2B5EF4-FFF2-40B4-BE49-F238E27FC236}">
                    <a16:creationId xmlns:a16="http://schemas.microsoft.com/office/drawing/2014/main" id="{25C3674B-72E9-4522-8B07-1D2E5EDF18C4}"/>
                  </a:ext>
                </a:extLst>
              </p:cNvPr>
              <p:cNvCxnSpPr>
                <a:cxnSpLocks/>
              </p:cNvCxnSpPr>
              <p:nvPr/>
            </p:nvCxnSpPr>
            <p:spPr>
              <a:xfrm>
                <a:off x="1120785" y="4107429"/>
                <a:ext cx="0" cy="892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6" name="Group 1525">
                <a:extLst>
                  <a:ext uri="{FF2B5EF4-FFF2-40B4-BE49-F238E27FC236}">
                    <a16:creationId xmlns:a16="http://schemas.microsoft.com/office/drawing/2014/main" id="{3A1E9F2B-F370-451C-BD8A-86D05B14B8A8}"/>
                  </a:ext>
                </a:extLst>
              </p:cNvPr>
              <p:cNvGrpSpPr/>
              <p:nvPr/>
            </p:nvGrpSpPr>
            <p:grpSpPr>
              <a:xfrm>
                <a:off x="958973" y="4375457"/>
                <a:ext cx="324899" cy="428905"/>
                <a:chOff x="958973" y="4375457"/>
                <a:chExt cx="324899" cy="428905"/>
              </a:xfrm>
            </p:grpSpPr>
            <p:sp>
              <p:nvSpPr>
                <p:cNvPr id="1527" name="Rectangle 1526">
                  <a:extLst>
                    <a:ext uri="{FF2B5EF4-FFF2-40B4-BE49-F238E27FC236}">
                      <a16:creationId xmlns:a16="http://schemas.microsoft.com/office/drawing/2014/main" id="{1343C4D3-DD35-4172-9BD4-44A787C2C140}"/>
                    </a:ext>
                  </a:extLst>
                </p:cNvPr>
                <p:cNvSpPr/>
                <p:nvPr/>
              </p:nvSpPr>
              <p:spPr>
                <a:xfrm>
                  <a:off x="958973" y="4375457"/>
                  <a:ext cx="324035" cy="4289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28" name="Straight Connector 1527">
                  <a:extLst>
                    <a:ext uri="{FF2B5EF4-FFF2-40B4-BE49-F238E27FC236}">
                      <a16:creationId xmlns:a16="http://schemas.microsoft.com/office/drawing/2014/main" id="{AA8458C9-E3D7-464D-B518-611FD61209DA}"/>
                    </a:ext>
                  </a:extLst>
                </p:cNvPr>
                <p:cNvCxnSpPr>
                  <a:cxnSpLocks/>
                </p:cNvCxnSpPr>
                <p:nvPr/>
              </p:nvCxnSpPr>
              <p:spPr>
                <a:xfrm>
                  <a:off x="959837" y="4543756"/>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466" name="Group 1465">
              <a:extLst>
                <a:ext uri="{FF2B5EF4-FFF2-40B4-BE49-F238E27FC236}">
                  <a16:creationId xmlns:a16="http://schemas.microsoft.com/office/drawing/2014/main" id="{4FF1461C-4020-46D0-8975-83A81DC8B35D}"/>
                </a:ext>
              </a:extLst>
            </p:cNvPr>
            <p:cNvGrpSpPr/>
            <p:nvPr/>
          </p:nvGrpSpPr>
          <p:grpSpPr>
            <a:xfrm>
              <a:off x="5535557" y="4045446"/>
              <a:ext cx="283651" cy="926589"/>
              <a:chOff x="5128703" y="4045446"/>
              <a:chExt cx="283651" cy="926589"/>
            </a:xfrm>
          </p:grpSpPr>
          <p:sp>
            <p:nvSpPr>
              <p:cNvPr id="1469" name="Oval 1468">
                <a:extLst>
                  <a:ext uri="{FF2B5EF4-FFF2-40B4-BE49-F238E27FC236}">
                    <a16:creationId xmlns:a16="http://schemas.microsoft.com/office/drawing/2014/main" id="{C5F615CF-B4C4-4DA0-B720-88132C42EAF3}"/>
                  </a:ext>
                </a:extLst>
              </p:cNvPr>
              <p:cNvSpPr/>
              <p:nvPr/>
            </p:nvSpPr>
            <p:spPr>
              <a:xfrm>
                <a:off x="5321586" y="493603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0" name="Oval 1469">
                <a:extLst>
                  <a:ext uri="{FF2B5EF4-FFF2-40B4-BE49-F238E27FC236}">
                    <a16:creationId xmlns:a16="http://schemas.microsoft.com/office/drawing/2014/main" id="{B75D91F5-FDBC-4E46-865C-D4BBA1A20D8B}"/>
                  </a:ext>
                </a:extLst>
              </p:cNvPr>
              <p:cNvSpPr/>
              <p:nvPr/>
            </p:nvSpPr>
            <p:spPr>
              <a:xfrm>
                <a:off x="5216811" y="493127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1" name="Oval 1470">
                <a:extLst>
                  <a:ext uri="{FF2B5EF4-FFF2-40B4-BE49-F238E27FC236}">
                    <a16:creationId xmlns:a16="http://schemas.microsoft.com/office/drawing/2014/main" id="{AEA4347D-E4AE-42BC-AA6B-1C80D4A8DCE0}"/>
                  </a:ext>
                </a:extLst>
              </p:cNvPr>
              <p:cNvSpPr/>
              <p:nvPr/>
            </p:nvSpPr>
            <p:spPr>
              <a:xfrm>
                <a:off x="5185855" y="492889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2" name="Oval 1471">
                <a:extLst>
                  <a:ext uri="{FF2B5EF4-FFF2-40B4-BE49-F238E27FC236}">
                    <a16:creationId xmlns:a16="http://schemas.microsoft.com/office/drawing/2014/main" id="{6DCB0867-1B2D-4EB0-9A47-BAA08BFD8A6A}"/>
                  </a:ext>
                </a:extLst>
              </p:cNvPr>
              <p:cNvSpPr/>
              <p:nvPr/>
            </p:nvSpPr>
            <p:spPr>
              <a:xfrm>
                <a:off x="5140611" y="486936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3" name="Oval 1472">
                <a:extLst>
                  <a:ext uri="{FF2B5EF4-FFF2-40B4-BE49-F238E27FC236}">
                    <a16:creationId xmlns:a16="http://schemas.microsoft.com/office/drawing/2014/main" id="{BAC05F2F-B773-462A-BE77-DF9E7F85B580}"/>
                  </a:ext>
                </a:extLst>
              </p:cNvPr>
              <p:cNvSpPr/>
              <p:nvPr/>
            </p:nvSpPr>
            <p:spPr>
              <a:xfrm>
                <a:off x="5142992" y="488126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4" name="Oval 1473">
                <a:extLst>
                  <a:ext uri="{FF2B5EF4-FFF2-40B4-BE49-F238E27FC236}">
                    <a16:creationId xmlns:a16="http://schemas.microsoft.com/office/drawing/2014/main" id="{2896FA45-060A-44FE-8E1E-65EE7A4E7C02}"/>
                  </a:ext>
                </a:extLst>
              </p:cNvPr>
              <p:cNvSpPr/>
              <p:nvPr/>
            </p:nvSpPr>
            <p:spPr>
              <a:xfrm>
                <a:off x="5197761" y="487412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5" name="Oval 1474">
                <a:extLst>
                  <a:ext uri="{FF2B5EF4-FFF2-40B4-BE49-F238E27FC236}">
                    <a16:creationId xmlns:a16="http://schemas.microsoft.com/office/drawing/2014/main" id="{CC9D40D6-394E-433B-B2DD-44F5087F4C5E}"/>
                  </a:ext>
                </a:extLst>
              </p:cNvPr>
              <p:cNvSpPr/>
              <p:nvPr/>
            </p:nvSpPr>
            <p:spPr>
              <a:xfrm>
                <a:off x="5200142" y="481935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6" name="Oval 1475">
                <a:extLst>
                  <a:ext uri="{FF2B5EF4-FFF2-40B4-BE49-F238E27FC236}">
                    <a16:creationId xmlns:a16="http://schemas.microsoft.com/office/drawing/2014/main" id="{1AC8E684-6FFB-4870-BAB0-538AFCDDE709}"/>
                  </a:ext>
                </a:extLst>
              </p:cNvPr>
              <p:cNvSpPr/>
              <p:nvPr/>
            </p:nvSpPr>
            <p:spPr>
              <a:xfrm>
                <a:off x="5293011" y="477411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7" name="Oval 1476">
                <a:extLst>
                  <a:ext uri="{FF2B5EF4-FFF2-40B4-BE49-F238E27FC236}">
                    <a16:creationId xmlns:a16="http://schemas.microsoft.com/office/drawing/2014/main" id="{45852BC6-0847-4089-9544-7471518969CE}"/>
                  </a:ext>
                </a:extLst>
              </p:cNvPr>
              <p:cNvSpPr/>
              <p:nvPr/>
            </p:nvSpPr>
            <p:spPr>
              <a:xfrm>
                <a:off x="5323967" y="470981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8" name="Oval 1477">
                <a:extLst>
                  <a:ext uri="{FF2B5EF4-FFF2-40B4-BE49-F238E27FC236}">
                    <a16:creationId xmlns:a16="http://schemas.microsoft.com/office/drawing/2014/main" id="{BC2B26AB-B32D-46C7-90A9-CF1DB0924F6C}"/>
                  </a:ext>
                </a:extLst>
              </p:cNvPr>
              <p:cNvSpPr/>
              <p:nvPr/>
            </p:nvSpPr>
            <p:spPr>
              <a:xfrm>
                <a:off x="5293011" y="484078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9" name="Oval 1478">
                <a:extLst>
                  <a:ext uri="{FF2B5EF4-FFF2-40B4-BE49-F238E27FC236}">
                    <a16:creationId xmlns:a16="http://schemas.microsoft.com/office/drawing/2014/main" id="{028A2567-01C4-4305-81BE-58329257D8F4}"/>
                  </a:ext>
                </a:extLst>
              </p:cNvPr>
              <p:cNvSpPr/>
              <p:nvPr/>
            </p:nvSpPr>
            <p:spPr>
              <a:xfrm>
                <a:off x="5295392" y="481935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0" name="Oval 1479">
                <a:extLst>
                  <a:ext uri="{FF2B5EF4-FFF2-40B4-BE49-F238E27FC236}">
                    <a16:creationId xmlns:a16="http://schemas.microsoft.com/office/drawing/2014/main" id="{03D5CAF8-6703-4306-AE67-B5C656FEFD7F}"/>
                  </a:ext>
                </a:extLst>
              </p:cNvPr>
              <p:cNvSpPr/>
              <p:nvPr/>
            </p:nvSpPr>
            <p:spPr>
              <a:xfrm>
                <a:off x="5357304" y="485983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1" name="Oval 1480">
                <a:extLst>
                  <a:ext uri="{FF2B5EF4-FFF2-40B4-BE49-F238E27FC236}">
                    <a16:creationId xmlns:a16="http://schemas.microsoft.com/office/drawing/2014/main" id="{E4C27200-2415-436C-8BDE-968E54631BC4}"/>
                  </a:ext>
                </a:extLst>
              </p:cNvPr>
              <p:cNvSpPr/>
              <p:nvPr/>
            </p:nvSpPr>
            <p:spPr>
              <a:xfrm>
                <a:off x="5371592" y="488126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2" name="Oval 1481">
                <a:extLst>
                  <a:ext uri="{FF2B5EF4-FFF2-40B4-BE49-F238E27FC236}">
                    <a16:creationId xmlns:a16="http://schemas.microsoft.com/office/drawing/2014/main" id="{4E16DC29-EC91-459D-9FBD-E1DB118A56CD}"/>
                  </a:ext>
                </a:extLst>
              </p:cNvPr>
              <p:cNvSpPr/>
              <p:nvPr/>
            </p:nvSpPr>
            <p:spPr>
              <a:xfrm>
                <a:off x="5354923" y="474315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3" name="Oval 1482">
                <a:extLst>
                  <a:ext uri="{FF2B5EF4-FFF2-40B4-BE49-F238E27FC236}">
                    <a16:creationId xmlns:a16="http://schemas.microsoft.com/office/drawing/2014/main" id="{A3597ABA-8914-4A7A-9AC1-854ACA015E56}"/>
                  </a:ext>
                </a:extLst>
              </p:cNvPr>
              <p:cNvSpPr/>
              <p:nvPr/>
            </p:nvSpPr>
            <p:spPr>
              <a:xfrm>
                <a:off x="5362067" y="474791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4" name="Oval 1483">
                <a:extLst>
                  <a:ext uri="{FF2B5EF4-FFF2-40B4-BE49-F238E27FC236}">
                    <a16:creationId xmlns:a16="http://schemas.microsoft.com/office/drawing/2014/main" id="{57231A7F-64E0-47BF-9D42-C4A5E41F7509}"/>
                  </a:ext>
                </a:extLst>
              </p:cNvPr>
              <p:cNvSpPr/>
              <p:nvPr/>
            </p:nvSpPr>
            <p:spPr>
              <a:xfrm>
                <a:off x="5376354" y="476935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5" name="Oval 1484">
                <a:extLst>
                  <a:ext uri="{FF2B5EF4-FFF2-40B4-BE49-F238E27FC236}">
                    <a16:creationId xmlns:a16="http://schemas.microsoft.com/office/drawing/2014/main" id="{2CF8C9FA-4C01-4551-9B54-6BF54ABCE73E}"/>
                  </a:ext>
                </a:extLst>
              </p:cNvPr>
              <p:cNvSpPr/>
              <p:nvPr/>
            </p:nvSpPr>
            <p:spPr>
              <a:xfrm>
                <a:off x="5373972" y="464076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6" name="Oval 1485">
                <a:extLst>
                  <a:ext uri="{FF2B5EF4-FFF2-40B4-BE49-F238E27FC236}">
                    <a16:creationId xmlns:a16="http://schemas.microsoft.com/office/drawing/2014/main" id="{F491B67B-816F-4746-823C-8A12AAA6A2A1}"/>
                  </a:ext>
                </a:extLst>
              </p:cNvPr>
              <p:cNvSpPr/>
              <p:nvPr/>
            </p:nvSpPr>
            <p:spPr>
              <a:xfrm>
                <a:off x="5228716" y="467886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7" name="Oval 1486">
                <a:extLst>
                  <a:ext uri="{FF2B5EF4-FFF2-40B4-BE49-F238E27FC236}">
                    <a16:creationId xmlns:a16="http://schemas.microsoft.com/office/drawing/2014/main" id="{22BAD2F1-2F26-4F6D-B846-AB74EB7EC2C1}"/>
                  </a:ext>
                </a:extLst>
              </p:cNvPr>
              <p:cNvSpPr/>
              <p:nvPr/>
            </p:nvSpPr>
            <p:spPr>
              <a:xfrm>
                <a:off x="5133466" y="471458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8" name="Oval 1487">
                <a:extLst>
                  <a:ext uri="{FF2B5EF4-FFF2-40B4-BE49-F238E27FC236}">
                    <a16:creationId xmlns:a16="http://schemas.microsoft.com/office/drawing/2014/main" id="{4EDC020A-7C11-4E12-BFB5-A003C6762CEE}"/>
                  </a:ext>
                </a:extLst>
              </p:cNvPr>
              <p:cNvSpPr/>
              <p:nvPr/>
            </p:nvSpPr>
            <p:spPr>
              <a:xfrm>
                <a:off x="5135847" y="460742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9" name="Oval 1488">
                <a:extLst>
                  <a:ext uri="{FF2B5EF4-FFF2-40B4-BE49-F238E27FC236}">
                    <a16:creationId xmlns:a16="http://schemas.microsoft.com/office/drawing/2014/main" id="{9A9B2195-18E8-45C0-8ED2-735CB884D47C}"/>
                  </a:ext>
                </a:extLst>
              </p:cNvPr>
              <p:cNvSpPr/>
              <p:nvPr/>
            </p:nvSpPr>
            <p:spPr>
              <a:xfrm>
                <a:off x="5171566" y="465266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0" name="Oval 1489">
                <a:extLst>
                  <a:ext uri="{FF2B5EF4-FFF2-40B4-BE49-F238E27FC236}">
                    <a16:creationId xmlns:a16="http://schemas.microsoft.com/office/drawing/2014/main" id="{8F27872E-A063-4829-B66F-C7421A11EF23}"/>
                  </a:ext>
                </a:extLst>
              </p:cNvPr>
              <p:cNvSpPr/>
              <p:nvPr/>
            </p:nvSpPr>
            <p:spPr>
              <a:xfrm>
                <a:off x="5169185" y="468124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1" name="Oval 1490">
                <a:extLst>
                  <a:ext uri="{FF2B5EF4-FFF2-40B4-BE49-F238E27FC236}">
                    <a16:creationId xmlns:a16="http://schemas.microsoft.com/office/drawing/2014/main" id="{FD69980D-5BA0-4DAC-AE73-157F84174F00}"/>
                  </a:ext>
                </a:extLst>
              </p:cNvPr>
              <p:cNvSpPr/>
              <p:nvPr/>
            </p:nvSpPr>
            <p:spPr>
              <a:xfrm>
                <a:off x="5190616" y="457646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2" name="Oval 1491">
                <a:extLst>
                  <a:ext uri="{FF2B5EF4-FFF2-40B4-BE49-F238E27FC236}">
                    <a16:creationId xmlns:a16="http://schemas.microsoft.com/office/drawing/2014/main" id="{4143E570-E88A-4ADF-9D9E-A4475B38097F}"/>
                  </a:ext>
                </a:extLst>
              </p:cNvPr>
              <p:cNvSpPr/>
              <p:nvPr/>
            </p:nvSpPr>
            <p:spPr>
              <a:xfrm>
                <a:off x="5209666" y="455503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3" name="Oval 1492">
                <a:extLst>
                  <a:ext uri="{FF2B5EF4-FFF2-40B4-BE49-F238E27FC236}">
                    <a16:creationId xmlns:a16="http://schemas.microsoft.com/office/drawing/2014/main" id="{E5C51CCA-C5D6-429B-B2BA-B3C95E64CA3D}"/>
                  </a:ext>
                </a:extLst>
              </p:cNvPr>
              <p:cNvSpPr/>
              <p:nvPr/>
            </p:nvSpPr>
            <p:spPr>
              <a:xfrm>
                <a:off x="5231097" y="455503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4" name="Oval 1493">
                <a:extLst>
                  <a:ext uri="{FF2B5EF4-FFF2-40B4-BE49-F238E27FC236}">
                    <a16:creationId xmlns:a16="http://schemas.microsoft.com/office/drawing/2014/main" id="{2B04EDF0-361E-47DF-BCAE-1C4E88409862}"/>
                  </a:ext>
                </a:extLst>
              </p:cNvPr>
              <p:cNvSpPr/>
              <p:nvPr/>
            </p:nvSpPr>
            <p:spPr>
              <a:xfrm>
                <a:off x="5243003" y="451455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5" name="Oval 1494">
                <a:extLst>
                  <a:ext uri="{FF2B5EF4-FFF2-40B4-BE49-F238E27FC236}">
                    <a16:creationId xmlns:a16="http://schemas.microsoft.com/office/drawing/2014/main" id="{6A453609-3116-418E-A40D-EDACFC052D96}"/>
                  </a:ext>
                </a:extLst>
              </p:cNvPr>
              <p:cNvSpPr/>
              <p:nvPr/>
            </p:nvSpPr>
            <p:spPr>
              <a:xfrm>
                <a:off x="5240622" y="449312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6" name="Oval 1495">
                <a:extLst>
                  <a:ext uri="{FF2B5EF4-FFF2-40B4-BE49-F238E27FC236}">
                    <a16:creationId xmlns:a16="http://schemas.microsoft.com/office/drawing/2014/main" id="{31C0B1DF-60C5-46DE-A6A5-2059E01FCE17}"/>
                  </a:ext>
                </a:extLst>
              </p:cNvPr>
              <p:cNvSpPr/>
              <p:nvPr/>
            </p:nvSpPr>
            <p:spPr>
              <a:xfrm>
                <a:off x="5300153" y="450026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7" name="Oval 1496">
                <a:extLst>
                  <a:ext uri="{FF2B5EF4-FFF2-40B4-BE49-F238E27FC236}">
                    <a16:creationId xmlns:a16="http://schemas.microsoft.com/office/drawing/2014/main" id="{61026E76-4549-4DC8-97AE-D669A7192813}"/>
                  </a:ext>
                </a:extLst>
              </p:cNvPr>
              <p:cNvSpPr/>
              <p:nvPr/>
            </p:nvSpPr>
            <p:spPr>
              <a:xfrm>
                <a:off x="5338253" y="451693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8" name="Oval 1497">
                <a:extLst>
                  <a:ext uri="{FF2B5EF4-FFF2-40B4-BE49-F238E27FC236}">
                    <a16:creationId xmlns:a16="http://schemas.microsoft.com/office/drawing/2014/main" id="{7736BC8C-4E90-452E-9B4F-AFB72305B1EF}"/>
                  </a:ext>
                </a:extLst>
              </p:cNvPr>
              <p:cNvSpPr/>
              <p:nvPr/>
            </p:nvSpPr>
            <p:spPr>
              <a:xfrm>
                <a:off x="5128703" y="445740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9" name="Oval 1498">
                <a:extLst>
                  <a:ext uri="{FF2B5EF4-FFF2-40B4-BE49-F238E27FC236}">
                    <a16:creationId xmlns:a16="http://schemas.microsoft.com/office/drawing/2014/main" id="{5D15345E-D2A7-49DC-AB9D-E0E62C133D19}"/>
                  </a:ext>
                </a:extLst>
              </p:cNvPr>
              <p:cNvSpPr/>
              <p:nvPr/>
            </p:nvSpPr>
            <p:spPr>
              <a:xfrm>
                <a:off x="5131084" y="413355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0" name="Oval 1499">
                <a:extLst>
                  <a:ext uri="{FF2B5EF4-FFF2-40B4-BE49-F238E27FC236}">
                    <a16:creationId xmlns:a16="http://schemas.microsoft.com/office/drawing/2014/main" id="{7012B007-FAAF-4577-A3EE-1AE7B3389C61}"/>
                  </a:ext>
                </a:extLst>
              </p:cNvPr>
              <p:cNvSpPr/>
              <p:nvPr/>
            </p:nvSpPr>
            <p:spPr>
              <a:xfrm>
                <a:off x="5207284" y="404544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1" name="Oval 1500">
                <a:extLst>
                  <a:ext uri="{FF2B5EF4-FFF2-40B4-BE49-F238E27FC236}">
                    <a16:creationId xmlns:a16="http://schemas.microsoft.com/office/drawing/2014/main" id="{65643AD3-4C3B-4588-884B-51313BE2A66C}"/>
                  </a:ext>
                </a:extLst>
              </p:cNvPr>
              <p:cNvSpPr/>
              <p:nvPr/>
            </p:nvSpPr>
            <p:spPr>
              <a:xfrm>
                <a:off x="5300153" y="410021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2" name="Oval 1501">
                <a:extLst>
                  <a:ext uri="{FF2B5EF4-FFF2-40B4-BE49-F238E27FC236}">
                    <a16:creationId xmlns:a16="http://schemas.microsoft.com/office/drawing/2014/main" id="{AFC022A3-8DA6-496B-9BD4-6AADB8F9CC1F}"/>
                  </a:ext>
                </a:extLst>
              </p:cNvPr>
              <p:cNvSpPr/>
              <p:nvPr/>
            </p:nvSpPr>
            <p:spPr>
              <a:xfrm>
                <a:off x="5307297" y="414069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3" name="Oval 1502">
                <a:extLst>
                  <a:ext uri="{FF2B5EF4-FFF2-40B4-BE49-F238E27FC236}">
                    <a16:creationId xmlns:a16="http://schemas.microsoft.com/office/drawing/2014/main" id="{2ECC5E0E-43F3-4100-9520-F759015EA507}"/>
                  </a:ext>
                </a:extLst>
              </p:cNvPr>
              <p:cNvSpPr/>
              <p:nvPr/>
            </p:nvSpPr>
            <p:spPr>
              <a:xfrm>
                <a:off x="5357303" y="419308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4" name="Oval 1503">
                <a:extLst>
                  <a:ext uri="{FF2B5EF4-FFF2-40B4-BE49-F238E27FC236}">
                    <a16:creationId xmlns:a16="http://schemas.microsoft.com/office/drawing/2014/main" id="{24E56FA3-428C-4C9F-932F-1539DA0F5B14}"/>
                  </a:ext>
                </a:extLst>
              </p:cNvPr>
              <p:cNvSpPr/>
              <p:nvPr/>
            </p:nvSpPr>
            <p:spPr>
              <a:xfrm>
                <a:off x="5338253" y="427880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5" name="Oval 1504">
                <a:extLst>
                  <a:ext uri="{FF2B5EF4-FFF2-40B4-BE49-F238E27FC236}">
                    <a16:creationId xmlns:a16="http://schemas.microsoft.com/office/drawing/2014/main" id="{80DE5E40-10D8-4D02-934D-295460CC05E9}"/>
                  </a:ext>
                </a:extLst>
              </p:cNvPr>
              <p:cNvSpPr/>
              <p:nvPr/>
            </p:nvSpPr>
            <p:spPr>
              <a:xfrm>
                <a:off x="5347777" y="429547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6" name="Oval 1505">
                <a:extLst>
                  <a:ext uri="{FF2B5EF4-FFF2-40B4-BE49-F238E27FC236}">
                    <a16:creationId xmlns:a16="http://schemas.microsoft.com/office/drawing/2014/main" id="{719DF54A-2923-4AFD-9A06-1DCA6314BD2A}"/>
                  </a:ext>
                </a:extLst>
              </p:cNvPr>
              <p:cNvSpPr/>
              <p:nvPr/>
            </p:nvSpPr>
            <p:spPr>
              <a:xfrm>
                <a:off x="5366828" y="435024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7" name="Oval 1506">
                <a:extLst>
                  <a:ext uri="{FF2B5EF4-FFF2-40B4-BE49-F238E27FC236}">
                    <a16:creationId xmlns:a16="http://schemas.microsoft.com/office/drawing/2014/main" id="{8F63144E-05E1-4E77-AC55-C15B747D634C}"/>
                  </a:ext>
                </a:extLst>
              </p:cNvPr>
              <p:cNvSpPr/>
              <p:nvPr/>
            </p:nvSpPr>
            <p:spPr>
              <a:xfrm>
                <a:off x="5369209" y="437882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8" name="Oval 1507">
                <a:extLst>
                  <a:ext uri="{FF2B5EF4-FFF2-40B4-BE49-F238E27FC236}">
                    <a16:creationId xmlns:a16="http://schemas.microsoft.com/office/drawing/2014/main" id="{C827DF27-F4FF-46BD-AA1B-98CBA7DE2139}"/>
                  </a:ext>
                </a:extLst>
              </p:cNvPr>
              <p:cNvSpPr/>
              <p:nvPr/>
            </p:nvSpPr>
            <p:spPr>
              <a:xfrm>
                <a:off x="5328728" y="442644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9" name="Oval 1508">
                <a:extLst>
                  <a:ext uri="{FF2B5EF4-FFF2-40B4-BE49-F238E27FC236}">
                    <a16:creationId xmlns:a16="http://schemas.microsoft.com/office/drawing/2014/main" id="{F60C04B2-8FCA-4825-AC81-BA1976128603}"/>
                  </a:ext>
                </a:extLst>
              </p:cNvPr>
              <p:cNvSpPr/>
              <p:nvPr/>
            </p:nvSpPr>
            <p:spPr>
              <a:xfrm>
                <a:off x="5307297" y="438358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0" name="Oval 1509">
                <a:extLst>
                  <a:ext uri="{FF2B5EF4-FFF2-40B4-BE49-F238E27FC236}">
                    <a16:creationId xmlns:a16="http://schemas.microsoft.com/office/drawing/2014/main" id="{9CA8884D-20BA-4DA9-A64A-7F5A47A26123}"/>
                  </a:ext>
                </a:extLst>
              </p:cNvPr>
              <p:cNvSpPr/>
              <p:nvPr/>
            </p:nvSpPr>
            <p:spPr>
              <a:xfrm>
                <a:off x="5285865" y="435024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1" name="Oval 1510">
                <a:extLst>
                  <a:ext uri="{FF2B5EF4-FFF2-40B4-BE49-F238E27FC236}">
                    <a16:creationId xmlns:a16="http://schemas.microsoft.com/office/drawing/2014/main" id="{67A1A7ED-C699-4195-AD02-9BBC5B8916D9}"/>
                  </a:ext>
                </a:extLst>
              </p:cNvPr>
              <p:cNvSpPr/>
              <p:nvPr/>
            </p:nvSpPr>
            <p:spPr>
              <a:xfrm>
                <a:off x="5283484" y="430976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2" name="Oval 1511">
                <a:extLst>
                  <a:ext uri="{FF2B5EF4-FFF2-40B4-BE49-F238E27FC236}">
                    <a16:creationId xmlns:a16="http://schemas.microsoft.com/office/drawing/2014/main" id="{2E8CE2E8-195E-4A99-BAA6-08D9817B8B8B}"/>
                  </a:ext>
                </a:extLst>
              </p:cNvPr>
              <p:cNvSpPr/>
              <p:nvPr/>
            </p:nvSpPr>
            <p:spPr>
              <a:xfrm>
                <a:off x="5245384" y="428833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3" name="Oval 1512">
                <a:extLst>
                  <a:ext uri="{FF2B5EF4-FFF2-40B4-BE49-F238E27FC236}">
                    <a16:creationId xmlns:a16="http://schemas.microsoft.com/office/drawing/2014/main" id="{4601D189-1B0E-473F-BB46-29F3D35F397F}"/>
                  </a:ext>
                </a:extLst>
              </p:cNvPr>
              <p:cNvSpPr/>
              <p:nvPr/>
            </p:nvSpPr>
            <p:spPr>
              <a:xfrm>
                <a:off x="5247765" y="421213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4" name="Oval 1513">
                <a:extLst>
                  <a:ext uri="{FF2B5EF4-FFF2-40B4-BE49-F238E27FC236}">
                    <a16:creationId xmlns:a16="http://schemas.microsoft.com/office/drawing/2014/main" id="{7B7A9F97-183E-415B-A021-2A568583B548}"/>
                  </a:ext>
                </a:extLst>
              </p:cNvPr>
              <p:cNvSpPr/>
              <p:nvPr/>
            </p:nvSpPr>
            <p:spPr>
              <a:xfrm>
                <a:off x="5297772" y="420260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5" name="Oval 1514">
                <a:extLst>
                  <a:ext uri="{FF2B5EF4-FFF2-40B4-BE49-F238E27FC236}">
                    <a16:creationId xmlns:a16="http://schemas.microsoft.com/office/drawing/2014/main" id="{384B199D-3213-4D10-B55A-0208EAEE6161}"/>
                  </a:ext>
                </a:extLst>
              </p:cNvPr>
              <p:cNvSpPr/>
              <p:nvPr/>
            </p:nvSpPr>
            <p:spPr>
              <a:xfrm>
                <a:off x="5212047" y="420022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6" name="Oval 1515">
                <a:extLst>
                  <a:ext uri="{FF2B5EF4-FFF2-40B4-BE49-F238E27FC236}">
                    <a16:creationId xmlns:a16="http://schemas.microsoft.com/office/drawing/2014/main" id="{56002E1A-DCEB-44BA-8A54-5CCDA2BFCABD}"/>
                  </a:ext>
                </a:extLst>
              </p:cNvPr>
              <p:cNvSpPr/>
              <p:nvPr/>
            </p:nvSpPr>
            <p:spPr>
              <a:xfrm>
                <a:off x="5190616" y="423356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7" name="Oval 1516">
                <a:extLst>
                  <a:ext uri="{FF2B5EF4-FFF2-40B4-BE49-F238E27FC236}">
                    <a16:creationId xmlns:a16="http://schemas.microsoft.com/office/drawing/2014/main" id="{7ADB2319-B133-4C3C-837F-F651880519AD}"/>
                  </a:ext>
                </a:extLst>
              </p:cNvPr>
              <p:cNvSpPr/>
              <p:nvPr/>
            </p:nvSpPr>
            <p:spPr>
              <a:xfrm>
                <a:off x="5154897" y="431452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8" name="Oval 1517">
                <a:extLst>
                  <a:ext uri="{FF2B5EF4-FFF2-40B4-BE49-F238E27FC236}">
                    <a16:creationId xmlns:a16="http://schemas.microsoft.com/office/drawing/2014/main" id="{0141A513-83E5-4811-87A1-58C70A98462F}"/>
                  </a:ext>
                </a:extLst>
              </p:cNvPr>
              <p:cNvSpPr/>
              <p:nvPr/>
            </p:nvSpPr>
            <p:spPr>
              <a:xfrm>
                <a:off x="5207285" y="430262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9" name="Oval 1518">
                <a:extLst>
                  <a:ext uri="{FF2B5EF4-FFF2-40B4-BE49-F238E27FC236}">
                    <a16:creationId xmlns:a16="http://schemas.microsoft.com/office/drawing/2014/main" id="{3D24BC7F-3A89-4527-AF32-0DCA8CC08B32}"/>
                  </a:ext>
                </a:extLst>
              </p:cNvPr>
              <p:cNvSpPr/>
              <p:nvPr/>
            </p:nvSpPr>
            <p:spPr>
              <a:xfrm>
                <a:off x="5212048" y="436215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0" name="Oval 1519">
                <a:extLst>
                  <a:ext uri="{FF2B5EF4-FFF2-40B4-BE49-F238E27FC236}">
                    <a16:creationId xmlns:a16="http://schemas.microsoft.com/office/drawing/2014/main" id="{9BA1E224-7E8B-4E6C-806F-9DE4D40977DE}"/>
                  </a:ext>
                </a:extLst>
              </p:cNvPr>
              <p:cNvSpPr/>
              <p:nvPr/>
            </p:nvSpPr>
            <p:spPr>
              <a:xfrm>
                <a:off x="5264436" y="442168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1" name="Oval 1520">
                <a:extLst>
                  <a:ext uri="{FF2B5EF4-FFF2-40B4-BE49-F238E27FC236}">
                    <a16:creationId xmlns:a16="http://schemas.microsoft.com/office/drawing/2014/main" id="{D32A054C-C17E-4F49-8AED-7DE87CBB75AB}"/>
                  </a:ext>
                </a:extLst>
              </p:cNvPr>
              <p:cNvSpPr/>
              <p:nvPr/>
            </p:nvSpPr>
            <p:spPr>
              <a:xfrm>
                <a:off x="5293011" y="443835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2" name="Oval 1521">
                <a:extLst>
                  <a:ext uri="{FF2B5EF4-FFF2-40B4-BE49-F238E27FC236}">
                    <a16:creationId xmlns:a16="http://schemas.microsoft.com/office/drawing/2014/main" id="{C5C3D2FF-059A-4FB1-A040-5E1E428E30B3}"/>
                  </a:ext>
                </a:extLst>
              </p:cNvPr>
              <p:cNvSpPr/>
              <p:nvPr/>
            </p:nvSpPr>
            <p:spPr>
              <a:xfrm>
                <a:off x="5196774" y="444213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3" name="Oval 1522">
                <a:extLst>
                  <a:ext uri="{FF2B5EF4-FFF2-40B4-BE49-F238E27FC236}">
                    <a16:creationId xmlns:a16="http://schemas.microsoft.com/office/drawing/2014/main" id="{07C911CB-B650-444F-B2C0-D1AA927B36B0}"/>
                  </a:ext>
                </a:extLst>
              </p:cNvPr>
              <p:cNvSpPr/>
              <p:nvPr/>
            </p:nvSpPr>
            <p:spPr>
              <a:xfrm>
                <a:off x="5183473" y="446692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4" name="Oval 1523">
                <a:extLst>
                  <a:ext uri="{FF2B5EF4-FFF2-40B4-BE49-F238E27FC236}">
                    <a16:creationId xmlns:a16="http://schemas.microsoft.com/office/drawing/2014/main" id="{15D458B4-52EE-456F-8BA4-381182750EA7}"/>
                  </a:ext>
                </a:extLst>
              </p:cNvPr>
              <p:cNvSpPr/>
              <p:nvPr/>
            </p:nvSpPr>
            <p:spPr>
              <a:xfrm>
                <a:off x="5192011" y="443498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67" name="TextBox 1466">
              <a:extLst>
                <a:ext uri="{FF2B5EF4-FFF2-40B4-BE49-F238E27FC236}">
                  <a16:creationId xmlns:a16="http://schemas.microsoft.com/office/drawing/2014/main" id="{B246F61C-D018-4451-9E8C-C2CAFAC32E3F}"/>
                </a:ext>
              </a:extLst>
            </p:cNvPr>
            <p:cNvSpPr txBox="1"/>
            <p:nvPr/>
          </p:nvSpPr>
          <p:spPr>
            <a:xfrm>
              <a:off x="5052333" y="3769509"/>
              <a:ext cx="609432" cy="138499"/>
            </a:xfrm>
            <a:prstGeom prst="rect">
              <a:avLst/>
            </a:prstGeom>
            <a:noFill/>
          </p:spPr>
          <p:txBody>
            <a:bodyPr wrap="square" lIns="0" tIns="0" rIns="0" bIns="0" rtlCol="0">
              <a:spAutoFit/>
            </a:bodyPr>
            <a:lstStyle/>
            <a:p>
              <a:pPr algn="ctr"/>
              <a:r>
                <a:rPr lang="en-GB" sz="900" dirty="0"/>
                <a:t>P=0.018</a:t>
              </a:r>
              <a:endParaRPr lang="en-GB" sz="900" baseline="30000" dirty="0"/>
            </a:p>
          </p:txBody>
        </p:sp>
        <p:sp>
          <p:nvSpPr>
            <p:cNvPr id="1468" name="TextBox 1467">
              <a:extLst>
                <a:ext uri="{FF2B5EF4-FFF2-40B4-BE49-F238E27FC236}">
                  <a16:creationId xmlns:a16="http://schemas.microsoft.com/office/drawing/2014/main" id="{3E4603E0-F742-423E-B710-23EB9D673965}"/>
                </a:ext>
              </a:extLst>
            </p:cNvPr>
            <p:cNvSpPr txBox="1"/>
            <p:nvPr/>
          </p:nvSpPr>
          <p:spPr>
            <a:xfrm rot="16200000">
              <a:off x="3814953" y="4405913"/>
              <a:ext cx="1050924" cy="138499"/>
            </a:xfrm>
            <a:prstGeom prst="rect">
              <a:avLst/>
            </a:prstGeom>
            <a:noFill/>
          </p:spPr>
          <p:txBody>
            <a:bodyPr wrap="square" lIns="0" tIns="0" rIns="0" bIns="0" rtlCol="0">
              <a:spAutoFit/>
            </a:bodyPr>
            <a:lstStyle/>
            <a:p>
              <a:pPr algn="ctr"/>
              <a:r>
                <a:rPr lang="en-GB" sz="900" dirty="0"/>
                <a:t>ES</a:t>
              </a:r>
            </a:p>
          </p:txBody>
        </p:sp>
      </p:grpSp>
      <p:sp>
        <p:nvSpPr>
          <p:cNvPr id="1595" name="Freeform: Shape 1594">
            <a:extLst>
              <a:ext uri="{FF2B5EF4-FFF2-40B4-BE49-F238E27FC236}">
                <a16:creationId xmlns:a16="http://schemas.microsoft.com/office/drawing/2014/main" id="{6A64AEFB-0F8C-41FC-A0D1-F8A048980DA2}"/>
              </a:ext>
            </a:extLst>
          </p:cNvPr>
          <p:cNvSpPr/>
          <p:nvPr/>
        </p:nvSpPr>
        <p:spPr>
          <a:xfrm>
            <a:off x="5050749" y="3900981"/>
            <a:ext cx="606273"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96" name="Group 1595">
            <a:extLst>
              <a:ext uri="{FF2B5EF4-FFF2-40B4-BE49-F238E27FC236}">
                <a16:creationId xmlns:a16="http://schemas.microsoft.com/office/drawing/2014/main" id="{E682D2CC-FDC5-494C-90CB-0C74FF3D58F2}"/>
              </a:ext>
            </a:extLst>
          </p:cNvPr>
          <p:cNvGrpSpPr/>
          <p:nvPr/>
        </p:nvGrpSpPr>
        <p:grpSpPr>
          <a:xfrm>
            <a:off x="8075693" y="3790650"/>
            <a:ext cx="1948291" cy="1491130"/>
            <a:chOff x="8075693" y="3790650"/>
            <a:chExt cx="1948291" cy="1491130"/>
          </a:xfrm>
        </p:grpSpPr>
        <p:sp>
          <p:nvSpPr>
            <p:cNvPr id="1597" name="Freeform: Shape 1596">
              <a:extLst>
                <a:ext uri="{FF2B5EF4-FFF2-40B4-BE49-F238E27FC236}">
                  <a16:creationId xmlns:a16="http://schemas.microsoft.com/office/drawing/2014/main" id="{BA7992E8-199C-4514-A1A7-DB51CA5113D4}"/>
                </a:ext>
              </a:extLst>
            </p:cNvPr>
            <p:cNvSpPr/>
            <p:nvPr/>
          </p:nvSpPr>
          <p:spPr>
            <a:xfrm>
              <a:off x="8397379" y="3963948"/>
              <a:ext cx="1385538" cy="1036676"/>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598" name="Straight Connector 1597">
              <a:extLst>
                <a:ext uri="{FF2B5EF4-FFF2-40B4-BE49-F238E27FC236}">
                  <a16:creationId xmlns:a16="http://schemas.microsoft.com/office/drawing/2014/main" id="{AA67D945-785D-4982-AAD7-5139371513FF}"/>
                </a:ext>
              </a:extLst>
            </p:cNvPr>
            <p:cNvCxnSpPr/>
            <p:nvPr/>
          </p:nvCxnSpPr>
          <p:spPr>
            <a:xfrm>
              <a:off x="8354180" y="420368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99" name="TextBox 1598">
              <a:extLst>
                <a:ext uri="{FF2B5EF4-FFF2-40B4-BE49-F238E27FC236}">
                  <a16:creationId xmlns:a16="http://schemas.microsoft.com/office/drawing/2014/main" id="{4E063D98-D9CA-49E7-8FC6-EAE60BDEFA63}"/>
                </a:ext>
              </a:extLst>
            </p:cNvPr>
            <p:cNvSpPr txBox="1"/>
            <p:nvPr/>
          </p:nvSpPr>
          <p:spPr>
            <a:xfrm>
              <a:off x="8170518" y="4149822"/>
              <a:ext cx="164306" cy="138499"/>
            </a:xfrm>
            <a:prstGeom prst="rect">
              <a:avLst/>
            </a:prstGeom>
            <a:noFill/>
          </p:spPr>
          <p:txBody>
            <a:bodyPr wrap="square" lIns="0" tIns="0" rIns="0" bIns="0" rtlCol="0">
              <a:spAutoFit/>
            </a:bodyPr>
            <a:lstStyle/>
            <a:p>
              <a:pPr algn="r"/>
              <a:r>
                <a:rPr lang="en-GB" sz="900" dirty="0"/>
                <a:t>0.3</a:t>
              </a:r>
            </a:p>
          </p:txBody>
        </p:sp>
        <p:cxnSp>
          <p:nvCxnSpPr>
            <p:cNvPr id="1600" name="Straight Connector 1599">
              <a:extLst>
                <a:ext uri="{FF2B5EF4-FFF2-40B4-BE49-F238E27FC236}">
                  <a16:creationId xmlns:a16="http://schemas.microsoft.com/office/drawing/2014/main" id="{406CA725-D826-4492-9D07-63D34E223566}"/>
                </a:ext>
              </a:extLst>
            </p:cNvPr>
            <p:cNvCxnSpPr/>
            <p:nvPr/>
          </p:nvCxnSpPr>
          <p:spPr>
            <a:xfrm>
              <a:off x="8354683" y="445343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01" name="TextBox 1600">
              <a:extLst>
                <a:ext uri="{FF2B5EF4-FFF2-40B4-BE49-F238E27FC236}">
                  <a16:creationId xmlns:a16="http://schemas.microsoft.com/office/drawing/2014/main" id="{F9A72B65-1EA4-437B-8B83-87EC13814F51}"/>
                </a:ext>
              </a:extLst>
            </p:cNvPr>
            <p:cNvSpPr txBox="1"/>
            <p:nvPr/>
          </p:nvSpPr>
          <p:spPr>
            <a:xfrm>
              <a:off x="8171021" y="4399570"/>
              <a:ext cx="164306" cy="138499"/>
            </a:xfrm>
            <a:prstGeom prst="rect">
              <a:avLst/>
            </a:prstGeom>
            <a:noFill/>
          </p:spPr>
          <p:txBody>
            <a:bodyPr wrap="square" lIns="0" tIns="0" rIns="0" bIns="0" rtlCol="0">
              <a:spAutoFit/>
            </a:bodyPr>
            <a:lstStyle/>
            <a:p>
              <a:pPr algn="r"/>
              <a:r>
                <a:rPr lang="en-GB" sz="900" dirty="0"/>
                <a:t>0.0</a:t>
              </a:r>
            </a:p>
          </p:txBody>
        </p:sp>
        <p:cxnSp>
          <p:nvCxnSpPr>
            <p:cNvPr id="1602" name="Straight Connector 1601">
              <a:extLst>
                <a:ext uri="{FF2B5EF4-FFF2-40B4-BE49-F238E27FC236}">
                  <a16:creationId xmlns:a16="http://schemas.microsoft.com/office/drawing/2014/main" id="{69FA6C8D-C1C6-45B9-9616-93DE20AC5A1C}"/>
                </a:ext>
              </a:extLst>
            </p:cNvPr>
            <p:cNvCxnSpPr/>
            <p:nvPr/>
          </p:nvCxnSpPr>
          <p:spPr>
            <a:xfrm>
              <a:off x="8354683" y="469709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03" name="TextBox 1602">
              <a:extLst>
                <a:ext uri="{FF2B5EF4-FFF2-40B4-BE49-F238E27FC236}">
                  <a16:creationId xmlns:a16="http://schemas.microsoft.com/office/drawing/2014/main" id="{2010CD1F-DE35-4D06-8B2B-EFBB31028656}"/>
                </a:ext>
              </a:extLst>
            </p:cNvPr>
            <p:cNvSpPr txBox="1"/>
            <p:nvPr/>
          </p:nvSpPr>
          <p:spPr>
            <a:xfrm>
              <a:off x="8129368" y="4643229"/>
              <a:ext cx="205959" cy="138499"/>
            </a:xfrm>
            <a:prstGeom prst="rect">
              <a:avLst/>
            </a:prstGeom>
            <a:noFill/>
          </p:spPr>
          <p:txBody>
            <a:bodyPr wrap="square" lIns="0" tIns="0" rIns="0" bIns="0" rtlCol="0">
              <a:spAutoFit/>
            </a:bodyPr>
            <a:lstStyle/>
            <a:p>
              <a:pPr algn="r"/>
              <a:r>
                <a:rPr lang="en-GB" sz="900" dirty="0"/>
                <a:t>−0.3</a:t>
              </a:r>
            </a:p>
          </p:txBody>
        </p:sp>
        <p:cxnSp>
          <p:nvCxnSpPr>
            <p:cNvPr id="1604" name="Straight Connector 1603">
              <a:extLst>
                <a:ext uri="{FF2B5EF4-FFF2-40B4-BE49-F238E27FC236}">
                  <a16:creationId xmlns:a16="http://schemas.microsoft.com/office/drawing/2014/main" id="{886BAB1D-F2A6-4D7B-9112-3AE26DDB12E0}"/>
                </a:ext>
              </a:extLst>
            </p:cNvPr>
            <p:cNvCxnSpPr/>
            <p:nvPr/>
          </p:nvCxnSpPr>
          <p:spPr>
            <a:xfrm>
              <a:off x="8354683" y="494530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05" name="TextBox 1604">
              <a:extLst>
                <a:ext uri="{FF2B5EF4-FFF2-40B4-BE49-F238E27FC236}">
                  <a16:creationId xmlns:a16="http://schemas.microsoft.com/office/drawing/2014/main" id="{DEDB773D-5104-4C01-80B7-C036B881800E}"/>
                </a:ext>
              </a:extLst>
            </p:cNvPr>
            <p:cNvSpPr txBox="1"/>
            <p:nvPr/>
          </p:nvSpPr>
          <p:spPr>
            <a:xfrm>
              <a:off x="8129368" y="4891442"/>
              <a:ext cx="205959" cy="138499"/>
            </a:xfrm>
            <a:prstGeom prst="rect">
              <a:avLst/>
            </a:prstGeom>
            <a:noFill/>
          </p:spPr>
          <p:txBody>
            <a:bodyPr wrap="square" lIns="0" tIns="0" rIns="0" bIns="0" rtlCol="0">
              <a:spAutoFit/>
            </a:bodyPr>
            <a:lstStyle/>
            <a:p>
              <a:pPr algn="r"/>
              <a:r>
                <a:rPr lang="en-GB" sz="900" dirty="0"/>
                <a:t>−0.6</a:t>
              </a:r>
            </a:p>
          </p:txBody>
        </p:sp>
        <p:grpSp>
          <p:nvGrpSpPr>
            <p:cNvPr id="1606" name="Group 1605">
              <a:extLst>
                <a:ext uri="{FF2B5EF4-FFF2-40B4-BE49-F238E27FC236}">
                  <a16:creationId xmlns:a16="http://schemas.microsoft.com/office/drawing/2014/main" id="{CB7BEEEE-071D-4C49-B766-D861D640C833}"/>
                </a:ext>
              </a:extLst>
            </p:cNvPr>
            <p:cNvGrpSpPr/>
            <p:nvPr/>
          </p:nvGrpSpPr>
          <p:grpSpPr>
            <a:xfrm>
              <a:off x="8455821" y="4012406"/>
              <a:ext cx="201037" cy="707232"/>
              <a:chOff x="957430" y="3923467"/>
              <a:chExt cx="324035" cy="707232"/>
            </a:xfrm>
          </p:grpSpPr>
          <p:cxnSp>
            <p:nvCxnSpPr>
              <p:cNvPr id="1796" name="Straight Connector 1795">
                <a:extLst>
                  <a:ext uri="{FF2B5EF4-FFF2-40B4-BE49-F238E27FC236}">
                    <a16:creationId xmlns:a16="http://schemas.microsoft.com/office/drawing/2014/main" id="{7F87B1BA-921E-4D7D-A4A5-81298EAA3642}"/>
                  </a:ext>
                </a:extLst>
              </p:cNvPr>
              <p:cNvCxnSpPr>
                <a:cxnSpLocks/>
              </p:cNvCxnSpPr>
              <p:nvPr/>
            </p:nvCxnSpPr>
            <p:spPr>
              <a:xfrm>
                <a:off x="1119165" y="3923467"/>
                <a:ext cx="0" cy="707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7" name="Group 1796">
                <a:extLst>
                  <a:ext uri="{FF2B5EF4-FFF2-40B4-BE49-F238E27FC236}">
                    <a16:creationId xmlns:a16="http://schemas.microsoft.com/office/drawing/2014/main" id="{D6E2E8FD-67AE-4DED-937D-EF2C3076DC8C}"/>
                  </a:ext>
                </a:extLst>
              </p:cNvPr>
              <p:cNvGrpSpPr/>
              <p:nvPr/>
            </p:nvGrpSpPr>
            <p:grpSpPr>
              <a:xfrm>
                <a:off x="957430" y="4053319"/>
                <a:ext cx="324035" cy="233141"/>
                <a:chOff x="957430" y="4053319"/>
                <a:chExt cx="324035" cy="233141"/>
              </a:xfrm>
            </p:grpSpPr>
            <p:sp>
              <p:nvSpPr>
                <p:cNvPr id="1798" name="Rectangle 1797">
                  <a:extLst>
                    <a:ext uri="{FF2B5EF4-FFF2-40B4-BE49-F238E27FC236}">
                      <a16:creationId xmlns:a16="http://schemas.microsoft.com/office/drawing/2014/main" id="{E56A9469-208C-402D-987C-67B09665220F}"/>
                    </a:ext>
                  </a:extLst>
                </p:cNvPr>
                <p:cNvSpPr/>
                <p:nvPr/>
              </p:nvSpPr>
              <p:spPr>
                <a:xfrm>
                  <a:off x="957430" y="4053319"/>
                  <a:ext cx="324035" cy="2331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99" name="Straight Connector 1798">
                  <a:extLst>
                    <a:ext uri="{FF2B5EF4-FFF2-40B4-BE49-F238E27FC236}">
                      <a16:creationId xmlns:a16="http://schemas.microsoft.com/office/drawing/2014/main" id="{C8645800-4C92-45F0-A133-2E648187C824}"/>
                    </a:ext>
                  </a:extLst>
                </p:cNvPr>
                <p:cNvCxnSpPr>
                  <a:cxnSpLocks/>
                </p:cNvCxnSpPr>
                <p:nvPr/>
              </p:nvCxnSpPr>
              <p:spPr>
                <a:xfrm>
                  <a:off x="957430" y="4188310"/>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607" name="TextBox 1606">
              <a:extLst>
                <a:ext uri="{FF2B5EF4-FFF2-40B4-BE49-F238E27FC236}">
                  <a16:creationId xmlns:a16="http://schemas.microsoft.com/office/drawing/2014/main" id="{1D4E511A-45B6-4FC1-8751-6C80369676AC}"/>
                </a:ext>
              </a:extLst>
            </p:cNvPr>
            <p:cNvSpPr txBox="1"/>
            <p:nvPr/>
          </p:nvSpPr>
          <p:spPr>
            <a:xfrm>
              <a:off x="8578299" y="4996730"/>
              <a:ext cx="324035" cy="138499"/>
            </a:xfrm>
            <a:prstGeom prst="rect">
              <a:avLst/>
            </a:prstGeom>
            <a:noFill/>
          </p:spPr>
          <p:txBody>
            <a:bodyPr wrap="square" lIns="0" tIns="0" rIns="0" bIns="0" rtlCol="0">
              <a:spAutoFit/>
            </a:bodyPr>
            <a:lstStyle/>
            <a:p>
              <a:pPr algn="ctr"/>
              <a:r>
                <a:rPr lang="en-GB" sz="900" dirty="0"/>
                <a:t>T2-low</a:t>
              </a:r>
            </a:p>
          </p:txBody>
        </p:sp>
        <p:sp>
          <p:nvSpPr>
            <p:cNvPr id="1608" name="TextBox 1607">
              <a:extLst>
                <a:ext uri="{FF2B5EF4-FFF2-40B4-BE49-F238E27FC236}">
                  <a16:creationId xmlns:a16="http://schemas.microsoft.com/office/drawing/2014/main" id="{7FE24262-291F-43DD-A02C-218784FD7CD4}"/>
                </a:ext>
              </a:extLst>
            </p:cNvPr>
            <p:cNvSpPr txBox="1"/>
            <p:nvPr/>
          </p:nvSpPr>
          <p:spPr>
            <a:xfrm>
              <a:off x="8889110" y="4996730"/>
              <a:ext cx="420148" cy="138499"/>
            </a:xfrm>
            <a:prstGeom prst="rect">
              <a:avLst/>
            </a:prstGeom>
            <a:noFill/>
          </p:spPr>
          <p:txBody>
            <a:bodyPr wrap="square" lIns="0" tIns="0" rIns="0" bIns="0" rtlCol="0">
              <a:spAutoFit/>
            </a:bodyPr>
            <a:lstStyle/>
            <a:p>
              <a:pPr algn="ctr"/>
              <a:r>
                <a:rPr lang="en-GB" sz="900" dirty="0"/>
                <a:t>T2-high</a:t>
              </a:r>
            </a:p>
          </p:txBody>
        </p:sp>
        <p:sp>
          <p:nvSpPr>
            <p:cNvPr id="1609" name="TextBox 1608">
              <a:extLst>
                <a:ext uri="{FF2B5EF4-FFF2-40B4-BE49-F238E27FC236}">
                  <a16:creationId xmlns:a16="http://schemas.microsoft.com/office/drawing/2014/main" id="{94B7098E-8314-424E-BF9A-BE72811A5A45}"/>
                </a:ext>
              </a:extLst>
            </p:cNvPr>
            <p:cNvSpPr txBox="1"/>
            <p:nvPr/>
          </p:nvSpPr>
          <p:spPr>
            <a:xfrm>
              <a:off x="9554314" y="4996730"/>
              <a:ext cx="469670" cy="138499"/>
            </a:xfrm>
            <a:prstGeom prst="rect">
              <a:avLst/>
            </a:prstGeom>
            <a:noFill/>
          </p:spPr>
          <p:txBody>
            <a:bodyPr wrap="square" lIns="0" tIns="0" rIns="0" bIns="0" rtlCol="0">
              <a:spAutoFit/>
            </a:bodyPr>
            <a:lstStyle/>
            <a:p>
              <a:pPr algn="ctr"/>
              <a:r>
                <a:rPr lang="en-GB" sz="900" dirty="0"/>
                <a:t>T2-high</a:t>
              </a:r>
            </a:p>
          </p:txBody>
        </p:sp>
        <p:sp>
          <p:nvSpPr>
            <p:cNvPr id="1610" name="TextBox 1609">
              <a:extLst>
                <a:ext uri="{FF2B5EF4-FFF2-40B4-BE49-F238E27FC236}">
                  <a16:creationId xmlns:a16="http://schemas.microsoft.com/office/drawing/2014/main" id="{230FE647-59F5-4077-A4A1-404C9ED3559E}"/>
                </a:ext>
              </a:extLst>
            </p:cNvPr>
            <p:cNvSpPr txBox="1"/>
            <p:nvPr/>
          </p:nvSpPr>
          <p:spPr>
            <a:xfrm>
              <a:off x="8397379" y="5143281"/>
              <a:ext cx="324035" cy="138499"/>
            </a:xfrm>
            <a:prstGeom prst="rect">
              <a:avLst/>
            </a:prstGeom>
            <a:noFill/>
          </p:spPr>
          <p:txBody>
            <a:bodyPr wrap="square" lIns="0" tIns="0" rIns="0" bIns="0" rtlCol="0">
              <a:spAutoFit/>
            </a:bodyPr>
            <a:lstStyle/>
            <a:p>
              <a:pPr algn="ctr"/>
              <a:r>
                <a:rPr lang="en-GB" sz="900" dirty="0"/>
                <a:t>HC</a:t>
              </a:r>
            </a:p>
          </p:txBody>
        </p:sp>
        <p:sp>
          <p:nvSpPr>
            <p:cNvPr id="1611" name="TextBox 1610">
              <a:extLst>
                <a:ext uri="{FF2B5EF4-FFF2-40B4-BE49-F238E27FC236}">
                  <a16:creationId xmlns:a16="http://schemas.microsoft.com/office/drawing/2014/main" id="{7AAB3D39-5A13-40BC-A83D-6F12739283AA}"/>
                </a:ext>
              </a:extLst>
            </p:cNvPr>
            <p:cNvSpPr txBox="1"/>
            <p:nvPr/>
          </p:nvSpPr>
          <p:spPr>
            <a:xfrm>
              <a:off x="8842422" y="5143281"/>
              <a:ext cx="324035" cy="138499"/>
            </a:xfrm>
            <a:prstGeom prst="rect">
              <a:avLst/>
            </a:prstGeom>
            <a:noFill/>
          </p:spPr>
          <p:txBody>
            <a:bodyPr wrap="square" lIns="0" tIns="0" rIns="0" bIns="0" rtlCol="0">
              <a:spAutoFit/>
            </a:bodyPr>
            <a:lstStyle/>
            <a:p>
              <a:pPr algn="ctr"/>
              <a:r>
                <a:rPr lang="en-GB" sz="900" dirty="0"/>
                <a:t>MMA</a:t>
              </a:r>
            </a:p>
          </p:txBody>
        </p:sp>
        <p:sp>
          <p:nvSpPr>
            <p:cNvPr id="1612" name="TextBox 1611">
              <a:extLst>
                <a:ext uri="{FF2B5EF4-FFF2-40B4-BE49-F238E27FC236}">
                  <a16:creationId xmlns:a16="http://schemas.microsoft.com/office/drawing/2014/main" id="{FAE290BD-AD5F-45E4-A043-A7924D055CE7}"/>
                </a:ext>
              </a:extLst>
            </p:cNvPr>
            <p:cNvSpPr txBox="1"/>
            <p:nvPr/>
          </p:nvSpPr>
          <p:spPr>
            <a:xfrm>
              <a:off x="9382704" y="5143281"/>
              <a:ext cx="324035" cy="138499"/>
            </a:xfrm>
            <a:prstGeom prst="rect">
              <a:avLst/>
            </a:prstGeom>
            <a:noFill/>
          </p:spPr>
          <p:txBody>
            <a:bodyPr wrap="square" lIns="0" tIns="0" rIns="0" bIns="0" rtlCol="0">
              <a:spAutoFit/>
            </a:bodyPr>
            <a:lstStyle/>
            <a:p>
              <a:pPr algn="ctr"/>
              <a:r>
                <a:rPr lang="en-GB" sz="900" dirty="0"/>
                <a:t>SA</a:t>
              </a:r>
            </a:p>
          </p:txBody>
        </p:sp>
        <p:sp>
          <p:nvSpPr>
            <p:cNvPr id="1613" name="TextBox 1612">
              <a:extLst>
                <a:ext uri="{FF2B5EF4-FFF2-40B4-BE49-F238E27FC236}">
                  <a16:creationId xmlns:a16="http://schemas.microsoft.com/office/drawing/2014/main" id="{E1905EE0-0D29-4F77-8FA1-F636A0257F0D}"/>
                </a:ext>
              </a:extLst>
            </p:cNvPr>
            <p:cNvSpPr txBox="1"/>
            <p:nvPr/>
          </p:nvSpPr>
          <p:spPr>
            <a:xfrm>
              <a:off x="9277418" y="4996730"/>
              <a:ext cx="324035" cy="138499"/>
            </a:xfrm>
            <a:prstGeom prst="rect">
              <a:avLst/>
            </a:prstGeom>
            <a:noFill/>
          </p:spPr>
          <p:txBody>
            <a:bodyPr wrap="square" lIns="0" tIns="0" rIns="0" bIns="0" rtlCol="0">
              <a:spAutoFit/>
            </a:bodyPr>
            <a:lstStyle/>
            <a:p>
              <a:pPr algn="ctr"/>
              <a:r>
                <a:rPr lang="en-GB" sz="900" dirty="0"/>
                <a:t>T2-low</a:t>
              </a:r>
            </a:p>
          </p:txBody>
        </p:sp>
        <p:cxnSp>
          <p:nvCxnSpPr>
            <p:cNvPr id="1614" name="Straight Connector 1613">
              <a:extLst>
                <a:ext uri="{FF2B5EF4-FFF2-40B4-BE49-F238E27FC236}">
                  <a16:creationId xmlns:a16="http://schemas.microsoft.com/office/drawing/2014/main" id="{BDC4A457-E958-40E3-8168-9EDA79BF3DDC}"/>
                </a:ext>
              </a:extLst>
            </p:cNvPr>
            <p:cNvCxnSpPr>
              <a:cxnSpLocks/>
            </p:cNvCxnSpPr>
            <p:nvPr/>
          </p:nvCxnSpPr>
          <p:spPr>
            <a:xfrm>
              <a:off x="8704887" y="5132159"/>
              <a:ext cx="53164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5" name="Straight Connector 1614">
              <a:extLst>
                <a:ext uri="{FF2B5EF4-FFF2-40B4-BE49-F238E27FC236}">
                  <a16:creationId xmlns:a16="http://schemas.microsoft.com/office/drawing/2014/main" id="{24B8A3C5-830D-4735-B179-D12339DB6FEC}"/>
                </a:ext>
              </a:extLst>
            </p:cNvPr>
            <p:cNvCxnSpPr>
              <a:cxnSpLocks/>
            </p:cNvCxnSpPr>
            <p:nvPr/>
          </p:nvCxnSpPr>
          <p:spPr>
            <a:xfrm>
              <a:off x="9278900" y="5132159"/>
              <a:ext cx="53164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6" name="Group 1615">
              <a:extLst>
                <a:ext uri="{FF2B5EF4-FFF2-40B4-BE49-F238E27FC236}">
                  <a16:creationId xmlns:a16="http://schemas.microsoft.com/office/drawing/2014/main" id="{F2DA54BC-141B-4416-A4E7-6E8958641469}"/>
                </a:ext>
              </a:extLst>
            </p:cNvPr>
            <p:cNvGrpSpPr/>
            <p:nvPr/>
          </p:nvGrpSpPr>
          <p:grpSpPr>
            <a:xfrm>
              <a:off x="8490145" y="3990992"/>
              <a:ext cx="138395" cy="831337"/>
              <a:chOff x="8147222" y="3990992"/>
              <a:chExt cx="138395" cy="831337"/>
            </a:xfrm>
          </p:grpSpPr>
          <p:sp>
            <p:nvSpPr>
              <p:cNvPr id="1753" name="Oval 1752">
                <a:extLst>
                  <a:ext uri="{FF2B5EF4-FFF2-40B4-BE49-F238E27FC236}">
                    <a16:creationId xmlns:a16="http://schemas.microsoft.com/office/drawing/2014/main" id="{8508AB57-8212-4A69-904C-C094B37239E6}"/>
                  </a:ext>
                </a:extLst>
              </p:cNvPr>
              <p:cNvSpPr/>
              <p:nvPr/>
            </p:nvSpPr>
            <p:spPr>
              <a:xfrm>
                <a:off x="8154366" y="478632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4" name="Oval 1753">
                <a:extLst>
                  <a:ext uri="{FF2B5EF4-FFF2-40B4-BE49-F238E27FC236}">
                    <a16:creationId xmlns:a16="http://schemas.microsoft.com/office/drawing/2014/main" id="{D3F3B256-77F0-45E2-AC2E-9BE2A646558F}"/>
                  </a:ext>
                </a:extLst>
              </p:cNvPr>
              <p:cNvSpPr/>
              <p:nvPr/>
            </p:nvSpPr>
            <p:spPr>
              <a:xfrm>
                <a:off x="8242473" y="476489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5" name="Oval 1754">
                <a:extLst>
                  <a:ext uri="{FF2B5EF4-FFF2-40B4-BE49-F238E27FC236}">
                    <a16:creationId xmlns:a16="http://schemas.microsoft.com/office/drawing/2014/main" id="{F868C646-5726-468C-8E4B-A969E442B630}"/>
                  </a:ext>
                </a:extLst>
              </p:cNvPr>
              <p:cNvSpPr/>
              <p:nvPr/>
            </p:nvSpPr>
            <p:spPr>
              <a:xfrm>
                <a:off x="8230567" y="470536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6" name="Oval 1755">
                <a:extLst>
                  <a:ext uri="{FF2B5EF4-FFF2-40B4-BE49-F238E27FC236}">
                    <a16:creationId xmlns:a16="http://schemas.microsoft.com/office/drawing/2014/main" id="{529ABD72-E0B8-4246-9339-03D435A098DD}"/>
                  </a:ext>
                </a:extLst>
              </p:cNvPr>
              <p:cNvSpPr/>
              <p:nvPr/>
            </p:nvSpPr>
            <p:spPr>
              <a:xfrm>
                <a:off x="8244854" y="450058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7" name="Oval 1756">
                <a:extLst>
                  <a:ext uri="{FF2B5EF4-FFF2-40B4-BE49-F238E27FC236}">
                    <a16:creationId xmlns:a16="http://schemas.microsoft.com/office/drawing/2014/main" id="{3848FC8F-4C19-41B1-9FDA-5E0344D7EF15}"/>
                  </a:ext>
                </a:extLst>
              </p:cNvPr>
              <p:cNvSpPr/>
              <p:nvPr/>
            </p:nvSpPr>
            <p:spPr>
              <a:xfrm>
                <a:off x="8240092" y="447438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8" name="Oval 1757">
                <a:extLst>
                  <a:ext uri="{FF2B5EF4-FFF2-40B4-BE49-F238E27FC236}">
                    <a16:creationId xmlns:a16="http://schemas.microsoft.com/office/drawing/2014/main" id="{23D15889-44EB-4618-A835-BEDE340F8B82}"/>
                  </a:ext>
                </a:extLst>
              </p:cNvPr>
              <p:cNvSpPr/>
              <p:nvPr/>
            </p:nvSpPr>
            <p:spPr>
              <a:xfrm>
                <a:off x="8192467" y="447914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9" name="Oval 1758">
                <a:extLst>
                  <a:ext uri="{FF2B5EF4-FFF2-40B4-BE49-F238E27FC236}">
                    <a16:creationId xmlns:a16="http://schemas.microsoft.com/office/drawing/2014/main" id="{9BBA5B0B-115E-418D-959D-C39DDAC12402}"/>
                  </a:ext>
                </a:extLst>
              </p:cNvPr>
              <p:cNvSpPr/>
              <p:nvPr/>
            </p:nvSpPr>
            <p:spPr>
              <a:xfrm>
                <a:off x="8213898" y="445295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0" name="Oval 1759">
                <a:extLst>
                  <a:ext uri="{FF2B5EF4-FFF2-40B4-BE49-F238E27FC236}">
                    <a16:creationId xmlns:a16="http://schemas.microsoft.com/office/drawing/2014/main" id="{119A5C50-8FA1-4268-B583-97352DC9E2A1}"/>
                  </a:ext>
                </a:extLst>
              </p:cNvPr>
              <p:cNvSpPr/>
              <p:nvPr/>
            </p:nvSpPr>
            <p:spPr>
              <a:xfrm>
                <a:off x="8216279" y="444581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1" name="Oval 1760">
                <a:extLst>
                  <a:ext uri="{FF2B5EF4-FFF2-40B4-BE49-F238E27FC236}">
                    <a16:creationId xmlns:a16="http://schemas.microsoft.com/office/drawing/2014/main" id="{4BD2200A-8357-4E1F-9722-ACB8316766F1}"/>
                  </a:ext>
                </a:extLst>
              </p:cNvPr>
              <p:cNvSpPr/>
              <p:nvPr/>
            </p:nvSpPr>
            <p:spPr>
              <a:xfrm>
                <a:off x="8173417" y="441009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2" name="Oval 1761">
                <a:extLst>
                  <a:ext uri="{FF2B5EF4-FFF2-40B4-BE49-F238E27FC236}">
                    <a16:creationId xmlns:a16="http://schemas.microsoft.com/office/drawing/2014/main" id="{CBD2DA46-390E-470B-8C3B-1D913D845164}"/>
                  </a:ext>
                </a:extLst>
              </p:cNvPr>
              <p:cNvSpPr/>
              <p:nvPr/>
            </p:nvSpPr>
            <p:spPr>
              <a:xfrm>
                <a:off x="8163892" y="436961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3" name="Oval 1762">
                <a:extLst>
                  <a:ext uri="{FF2B5EF4-FFF2-40B4-BE49-F238E27FC236}">
                    <a16:creationId xmlns:a16="http://schemas.microsoft.com/office/drawing/2014/main" id="{5DC720C8-936A-45DD-A526-DB3255B053D2}"/>
                  </a:ext>
                </a:extLst>
              </p:cNvPr>
              <p:cNvSpPr/>
              <p:nvPr/>
            </p:nvSpPr>
            <p:spPr>
              <a:xfrm>
                <a:off x="8149605" y="433151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4" name="Oval 1763">
                <a:extLst>
                  <a:ext uri="{FF2B5EF4-FFF2-40B4-BE49-F238E27FC236}">
                    <a16:creationId xmlns:a16="http://schemas.microsoft.com/office/drawing/2014/main" id="{B4BD9F78-26C0-4E24-9529-79E81CADC5D3}"/>
                  </a:ext>
                </a:extLst>
              </p:cNvPr>
              <p:cNvSpPr/>
              <p:nvPr/>
            </p:nvSpPr>
            <p:spPr>
              <a:xfrm>
                <a:off x="8151986" y="431960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5" name="Oval 1764">
                <a:extLst>
                  <a:ext uri="{FF2B5EF4-FFF2-40B4-BE49-F238E27FC236}">
                    <a16:creationId xmlns:a16="http://schemas.microsoft.com/office/drawing/2014/main" id="{66C21105-04A6-47FD-AA15-45A03F7C59E1}"/>
                  </a:ext>
                </a:extLst>
              </p:cNvPr>
              <p:cNvSpPr/>
              <p:nvPr/>
            </p:nvSpPr>
            <p:spPr>
              <a:xfrm>
                <a:off x="8159130" y="430769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6" name="Oval 1765">
                <a:extLst>
                  <a:ext uri="{FF2B5EF4-FFF2-40B4-BE49-F238E27FC236}">
                    <a16:creationId xmlns:a16="http://schemas.microsoft.com/office/drawing/2014/main" id="{9D68A05D-B9E1-43B8-AB63-37EE4B64BD64}"/>
                  </a:ext>
                </a:extLst>
              </p:cNvPr>
              <p:cNvSpPr/>
              <p:nvPr/>
            </p:nvSpPr>
            <p:spPr>
              <a:xfrm>
                <a:off x="8166273" y="431722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7" name="Oval 1766">
                <a:extLst>
                  <a:ext uri="{FF2B5EF4-FFF2-40B4-BE49-F238E27FC236}">
                    <a16:creationId xmlns:a16="http://schemas.microsoft.com/office/drawing/2014/main" id="{862FDF03-DCDB-4F47-A9AE-5F7C7608377B}"/>
                  </a:ext>
                </a:extLst>
              </p:cNvPr>
              <p:cNvSpPr/>
              <p:nvPr/>
            </p:nvSpPr>
            <p:spPr>
              <a:xfrm>
                <a:off x="8156748" y="433389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8" name="Oval 1767">
                <a:extLst>
                  <a:ext uri="{FF2B5EF4-FFF2-40B4-BE49-F238E27FC236}">
                    <a16:creationId xmlns:a16="http://schemas.microsoft.com/office/drawing/2014/main" id="{61A9EC26-8135-4849-A034-69B05B827175}"/>
                  </a:ext>
                </a:extLst>
              </p:cNvPr>
              <p:cNvSpPr/>
              <p:nvPr/>
            </p:nvSpPr>
            <p:spPr>
              <a:xfrm>
                <a:off x="8242473" y="419816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9" name="Oval 1768">
                <a:extLst>
                  <a:ext uri="{FF2B5EF4-FFF2-40B4-BE49-F238E27FC236}">
                    <a16:creationId xmlns:a16="http://schemas.microsoft.com/office/drawing/2014/main" id="{1D1BEB35-A366-4E35-A2F7-6C790AB690EF}"/>
                  </a:ext>
                </a:extLst>
              </p:cNvPr>
              <p:cNvSpPr/>
              <p:nvPr/>
            </p:nvSpPr>
            <p:spPr>
              <a:xfrm>
                <a:off x="8199610" y="435770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0" name="Oval 1769">
                <a:extLst>
                  <a:ext uri="{FF2B5EF4-FFF2-40B4-BE49-F238E27FC236}">
                    <a16:creationId xmlns:a16="http://schemas.microsoft.com/office/drawing/2014/main" id="{66531AFF-27FC-43CF-9818-11D2AA8B813D}"/>
                  </a:ext>
                </a:extLst>
              </p:cNvPr>
              <p:cNvSpPr/>
              <p:nvPr/>
            </p:nvSpPr>
            <p:spPr>
              <a:xfrm>
                <a:off x="8232948" y="439342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1" name="Oval 1770">
                <a:extLst>
                  <a:ext uri="{FF2B5EF4-FFF2-40B4-BE49-F238E27FC236}">
                    <a16:creationId xmlns:a16="http://schemas.microsoft.com/office/drawing/2014/main" id="{53E28FDC-0CC8-469C-890C-870DE41E4D74}"/>
                  </a:ext>
                </a:extLst>
              </p:cNvPr>
              <p:cNvSpPr/>
              <p:nvPr/>
            </p:nvSpPr>
            <p:spPr>
              <a:xfrm>
                <a:off x="8225804" y="432436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2" name="Oval 1771">
                <a:extLst>
                  <a:ext uri="{FF2B5EF4-FFF2-40B4-BE49-F238E27FC236}">
                    <a16:creationId xmlns:a16="http://schemas.microsoft.com/office/drawing/2014/main" id="{D0B345A4-DFE4-4075-8540-22E604A61C02}"/>
                  </a:ext>
                </a:extLst>
              </p:cNvPr>
              <p:cNvSpPr/>
              <p:nvPr/>
            </p:nvSpPr>
            <p:spPr>
              <a:xfrm>
                <a:off x="8249617" y="432198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3" name="Oval 1772">
                <a:extLst>
                  <a:ext uri="{FF2B5EF4-FFF2-40B4-BE49-F238E27FC236}">
                    <a16:creationId xmlns:a16="http://schemas.microsoft.com/office/drawing/2014/main" id="{612D36B4-3F02-482A-90B5-F4D604B2DCD1}"/>
                  </a:ext>
                </a:extLst>
              </p:cNvPr>
              <p:cNvSpPr/>
              <p:nvPr/>
            </p:nvSpPr>
            <p:spPr>
              <a:xfrm>
                <a:off x="8247235" y="435056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4" name="Oval 1773">
                <a:extLst>
                  <a:ext uri="{FF2B5EF4-FFF2-40B4-BE49-F238E27FC236}">
                    <a16:creationId xmlns:a16="http://schemas.microsoft.com/office/drawing/2014/main" id="{128A2FBF-D65D-4392-9083-FB60BBA48136}"/>
                  </a:ext>
                </a:extLst>
              </p:cNvPr>
              <p:cNvSpPr/>
              <p:nvPr/>
            </p:nvSpPr>
            <p:spPr>
              <a:xfrm>
                <a:off x="8218660" y="399099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5" name="Oval 1774">
                <a:extLst>
                  <a:ext uri="{FF2B5EF4-FFF2-40B4-BE49-F238E27FC236}">
                    <a16:creationId xmlns:a16="http://schemas.microsoft.com/office/drawing/2014/main" id="{00755107-F978-4F77-B9CC-498E53AF678B}"/>
                  </a:ext>
                </a:extLst>
              </p:cNvPr>
              <p:cNvSpPr/>
              <p:nvPr/>
            </p:nvSpPr>
            <p:spPr>
              <a:xfrm>
                <a:off x="8242472" y="404338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6" name="Oval 1775">
                <a:extLst>
                  <a:ext uri="{FF2B5EF4-FFF2-40B4-BE49-F238E27FC236}">
                    <a16:creationId xmlns:a16="http://schemas.microsoft.com/office/drawing/2014/main" id="{3ADA2CE2-61F7-4435-A95A-A69667702D89}"/>
                  </a:ext>
                </a:extLst>
              </p:cNvPr>
              <p:cNvSpPr/>
              <p:nvPr/>
            </p:nvSpPr>
            <p:spPr>
              <a:xfrm>
                <a:off x="8163891" y="407433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7" name="Oval 1776">
                <a:extLst>
                  <a:ext uri="{FF2B5EF4-FFF2-40B4-BE49-F238E27FC236}">
                    <a16:creationId xmlns:a16="http://schemas.microsoft.com/office/drawing/2014/main" id="{E47ECD88-F51B-49E2-ADC6-D3FD35E16506}"/>
                  </a:ext>
                </a:extLst>
              </p:cNvPr>
              <p:cNvSpPr/>
              <p:nvPr/>
            </p:nvSpPr>
            <p:spPr>
              <a:xfrm>
                <a:off x="8147222" y="407671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8" name="Oval 1777">
                <a:extLst>
                  <a:ext uri="{FF2B5EF4-FFF2-40B4-BE49-F238E27FC236}">
                    <a16:creationId xmlns:a16="http://schemas.microsoft.com/office/drawing/2014/main" id="{59104822-7040-484C-BA4B-EEC20B255ED1}"/>
                  </a:ext>
                </a:extLst>
              </p:cNvPr>
              <p:cNvSpPr/>
              <p:nvPr/>
            </p:nvSpPr>
            <p:spPr>
              <a:xfrm>
                <a:off x="8149603" y="410529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9" name="Oval 1778">
                <a:extLst>
                  <a:ext uri="{FF2B5EF4-FFF2-40B4-BE49-F238E27FC236}">
                    <a16:creationId xmlns:a16="http://schemas.microsoft.com/office/drawing/2014/main" id="{92F36241-EF61-41F8-8D6F-42DB62A62420}"/>
                  </a:ext>
                </a:extLst>
              </p:cNvPr>
              <p:cNvSpPr/>
              <p:nvPr/>
            </p:nvSpPr>
            <p:spPr>
              <a:xfrm>
                <a:off x="8151984" y="411958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0" name="Oval 1779">
                <a:extLst>
                  <a:ext uri="{FF2B5EF4-FFF2-40B4-BE49-F238E27FC236}">
                    <a16:creationId xmlns:a16="http://schemas.microsoft.com/office/drawing/2014/main" id="{DE99DF39-EB14-460A-8661-E002BC831539}"/>
                  </a:ext>
                </a:extLst>
              </p:cNvPr>
              <p:cNvSpPr/>
              <p:nvPr/>
            </p:nvSpPr>
            <p:spPr>
              <a:xfrm>
                <a:off x="8209134" y="408386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1" name="Oval 1780">
                <a:extLst>
                  <a:ext uri="{FF2B5EF4-FFF2-40B4-BE49-F238E27FC236}">
                    <a16:creationId xmlns:a16="http://schemas.microsoft.com/office/drawing/2014/main" id="{560E1A03-D663-4540-90D6-A472A00F937E}"/>
                  </a:ext>
                </a:extLst>
              </p:cNvPr>
              <p:cNvSpPr/>
              <p:nvPr/>
            </p:nvSpPr>
            <p:spPr>
              <a:xfrm>
                <a:off x="8201991" y="411005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2" name="Oval 1781">
                <a:extLst>
                  <a:ext uri="{FF2B5EF4-FFF2-40B4-BE49-F238E27FC236}">
                    <a16:creationId xmlns:a16="http://schemas.microsoft.com/office/drawing/2014/main" id="{38A888C9-C400-4CAB-9B90-2C9D9FB26771}"/>
                  </a:ext>
                </a:extLst>
              </p:cNvPr>
              <p:cNvSpPr/>
              <p:nvPr/>
            </p:nvSpPr>
            <p:spPr>
              <a:xfrm>
                <a:off x="8187703" y="412196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3" name="Oval 1782">
                <a:extLst>
                  <a:ext uri="{FF2B5EF4-FFF2-40B4-BE49-F238E27FC236}">
                    <a16:creationId xmlns:a16="http://schemas.microsoft.com/office/drawing/2014/main" id="{52ADE25E-AAD2-441B-B760-782218D470D9}"/>
                  </a:ext>
                </a:extLst>
              </p:cNvPr>
              <p:cNvSpPr/>
              <p:nvPr/>
            </p:nvSpPr>
            <p:spPr>
              <a:xfrm>
                <a:off x="8216278" y="412434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4" name="Oval 1783">
                <a:extLst>
                  <a:ext uri="{FF2B5EF4-FFF2-40B4-BE49-F238E27FC236}">
                    <a16:creationId xmlns:a16="http://schemas.microsoft.com/office/drawing/2014/main" id="{424086CB-E1A9-4F4D-AE06-B12455BE0DC2}"/>
                  </a:ext>
                </a:extLst>
              </p:cNvPr>
              <p:cNvSpPr/>
              <p:nvPr/>
            </p:nvSpPr>
            <p:spPr>
              <a:xfrm>
                <a:off x="8197228" y="412910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5" name="Oval 1784">
                <a:extLst>
                  <a:ext uri="{FF2B5EF4-FFF2-40B4-BE49-F238E27FC236}">
                    <a16:creationId xmlns:a16="http://schemas.microsoft.com/office/drawing/2014/main" id="{395DF428-C1E0-4EE0-864C-D11762EC9D57}"/>
                  </a:ext>
                </a:extLst>
              </p:cNvPr>
              <p:cNvSpPr/>
              <p:nvPr/>
            </p:nvSpPr>
            <p:spPr>
              <a:xfrm>
                <a:off x="8154365" y="425293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6" name="Oval 1785">
                <a:extLst>
                  <a:ext uri="{FF2B5EF4-FFF2-40B4-BE49-F238E27FC236}">
                    <a16:creationId xmlns:a16="http://schemas.microsoft.com/office/drawing/2014/main" id="{9C87EF5E-3952-459D-BAAF-CAC24408394C}"/>
                  </a:ext>
                </a:extLst>
              </p:cNvPr>
              <p:cNvSpPr/>
              <p:nvPr/>
            </p:nvSpPr>
            <p:spPr>
              <a:xfrm>
                <a:off x="8161509" y="424102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7" name="Oval 1786">
                <a:extLst>
                  <a:ext uri="{FF2B5EF4-FFF2-40B4-BE49-F238E27FC236}">
                    <a16:creationId xmlns:a16="http://schemas.microsoft.com/office/drawing/2014/main" id="{2981E5E3-D478-40E4-B131-87DCC2F131B5}"/>
                  </a:ext>
                </a:extLst>
              </p:cNvPr>
              <p:cNvSpPr/>
              <p:nvPr/>
            </p:nvSpPr>
            <p:spPr>
              <a:xfrm>
                <a:off x="8154365" y="424102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8" name="Oval 1787">
                <a:extLst>
                  <a:ext uri="{FF2B5EF4-FFF2-40B4-BE49-F238E27FC236}">
                    <a16:creationId xmlns:a16="http://schemas.microsoft.com/office/drawing/2014/main" id="{0A9A36E0-11E7-4E34-B839-631E6479708D}"/>
                  </a:ext>
                </a:extLst>
              </p:cNvPr>
              <p:cNvSpPr/>
              <p:nvPr/>
            </p:nvSpPr>
            <p:spPr>
              <a:xfrm>
                <a:off x="8154365" y="422197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9" name="Oval 1788">
                <a:extLst>
                  <a:ext uri="{FF2B5EF4-FFF2-40B4-BE49-F238E27FC236}">
                    <a16:creationId xmlns:a16="http://schemas.microsoft.com/office/drawing/2014/main" id="{79B75930-0F0E-47C9-AC96-EB26E534FD5B}"/>
                  </a:ext>
                </a:extLst>
              </p:cNvPr>
              <p:cNvSpPr/>
              <p:nvPr/>
            </p:nvSpPr>
            <p:spPr>
              <a:xfrm>
                <a:off x="8156746" y="418863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0" name="Oval 1789">
                <a:extLst>
                  <a:ext uri="{FF2B5EF4-FFF2-40B4-BE49-F238E27FC236}">
                    <a16:creationId xmlns:a16="http://schemas.microsoft.com/office/drawing/2014/main" id="{B8D6BF11-6611-4D8C-90F7-70F80A9A9201}"/>
                  </a:ext>
                </a:extLst>
              </p:cNvPr>
              <p:cNvSpPr/>
              <p:nvPr/>
            </p:nvSpPr>
            <p:spPr>
              <a:xfrm>
                <a:off x="8156746" y="416958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1" name="Oval 1790">
                <a:extLst>
                  <a:ext uri="{FF2B5EF4-FFF2-40B4-BE49-F238E27FC236}">
                    <a16:creationId xmlns:a16="http://schemas.microsoft.com/office/drawing/2014/main" id="{FB8068CA-7D8F-49C5-955D-B47B1ABF7C43}"/>
                  </a:ext>
                </a:extLst>
              </p:cNvPr>
              <p:cNvSpPr/>
              <p:nvPr/>
            </p:nvSpPr>
            <p:spPr>
              <a:xfrm>
                <a:off x="8161509" y="414815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2" name="Oval 1791">
                <a:extLst>
                  <a:ext uri="{FF2B5EF4-FFF2-40B4-BE49-F238E27FC236}">
                    <a16:creationId xmlns:a16="http://schemas.microsoft.com/office/drawing/2014/main" id="{F8924FD8-7779-475A-8608-DDDAD9D4BA4F}"/>
                  </a:ext>
                </a:extLst>
              </p:cNvPr>
              <p:cNvSpPr/>
              <p:nvPr/>
            </p:nvSpPr>
            <p:spPr>
              <a:xfrm>
                <a:off x="8166271" y="413624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3" name="Oval 1792">
                <a:extLst>
                  <a:ext uri="{FF2B5EF4-FFF2-40B4-BE49-F238E27FC236}">
                    <a16:creationId xmlns:a16="http://schemas.microsoft.com/office/drawing/2014/main" id="{48AB1255-06AF-45A8-A828-096CDCFCC720}"/>
                  </a:ext>
                </a:extLst>
              </p:cNvPr>
              <p:cNvSpPr/>
              <p:nvPr/>
            </p:nvSpPr>
            <p:spPr>
              <a:xfrm>
                <a:off x="8211515" y="428864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4" name="Oval 1793">
                <a:extLst>
                  <a:ext uri="{FF2B5EF4-FFF2-40B4-BE49-F238E27FC236}">
                    <a16:creationId xmlns:a16="http://schemas.microsoft.com/office/drawing/2014/main" id="{B3E55918-5BCF-4391-B891-3EE54DBB3821}"/>
                  </a:ext>
                </a:extLst>
              </p:cNvPr>
              <p:cNvSpPr/>
              <p:nvPr/>
            </p:nvSpPr>
            <p:spPr>
              <a:xfrm>
                <a:off x="8211515" y="426721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5" name="Oval 1794">
                <a:extLst>
                  <a:ext uri="{FF2B5EF4-FFF2-40B4-BE49-F238E27FC236}">
                    <a16:creationId xmlns:a16="http://schemas.microsoft.com/office/drawing/2014/main" id="{DC571809-B096-4CB9-99FF-89CA449D02C6}"/>
                  </a:ext>
                </a:extLst>
              </p:cNvPr>
              <p:cNvSpPr/>
              <p:nvPr/>
            </p:nvSpPr>
            <p:spPr>
              <a:xfrm>
                <a:off x="8232947" y="425769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7" name="TextBox 1616">
              <a:extLst>
                <a:ext uri="{FF2B5EF4-FFF2-40B4-BE49-F238E27FC236}">
                  <a16:creationId xmlns:a16="http://schemas.microsoft.com/office/drawing/2014/main" id="{931D17AF-E5BD-44A9-ABCE-2D8B74C48C37}"/>
                </a:ext>
              </a:extLst>
            </p:cNvPr>
            <p:cNvSpPr txBox="1"/>
            <p:nvPr/>
          </p:nvSpPr>
          <p:spPr>
            <a:xfrm>
              <a:off x="8523755" y="4690744"/>
              <a:ext cx="55828" cy="107722"/>
            </a:xfrm>
            <a:prstGeom prst="rect">
              <a:avLst/>
            </a:prstGeom>
            <a:noFill/>
          </p:spPr>
          <p:txBody>
            <a:bodyPr wrap="square" lIns="0" tIns="0" rIns="0" bIns="0" rtlCol="0">
              <a:spAutoFit/>
            </a:bodyPr>
            <a:lstStyle/>
            <a:p>
              <a:pPr algn="r"/>
              <a:r>
                <a:rPr lang="en-GB" sz="700"/>
                <a:t>*</a:t>
              </a:r>
            </a:p>
          </p:txBody>
        </p:sp>
        <p:sp>
          <p:nvSpPr>
            <p:cNvPr id="1618" name="TextBox 1617">
              <a:extLst>
                <a:ext uri="{FF2B5EF4-FFF2-40B4-BE49-F238E27FC236}">
                  <a16:creationId xmlns:a16="http://schemas.microsoft.com/office/drawing/2014/main" id="{FC83A514-C42C-4B5D-90BE-31B555C3C824}"/>
                </a:ext>
              </a:extLst>
            </p:cNvPr>
            <p:cNvSpPr txBox="1"/>
            <p:nvPr/>
          </p:nvSpPr>
          <p:spPr>
            <a:xfrm>
              <a:off x="8523755" y="4738194"/>
              <a:ext cx="55828" cy="107722"/>
            </a:xfrm>
            <a:prstGeom prst="rect">
              <a:avLst/>
            </a:prstGeom>
            <a:noFill/>
          </p:spPr>
          <p:txBody>
            <a:bodyPr wrap="square" lIns="0" tIns="0" rIns="0" bIns="0" rtlCol="0">
              <a:spAutoFit/>
            </a:bodyPr>
            <a:lstStyle/>
            <a:p>
              <a:pPr algn="r"/>
              <a:r>
                <a:rPr lang="en-GB" sz="700"/>
                <a:t>*</a:t>
              </a:r>
            </a:p>
          </p:txBody>
        </p:sp>
        <p:sp>
          <p:nvSpPr>
            <p:cNvPr id="1619" name="TextBox 1618">
              <a:extLst>
                <a:ext uri="{FF2B5EF4-FFF2-40B4-BE49-F238E27FC236}">
                  <a16:creationId xmlns:a16="http://schemas.microsoft.com/office/drawing/2014/main" id="{818B2389-55FB-4232-B1F9-98C1ACD6A7B4}"/>
                </a:ext>
              </a:extLst>
            </p:cNvPr>
            <p:cNvSpPr txBox="1"/>
            <p:nvPr/>
          </p:nvSpPr>
          <p:spPr>
            <a:xfrm>
              <a:off x="8523755" y="4762221"/>
              <a:ext cx="55828" cy="107722"/>
            </a:xfrm>
            <a:prstGeom prst="rect">
              <a:avLst/>
            </a:prstGeom>
            <a:noFill/>
          </p:spPr>
          <p:txBody>
            <a:bodyPr wrap="square" lIns="0" tIns="0" rIns="0" bIns="0" rtlCol="0">
              <a:spAutoFit/>
            </a:bodyPr>
            <a:lstStyle/>
            <a:p>
              <a:pPr algn="r"/>
              <a:r>
                <a:rPr lang="en-GB" sz="700"/>
                <a:t>*</a:t>
              </a:r>
            </a:p>
          </p:txBody>
        </p:sp>
        <p:grpSp>
          <p:nvGrpSpPr>
            <p:cNvPr id="1620" name="Group 1619">
              <a:extLst>
                <a:ext uri="{FF2B5EF4-FFF2-40B4-BE49-F238E27FC236}">
                  <a16:creationId xmlns:a16="http://schemas.microsoft.com/office/drawing/2014/main" id="{70E0BA0E-5D19-4E26-8687-15D77E5D2C7E}"/>
                </a:ext>
              </a:extLst>
            </p:cNvPr>
            <p:cNvGrpSpPr/>
            <p:nvPr/>
          </p:nvGrpSpPr>
          <p:grpSpPr>
            <a:xfrm>
              <a:off x="8988705" y="4222732"/>
              <a:ext cx="203418" cy="571989"/>
              <a:chOff x="957430" y="4048068"/>
              <a:chExt cx="327873" cy="571989"/>
            </a:xfrm>
          </p:grpSpPr>
          <p:cxnSp>
            <p:nvCxnSpPr>
              <p:cNvPr id="1749" name="Straight Connector 1748">
                <a:extLst>
                  <a:ext uri="{FF2B5EF4-FFF2-40B4-BE49-F238E27FC236}">
                    <a16:creationId xmlns:a16="http://schemas.microsoft.com/office/drawing/2014/main" id="{AC3D1BAC-714C-4B4B-ACE8-C91A24F3D268}"/>
                  </a:ext>
                </a:extLst>
              </p:cNvPr>
              <p:cNvCxnSpPr>
                <a:cxnSpLocks/>
              </p:cNvCxnSpPr>
              <p:nvPr/>
            </p:nvCxnSpPr>
            <p:spPr>
              <a:xfrm>
                <a:off x="1119165" y="4048068"/>
                <a:ext cx="0" cy="571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50" name="Group 1749">
                <a:extLst>
                  <a:ext uri="{FF2B5EF4-FFF2-40B4-BE49-F238E27FC236}">
                    <a16:creationId xmlns:a16="http://schemas.microsoft.com/office/drawing/2014/main" id="{9B0DC356-D0D0-4D5F-AEF1-DA05D93A0A7E}"/>
                  </a:ext>
                </a:extLst>
              </p:cNvPr>
              <p:cNvGrpSpPr/>
              <p:nvPr/>
            </p:nvGrpSpPr>
            <p:grpSpPr>
              <a:xfrm>
                <a:off x="957430" y="4280867"/>
                <a:ext cx="327873" cy="248214"/>
                <a:chOff x="957430" y="4280867"/>
                <a:chExt cx="327873" cy="248214"/>
              </a:xfrm>
            </p:grpSpPr>
            <p:sp>
              <p:nvSpPr>
                <p:cNvPr id="1751" name="Rectangle 1750">
                  <a:extLst>
                    <a:ext uri="{FF2B5EF4-FFF2-40B4-BE49-F238E27FC236}">
                      <a16:creationId xmlns:a16="http://schemas.microsoft.com/office/drawing/2014/main" id="{3D233C78-9674-44DC-A672-494146D6B9BF}"/>
                    </a:ext>
                  </a:extLst>
                </p:cNvPr>
                <p:cNvSpPr/>
                <p:nvPr/>
              </p:nvSpPr>
              <p:spPr>
                <a:xfrm>
                  <a:off x="961268" y="4280867"/>
                  <a:ext cx="324035" cy="248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52" name="Straight Connector 1751">
                  <a:extLst>
                    <a:ext uri="{FF2B5EF4-FFF2-40B4-BE49-F238E27FC236}">
                      <a16:creationId xmlns:a16="http://schemas.microsoft.com/office/drawing/2014/main" id="{46780D0D-2D9E-4DBA-A6A5-FCD6A8F32299}"/>
                    </a:ext>
                  </a:extLst>
                </p:cNvPr>
                <p:cNvCxnSpPr>
                  <a:cxnSpLocks/>
                </p:cNvCxnSpPr>
                <p:nvPr/>
              </p:nvCxnSpPr>
              <p:spPr>
                <a:xfrm>
                  <a:off x="957430" y="4415792"/>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621" name="Group 1620">
              <a:extLst>
                <a:ext uri="{FF2B5EF4-FFF2-40B4-BE49-F238E27FC236}">
                  <a16:creationId xmlns:a16="http://schemas.microsoft.com/office/drawing/2014/main" id="{8D19386D-B7A3-403E-B174-353F0484D2BA}"/>
                </a:ext>
              </a:extLst>
            </p:cNvPr>
            <p:cNvGrpSpPr/>
            <p:nvPr/>
          </p:nvGrpSpPr>
          <p:grpSpPr>
            <a:xfrm>
              <a:off x="8724902" y="4079081"/>
              <a:ext cx="201037" cy="817826"/>
              <a:chOff x="957430" y="3904417"/>
              <a:chExt cx="324035" cy="817826"/>
            </a:xfrm>
          </p:grpSpPr>
          <p:cxnSp>
            <p:nvCxnSpPr>
              <p:cNvPr id="1745" name="Straight Connector 1744">
                <a:extLst>
                  <a:ext uri="{FF2B5EF4-FFF2-40B4-BE49-F238E27FC236}">
                    <a16:creationId xmlns:a16="http://schemas.microsoft.com/office/drawing/2014/main" id="{670DDBBC-25B6-4EE9-89CC-B51E9EC1D428}"/>
                  </a:ext>
                </a:extLst>
              </p:cNvPr>
              <p:cNvCxnSpPr>
                <a:cxnSpLocks/>
              </p:cNvCxnSpPr>
              <p:nvPr/>
            </p:nvCxnSpPr>
            <p:spPr>
              <a:xfrm>
                <a:off x="1119165" y="3904417"/>
                <a:ext cx="0" cy="817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6" name="Group 1745">
                <a:extLst>
                  <a:ext uri="{FF2B5EF4-FFF2-40B4-BE49-F238E27FC236}">
                    <a16:creationId xmlns:a16="http://schemas.microsoft.com/office/drawing/2014/main" id="{B929F705-EE61-4502-AAF8-4E4DA6A299B7}"/>
                  </a:ext>
                </a:extLst>
              </p:cNvPr>
              <p:cNvGrpSpPr/>
              <p:nvPr/>
            </p:nvGrpSpPr>
            <p:grpSpPr>
              <a:xfrm>
                <a:off x="957430" y="4053319"/>
                <a:ext cx="324035" cy="352915"/>
                <a:chOff x="957430" y="4053319"/>
                <a:chExt cx="324035" cy="352915"/>
              </a:xfrm>
            </p:grpSpPr>
            <p:sp>
              <p:nvSpPr>
                <p:cNvPr id="1747" name="Rectangle 1746">
                  <a:extLst>
                    <a:ext uri="{FF2B5EF4-FFF2-40B4-BE49-F238E27FC236}">
                      <a16:creationId xmlns:a16="http://schemas.microsoft.com/office/drawing/2014/main" id="{F749BD99-DAA0-4E45-84EF-59B9EDDEBEB0}"/>
                    </a:ext>
                  </a:extLst>
                </p:cNvPr>
                <p:cNvSpPr/>
                <p:nvPr/>
              </p:nvSpPr>
              <p:spPr>
                <a:xfrm>
                  <a:off x="957430" y="4053319"/>
                  <a:ext cx="324035" cy="352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48" name="Straight Connector 1747">
                  <a:extLst>
                    <a:ext uri="{FF2B5EF4-FFF2-40B4-BE49-F238E27FC236}">
                      <a16:creationId xmlns:a16="http://schemas.microsoft.com/office/drawing/2014/main" id="{D2890CE7-60DC-4F28-866B-9380A4627110}"/>
                    </a:ext>
                  </a:extLst>
                </p:cNvPr>
                <p:cNvCxnSpPr>
                  <a:cxnSpLocks/>
                </p:cNvCxnSpPr>
                <p:nvPr/>
              </p:nvCxnSpPr>
              <p:spPr>
                <a:xfrm>
                  <a:off x="957430" y="4204977"/>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622" name="Group 1621">
              <a:extLst>
                <a:ext uri="{FF2B5EF4-FFF2-40B4-BE49-F238E27FC236}">
                  <a16:creationId xmlns:a16="http://schemas.microsoft.com/office/drawing/2014/main" id="{8FD39C03-ACF2-4E4F-B0B8-C560B1391096}"/>
                </a:ext>
              </a:extLst>
            </p:cNvPr>
            <p:cNvGrpSpPr/>
            <p:nvPr/>
          </p:nvGrpSpPr>
          <p:grpSpPr>
            <a:xfrm>
              <a:off x="8761608" y="4052904"/>
              <a:ext cx="133631" cy="862294"/>
              <a:chOff x="8418685" y="4052904"/>
              <a:chExt cx="133631" cy="862294"/>
            </a:xfrm>
          </p:grpSpPr>
          <p:sp>
            <p:nvSpPr>
              <p:cNvPr id="1719" name="Oval 1718">
                <a:extLst>
                  <a:ext uri="{FF2B5EF4-FFF2-40B4-BE49-F238E27FC236}">
                    <a16:creationId xmlns:a16="http://schemas.microsoft.com/office/drawing/2014/main" id="{0C76FFDA-A024-4DC7-AC55-C8F1BEF4173D}"/>
                  </a:ext>
                </a:extLst>
              </p:cNvPr>
              <p:cNvSpPr/>
              <p:nvPr/>
            </p:nvSpPr>
            <p:spPr>
              <a:xfrm>
                <a:off x="8482979" y="487919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0" name="Oval 1719">
                <a:extLst>
                  <a:ext uri="{FF2B5EF4-FFF2-40B4-BE49-F238E27FC236}">
                    <a16:creationId xmlns:a16="http://schemas.microsoft.com/office/drawing/2014/main" id="{3AB561B6-7F07-46B9-8B12-1E1BE798BBD2}"/>
                  </a:ext>
                </a:extLst>
              </p:cNvPr>
              <p:cNvSpPr/>
              <p:nvPr/>
            </p:nvSpPr>
            <p:spPr>
              <a:xfrm>
                <a:off x="8480598" y="478156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1" name="Oval 1720">
                <a:extLst>
                  <a:ext uri="{FF2B5EF4-FFF2-40B4-BE49-F238E27FC236}">
                    <a16:creationId xmlns:a16="http://schemas.microsoft.com/office/drawing/2014/main" id="{8135BAF6-02F4-4958-8491-4AE215AC4D2E}"/>
                  </a:ext>
                </a:extLst>
              </p:cNvPr>
              <p:cNvSpPr/>
              <p:nvPr/>
            </p:nvSpPr>
            <p:spPr>
              <a:xfrm>
                <a:off x="8442498" y="469107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2" name="Oval 1721">
                <a:extLst>
                  <a:ext uri="{FF2B5EF4-FFF2-40B4-BE49-F238E27FC236}">
                    <a16:creationId xmlns:a16="http://schemas.microsoft.com/office/drawing/2014/main" id="{F6C63C6C-1C47-4DE0-A811-6128FDC5D08A}"/>
                  </a:ext>
                </a:extLst>
              </p:cNvPr>
              <p:cNvSpPr/>
              <p:nvPr/>
            </p:nvSpPr>
            <p:spPr>
              <a:xfrm>
                <a:off x="8418685" y="4622023"/>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3" name="Oval 1722">
                <a:extLst>
                  <a:ext uri="{FF2B5EF4-FFF2-40B4-BE49-F238E27FC236}">
                    <a16:creationId xmlns:a16="http://schemas.microsoft.com/office/drawing/2014/main" id="{33713D01-185E-44F9-83A9-F17194723356}"/>
                  </a:ext>
                </a:extLst>
              </p:cNvPr>
              <p:cNvSpPr/>
              <p:nvPr/>
            </p:nvSpPr>
            <p:spPr>
              <a:xfrm>
                <a:off x="8421066" y="461011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4" name="Oval 1723">
                <a:extLst>
                  <a:ext uri="{FF2B5EF4-FFF2-40B4-BE49-F238E27FC236}">
                    <a16:creationId xmlns:a16="http://schemas.microsoft.com/office/drawing/2014/main" id="{886C846C-3E23-4025-B5B4-1CC39A44EBBF}"/>
                  </a:ext>
                </a:extLst>
              </p:cNvPr>
              <p:cNvSpPr/>
              <p:nvPr/>
            </p:nvSpPr>
            <p:spPr>
              <a:xfrm>
                <a:off x="8473454" y="459821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5" name="Oval 1724">
                <a:extLst>
                  <a:ext uri="{FF2B5EF4-FFF2-40B4-BE49-F238E27FC236}">
                    <a16:creationId xmlns:a16="http://schemas.microsoft.com/office/drawing/2014/main" id="{6E393170-9C4F-4BCF-829D-45850FACF59D}"/>
                  </a:ext>
                </a:extLst>
              </p:cNvPr>
              <p:cNvSpPr/>
              <p:nvPr/>
            </p:nvSpPr>
            <p:spPr>
              <a:xfrm>
                <a:off x="8509173" y="4631548"/>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6" name="Oval 1725">
                <a:extLst>
                  <a:ext uri="{FF2B5EF4-FFF2-40B4-BE49-F238E27FC236}">
                    <a16:creationId xmlns:a16="http://schemas.microsoft.com/office/drawing/2014/main" id="{8A395358-898D-4F61-8E4C-92AF4136C6DF}"/>
                  </a:ext>
                </a:extLst>
              </p:cNvPr>
              <p:cNvSpPr/>
              <p:nvPr/>
            </p:nvSpPr>
            <p:spPr>
              <a:xfrm>
                <a:off x="8509173" y="4483910"/>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7" name="Oval 1726">
                <a:extLst>
                  <a:ext uri="{FF2B5EF4-FFF2-40B4-BE49-F238E27FC236}">
                    <a16:creationId xmlns:a16="http://schemas.microsoft.com/office/drawing/2014/main" id="{1745B1AE-623C-4C49-9762-4903A084719B}"/>
                  </a:ext>
                </a:extLst>
              </p:cNvPr>
              <p:cNvSpPr/>
              <p:nvPr/>
            </p:nvSpPr>
            <p:spPr>
              <a:xfrm>
                <a:off x="8499648" y="448152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8" name="Oval 1727">
                <a:extLst>
                  <a:ext uri="{FF2B5EF4-FFF2-40B4-BE49-F238E27FC236}">
                    <a16:creationId xmlns:a16="http://schemas.microsoft.com/office/drawing/2014/main" id="{F623FF81-7BA6-4343-8A78-CEEE9E7256D9}"/>
                  </a:ext>
                </a:extLst>
              </p:cNvPr>
              <p:cNvSpPr/>
              <p:nvPr/>
            </p:nvSpPr>
            <p:spPr>
              <a:xfrm>
                <a:off x="8516316" y="436722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9" name="Oval 1728">
                <a:extLst>
                  <a:ext uri="{FF2B5EF4-FFF2-40B4-BE49-F238E27FC236}">
                    <a16:creationId xmlns:a16="http://schemas.microsoft.com/office/drawing/2014/main" id="{FFB4597E-99C3-45E6-B929-886A81377E98}"/>
                  </a:ext>
                </a:extLst>
              </p:cNvPr>
              <p:cNvSpPr/>
              <p:nvPr/>
            </p:nvSpPr>
            <p:spPr>
              <a:xfrm>
                <a:off x="8478216" y="422435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0" name="Oval 1729">
                <a:extLst>
                  <a:ext uri="{FF2B5EF4-FFF2-40B4-BE49-F238E27FC236}">
                    <a16:creationId xmlns:a16="http://schemas.microsoft.com/office/drawing/2014/main" id="{03AE1022-A776-42FF-8B97-5156DC2487AB}"/>
                  </a:ext>
                </a:extLst>
              </p:cNvPr>
              <p:cNvSpPr/>
              <p:nvPr/>
            </p:nvSpPr>
            <p:spPr>
              <a:xfrm>
                <a:off x="8449641" y="4210067"/>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1" name="Oval 1730">
                <a:extLst>
                  <a:ext uri="{FF2B5EF4-FFF2-40B4-BE49-F238E27FC236}">
                    <a16:creationId xmlns:a16="http://schemas.microsoft.com/office/drawing/2014/main" id="{99EE49BF-08E8-4188-A46F-1241AB8F5A59}"/>
                  </a:ext>
                </a:extLst>
              </p:cNvPr>
              <p:cNvSpPr/>
              <p:nvPr/>
            </p:nvSpPr>
            <p:spPr>
              <a:xfrm>
                <a:off x="8440116" y="423626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2" name="Oval 1731">
                <a:extLst>
                  <a:ext uri="{FF2B5EF4-FFF2-40B4-BE49-F238E27FC236}">
                    <a16:creationId xmlns:a16="http://schemas.microsoft.com/office/drawing/2014/main" id="{CDDF7FC9-0794-40BC-9B86-FC818C1BF5FB}"/>
                  </a:ext>
                </a:extLst>
              </p:cNvPr>
              <p:cNvSpPr/>
              <p:nvPr/>
            </p:nvSpPr>
            <p:spPr>
              <a:xfrm>
                <a:off x="8444878" y="425292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3" name="Oval 1732">
                <a:extLst>
                  <a:ext uri="{FF2B5EF4-FFF2-40B4-BE49-F238E27FC236}">
                    <a16:creationId xmlns:a16="http://schemas.microsoft.com/office/drawing/2014/main" id="{1692ACC3-B1DE-4B5E-A413-DCD797C384B1}"/>
                  </a:ext>
                </a:extLst>
              </p:cNvPr>
              <p:cNvSpPr/>
              <p:nvPr/>
            </p:nvSpPr>
            <p:spPr>
              <a:xfrm>
                <a:off x="8454403" y="405290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4" name="Oval 1733">
                <a:extLst>
                  <a:ext uri="{FF2B5EF4-FFF2-40B4-BE49-F238E27FC236}">
                    <a16:creationId xmlns:a16="http://schemas.microsoft.com/office/drawing/2014/main" id="{54B4DA4B-E2F3-4166-A5C6-4912C1445747}"/>
                  </a:ext>
                </a:extLst>
              </p:cNvPr>
              <p:cNvSpPr/>
              <p:nvPr/>
            </p:nvSpPr>
            <p:spPr>
              <a:xfrm>
                <a:off x="8471072" y="4069573"/>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5" name="Oval 1734">
                <a:extLst>
                  <a:ext uri="{FF2B5EF4-FFF2-40B4-BE49-F238E27FC236}">
                    <a16:creationId xmlns:a16="http://schemas.microsoft.com/office/drawing/2014/main" id="{9266426B-D4C9-4834-8BBB-9267B7D8989F}"/>
                  </a:ext>
                </a:extLst>
              </p:cNvPr>
              <p:cNvSpPr/>
              <p:nvPr/>
            </p:nvSpPr>
            <p:spPr>
              <a:xfrm>
                <a:off x="8447259" y="4138629"/>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6" name="Oval 1735">
                <a:extLst>
                  <a:ext uri="{FF2B5EF4-FFF2-40B4-BE49-F238E27FC236}">
                    <a16:creationId xmlns:a16="http://schemas.microsoft.com/office/drawing/2014/main" id="{952E5F32-7720-45FC-93A6-246BA2DC547A}"/>
                  </a:ext>
                </a:extLst>
              </p:cNvPr>
              <p:cNvSpPr/>
              <p:nvPr/>
            </p:nvSpPr>
            <p:spPr>
              <a:xfrm>
                <a:off x="8475834" y="414101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7" name="Oval 1736">
                <a:extLst>
                  <a:ext uri="{FF2B5EF4-FFF2-40B4-BE49-F238E27FC236}">
                    <a16:creationId xmlns:a16="http://schemas.microsoft.com/office/drawing/2014/main" id="{7173B466-0B0F-47DF-B7EF-A39301817913}"/>
                  </a:ext>
                </a:extLst>
              </p:cNvPr>
              <p:cNvSpPr/>
              <p:nvPr/>
            </p:nvSpPr>
            <p:spPr>
              <a:xfrm>
                <a:off x="8487741" y="414339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8" name="Oval 1737">
                <a:extLst>
                  <a:ext uri="{FF2B5EF4-FFF2-40B4-BE49-F238E27FC236}">
                    <a16:creationId xmlns:a16="http://schemas.microsoft.com/office/drawing/2014/main" id="{2B335E99-8024-4203-986F-5EC40A69B028}"/>
                  </a:ext>
                </a:extLst>
              </p:cNvPr>
              <p:cNvSpPr/>
              <p:nvPr/>
            </p:nvSpPr>
            <p:spPr>
              <a:xfrm>
                <a:off x="8497266" y="413148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9" name="Oval 1738">
                <a:extLst>
                  <a:ext uri="{FF2B5EF4-FFF2-40B4-BE49-F238E27FC236}">
                    <a16:creationId xmlns:a16="http://schemas.microsoft.com/office/drawing/2014/main" id="{90D54AA6-241B-435A-9BEE-8887491D6C9C}"/>
                  </a:ext>
                </a:extLst>
              </p:cNvPr>
              <p:cNvSpPr/>
              <p:nvPr/>
            </p:nvSpPr>
            <p:spPr>
              <a:xfrm>
                <a:off x="8447260" y="431484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0" name="Oval 1739">
                <a:extLst>
                  <a:ext uri="{FF2B5EF4-FFF2-40B4-BE49-F238E27FC236}">
                    <a16:creationId xmlns:a16="http://schemas.microsoft.com/office/drawing/2014/main" id="{2BCD8E22-1157-440F-AA52-799445E1D847}"/>
                  </a:ext>
                </a:extLst>
              </p:cNvPr>
              <p:cNvSpPr/>
              <p:nvPr/>
            </p:nvSpPr>
            <p:spPr>
              <a:xfrm>
                <a:off x="8440116" y="433151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1" name="Oval 1740">
                <a:extLst>
                  <a:ext uri="{FF2B5EF4-FFF2-40B4-BE49-F238E27FC236}">
                    <a16:creationId xmlns:a16="http://schemas.microsoft.com/office/drawing/2014/main" id="{93AD12CF-217B-4A26-9393-84B03B9AC874}"/>
                  </a:ext>
                </a:extLst>
              </p:cNvPr>
              <p:cNvSpPr/>
              <p:nvPr/>
            </p:nvSpPr>
            <p:spPr>
              <a:xfrm>
                <a:off x="8456785" y="4350561"/>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2" name="Oval 1741">
                <a:extLst>
                  <a:ext uri="{FF2B5EF4-FFF2-40B4-BE49-F238E27FC236}">
                    <a16:creationId xmlns:a16="http://schemas.microsoft.com/office/drawing/2014/main" id="{02AE5748-D568-4231-AEE8-E1C6E2751A09}"/>
                  </a:ext>
                </a:extLst>
              </p:cNvPr>
              <p:cNvSpPr/>
              <p:nvPr/>
            </p:nvSpPr>
            <p:spPr>
              <a:xfrm>
                <a:off x="8466310" y="439580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3" name="Oval 1742">
                <a:extLst>
                  <a:ext uri="{FF2B5EF4-FFF2-40B4-BE49-F238E27FC236}">
                    <a16:creationId xmlns:a16="http://schemas.microsoft.com/office/drawing/2014/main" id="{F4181E02-92FE-410A-8CE7-E294FDE3CD25}"/>
                  </a:ext>
                </a:extLst>
              </p:cNvPr>
              <p:cNvSpPr/>
              <p:nvPr/>
            </p:nvSpPr>
            <p:spPr>
              <a:xfrm>
                <a:off x="8461547" y="43791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4" name="Oval 1743">
                <a:extLst>
                  <a:ext uri="{FF2B5EF4-FFF2-40B4-BE49-F238E27FC236}">
                    <a16:creationId xmlns:a16="http://schemas.microsoft.com/office/drawing/2014/main" id="{78E1C649-170E-4BD0-8FDB-4C10385E05B5}"/>
                  </a:ext>
                </a:extLst>
              </p:cNvPr>
              <p:cNvSpPr/>
              <p:nvPr/>
            </p:nvSpPr>
            <p:spPr>
              <a:xfrm>
                <a:off x="8478216" y="437199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3" name="Group 1622">
              <a:extLst>
                <a:ext uri="{FF2B5EF4-FFF2-40B4-BE49-F238E27FC236}">
                  <a16:creationId xmlns:a16="http://schemas.microsoft.com/office/drawing/2014/main" id="{B2661D1B-9E96-4CDC-B7DE-3089058B1010}"/>
                </a:ext>
              </a:extLst>
            </p:cNvPr>
            <p:cNvGrpSpPr/>
            <p:nvPr/>
          </p:nvGrpSpPr>
          <p:grpSpPr>
            <a:xfrm>
              <a:off x="9049608" y="4207685"/>
              <a:ext cx="109819" cy="600356"/>
              <a:chOff x="8706685" y="4207685"/>
              <a:chExt cx="109819" cy="600356"/>
            </a:xfrm>
          </p:grpSpPr>
          <p:sp>
            <p:nvSpPr>
              <p:cNvPr id="1709" name="Oval 1708">
                <a:extLst>
                  <a:ext uri="{FF2B5EF4-FFF2-40B4-BE49-F238E27FC236}">
                    <a16:creationId xmlns:a16="http://schemas.microsoft.com/office/drawing/2014/main" id="{0F2DB913-D084-437C-862D-3AA7A758AB1F}"/>
                  </a:ext>
                </a:extLst>
              </p:cNvPr>
              <p:cNvSpPr/>
              <p:nvPr/>
            </p:nvSpPr>
            <p:spPr>
              <a:xfrm>
                <a:off x="8754310" y="4772041"/>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0" name="Oval 1709">
                <a:extLst>
                  <a:ext uri="{FF2B5EF4-FFF2-40B4-BE49-F238E27FC236}">
                    <a16:creationId xmlns:a16="http://schemas.microsoft.com/office/drawing/2014/main" id="{26906232-3D36-466E-82CC-5D227905E7A1}"/>
                  </a:ext>
                </a:extLst>
              </p:cNvPr>
              <p:cNvSpPr/>
              <p:nvPr/>
            </p:nvSpPr>
            <p:spPr>
              <a:xfrm>
                <a:off x="8713829" y="4691079"/>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1" name="Oval 1710">
                <a:extLst>
                  <a:ext uri="{FF2B5EF4-FFF2-40B4-BE49-F238E27FC236}">
                    <a16:creationId xmlns:a16="http://schemas.microsoft.com/office/drawing/2014/main" id="{6C75FD41-FBEA-499E-A194-992A62C31FA5}"/>
                  </a:ext>
                </a:extLst>
              </p:cNvPr>
              <p:cNvSpPr/>
              <p:nvPr/>
            </p:nvSpPr>
            <p:spPr>
              <a:xfrm>
                <a:off x="8728117" y="4691079"/>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2" name="Oval 1711">
                <a:extLst>
                  <a:ext uri="{FF2B5EF4-FFF2-40B4-BE49-F238E27FC236}">
                    <a16:creationId xmlns:a16="http://schemas.microsoft.com/office/drawing/2014/main" id="{22F0C027-3CB3-4641-8930-310FAFD13C8D}"/>
                  </a:ext>
                </a:extLst>
              </p:cNvPr>
              <p:cNvSpPr/>
              <p:nvPr/>
            </p:nvSpPr>
            <p:spPr>
              <a:xfrm>
                <a:off x="8730498" y="4679173"/>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3" name="Oval 1712">
                <a:extLst>
                  <a:ext uri="{FF2B5EF4-FFF2-40B4-BE49-F238E27FC236}">
                    <a16:creationId xmlns:a16="http://schemas.microsoft.com/office/drawing/2014/main" id="{0A011B00-E952-4441-847B-68B57BE34C54}"/>
                  </a:ext>
                </a:extLst>
              </p:cNvPr>
              <p:cNvSpPr/>
              <p:nvPr/>
            </p:nvSpPr>
            <p:spPr>
              <a:xfrm>
                <a:off x="8756692" y="4614879"/>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4" name="Oval 1713">
                <a:extLst>
                  <a:ext uri="{FF2B5EF4-FFF2-40B4-BE49-F238E27FC236}">
                    <a16:creationId xmlns:a16="http://schemas.microsoft.com/office/drawing/2014/main" id="{37393748-BF6D-46B6-8CB4-C9252593AD36}"/>
                  </a:ext>
                </a:extLst>
              </p:cNvPr>
              <p:cNvSpPr/>
              <p:nvPr/>
            </p:nvSpPr>
            <p:spPr>
              <a:xfrm>
                <a:off x="8751929" y="4529154"/>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5" name="Oval 1714">
                <a:extLst>
                  <a:ext uri="{FF2B5EF4-FFF2-40B4-BE49-F238E27FC236}">
                    <a16:creationId xmlns:a16="http://schemas.microsoft.com/office/drawing/2014/main" id="{11F99C24-BEFE-4669-89A3-A71804FFAF38}"/>
                  </a:ext>
                </a:extLst>
              </p:cNvPr>
              <p:cNvSpPr/>
              <p:nvPr/>
            </p:nvSpPr>
            <p:spPr>
              <a:xfrm>
                <a:off x="8725735" y="4469623"/>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6" name="Oval 1715">
                <a:extLst>
                  <a:ext uri="{FF2B5EF4-FFF2-40B4-BE49-F238E27FC236}">
                    <a16:creationId xmlns:a16="http://schemas.microsoft.com/office/drawing/2014/main" id="{FBE5FDA4-1EEC-4289-873E-4DFAD3974396}"/>
                  </a:ext>
                </a:extLst>
              </p:cNvPr>
              <p:cNvSpPr/>
              <p:nvPr/>
            </p:nvSpPr>
            <p:spPr>
              <a:xfrm>
                <a:off x="8706685" y="4207685"/>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7" name="Oval 1716">
                <a:extLst>
                  <a:ext uri="{FF2B5EF4-FFF2-40B4-BE49-F238E27FC236}">
                    <a16:creationId xmlns:a16="http://schemas.microsoft.com/office/drawing/2014/main" id="{12E823FC-8843-4907-BC02-0A49D25732BC}"/>
                  </a:ext>
                </a:extLst>
              </p:cNvPr>
              <p:cNvSpPr/>
              <p:nvPr/>
            </p:nvSpPr>
            <p:spPr>
              <a:xfrm>
                <a:off x="8773360" y="4400566"/>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8" name="Oval 1717">
                <a:extLst>
                  <a:ext uri="{FF2B5EF4-FFF2-40B4-BE49-F238E27FC236}">
                    <a16:creationId xmlns:a16="http://schemas.microsoft.com/office/drawing/2014/main" id="{BB2842CE-C5BC-42EB-94D9-D5E82680369B}"/>
                  </a:ext>
                </a:extLst>
              </p:cNvPr>
              <p:cNvSpPr/>
              <p:nvPr/>
            </p:nvSpPr>
            <p:spPr>
              <a:xfrm>
                <a:off x="8780504" y="4433903"/>
                <a:ext cx="36000" cy="36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4" name="Group 1623">
              <a:extLst>
                <a:ext uri="{FF2B5EF4-FFF2-40B4-BE49-F238E27FC236}">
                  <a16:creationId xmlns:a16="http://schemas.microsoft.com/office/drawing/2014/main" id="{B97481F2-105E-43ED-82BE-24F612FDF3E2}"/>
                </a:ext>
              </a:extLst>
            </p:cNvPr>
            <p:cNvGrpSpPr/>
            <p:nvPr/>
          </p:nvGrpSpPr>
          <p:grpSpPr>
            <a:xfrm>
              <a:off x="9257787" y="4012406"/>
              <a:ext cx="201037" cy="934998"/>
              <a:chOff x="961268" y="3892511"/>
              <a:chExt cx="324035" cy="934998"/>
            </a:xfrm>
          </p:grpSpPr>
          <p:cxnSp>
            <p:nvCxnSpPr>
              <p:cNvPr id="1705" name="Straight Connector 1704">
                <a:extLst>
                  <a:ext uri="{FF2B5EF4-FFF2-40B4-BE49-F238E27FC236}">
                    <a16:creationId xmlns:a16="http://schemas.microsoft.com/office/drawing/2014/main" id="{D68A9997-754A-4DFD-A806-E7C012D83CB7}"/>
                  </a:ext>
                </a:extLst>
              </p:cNvPr>
              <p:cNvCxnSpPr>
                <a:cxnSpLocks/>
              </p:cNvCxnSpPr>
              <p:nvPr/>
            </p:nvCxnSpPr>
            <p:spPr>
              <a:xfrm>
                <a:off x="1119165" y="3892511"/>
                <a:ext cx="0" cy="9349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06" name="Group 1705">
                <a:extLst>
                  <a:ext uri="{FF2B5EF4-FFF2-40B4-BE49-F238E27FC236}">
                    <a16:creationId xmlns:a16="http://schemas.microsoft.com/office/drawing/2014/main" id="{4C566F1A-11F8-4552-9074-943FA1807682}"/>
                  </a:ext>
                </a:extLst>
              </p:cNvPr>
              <p:cNvGrpSpPr/>
              <p:nvPr/>
            </p:nvGrpSpPr>
            <p:grpSpPr>
              <a:xfrm>
                <a:off x="961268" y="4144982"/>
                <a:ext cx="324035" cy="384099"/>
                <a:chOff x="961268" y="4144982"/>
                <a:chExt cx="324035" cy="384099"/>
              </a:xfrm>
            </p:grpSpPr>
            <p:sp>
              <p:nvSpPr>
                <p:cNvPr id="1707" name="Rectangle 1706">
                  <a:extLst>
                    <a:ext uri="{FF2B5EF4-FFF2-40B4-BE49-F238E27FC236}">
                      <a16:creationId xmlns:a16="http://schemas.microsoft.com/office/drawing/2014/main" id="{DF4526BD-83BB-4C0B-9FD0-554B786490D0}"/>
                    </a:ext>
                  </a:extLst>
                </p:cNvPr>
                <p:cNvSpPr/>
                <p:nvPr/>
              </p:nvSpPr>
              <p:spPr>
                <a:xfrm>
                  <a:off x="961268" y="4144982"/>
                  <a:ext cx="324035" cy="3840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08" name="Straight Connector 1707">
                  <a:extLst>
                    <a:ext uri="{FF2B5EF4-FFF2-40B4-BE49-F238E27FC236}">
                      <a16:creationId xmlns:a16="http://schemas.microsoft.com/office/drawing/2014/main" id="{B1212B02-57B1-485E-921C-80039E5F05CF}"/>
                    </a:ext>
                  </a:extLst>
                </p:cNvPr>
                <p:cNvCxnSpPr>
                  <a:cxnSpLocks/>
                </p:cNvCxnSpPr>
                <p:nvPr/>
              </p:nvCxnSpPr>
              <p:spPr>
                <a:xfrm>
                  <a:off x="961268" y="4341733"/>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625" name="Group 1624">
              <a:extLst>
                <a:ext uri="{FF2B5EF4-FFF2-40B4-BE49-F238E27FC236}">
                  <a16:creationId xmlns:a16="http://schemas.microsoft.com/office/drawing/2014/main" id="{C2EB0128-C75C-41E5-8332-F9162B9F7D48}"/>
                </a:ext>
              </a:extLst>
            </p:cNvPr>
            <p:cNvGrpSpPr/>
            <p:nvPr/>
          </p:nvGrpSpPr>
          <p:grpSpPr>
            <a:xfrm>
              <a:off x="9293809" y="3991556"/>
              <a:ext cx="136013" cy="976593"/>
              <a:chOff x="8950886" y="3991556"/>
              <a:chExt cx="136013" cy="976593"/>
            </a:xfrm>
          </p:grpSpPr>
          <p:sp>
            <p:nvSpPr>
              <p:cNvPr id="1665" name="Oval 1664">
                <a:extLst>
                  <a:ext uri="{FF2B5EF4-FFF2-40B4-BE49-F238E27FC236}">
                    <a16:creationId xmlns:a16="http://schemas.microsoft.com/office/drawing/2014/main" id="{98FF8D2C-F49B-4BBB-A116-6126C2361F3B}"/>
                  </a:ext>
                </a:extLst>
              </p:cNvPr>
              <p:cNvSpPr/>
              <p:nvPr/>
            </p:nvSpPr>
            <p:spPr>
              <a:xfrm>
                <a:off x="8962792" y="493214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6" name="Oval 1665">
                <a:extLst>
                  <a:ext uri="{FF2B5EF4-FFF2-40B4-BE49-F238E27FC236}">
                    <a16:creationId xmlns:a16="http://schemas.microsoft.com/office/drawing/2014/main" id="{9FBAEE7D-1102-4401-9414-2B7C051B643A}"/>
                  </a:ext>
                </a:extLst>
              </p:cNvPr>
              <p:cNvSpPr/>
              <p:nvPr/>
            </p:nvSpPr>
            <p:spPr>
              <a:xfrm>
                <a:off x="9050898" y="47678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7" name="Oval 1666">
                <a:extLst>
                  <a:ext uri="{FF2B5EF4-FFF2-40B4-BE49-F238E27FC236}">
                    <a16:creationId xmlns:a16="http://schemas.microsoft.com/office/drawing/2014/main" id="{03E038E0-1137-442A-ACA2-19DD2A413ED8}"/>
                  </a:ext>
                </a:extLst>
              </p:cNvPr>
              <p:cNvSpPr/>
              <p:nvPr/>
            </p:nvSpPr>
            <p:spPr>
              <a:xfrm>
                <a:off x="9019942" y="47583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8" name="Oval 1667">
                <a:extLst>
                  <a:ext uri="{FF2B5EF4-FFF2-40B4-BE49-F238E27FC236}">
                    <a16:creationId xmlns:a16="http://schemas.microsoft.com/office/drawing/2014/main" id="{25DBEC72-654B-4296-8F83-776A092DA6E8}"/>
                  </a:ext>
                </a:extLst>
              </p:cNvPr>
              <p:cNvSpPr/>
              <p:nvPr/>
            </p:nvSpPr>
            <p:spPr>
              <a:xfrm>
                <a:off x="9029467" y="473688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9" name="Oval 1668">
                <a:extLst>
                  <a:ext uri="{FF2B5EF4-FFF2-40B4-BE49-F238E27FC236}">
                    <a16:creationId xmlns:a16="http://schemas.microsoft.com/office/drawing/2014/main" id="{38A0ABD3-E9E7-40B3-9250-5508B87A5AF0}"/>
                  </a:ext>
                </a:extLst>
              </p:cNvPr>
              <p:cNvSpPr/>
              <p:nvPr/>
            </p:nvSpPr>
            <p:spPr>
              <a:xfrm>
                <a:off x="9034229" y="47178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0" name="Oval 1669">
                <a:extLst>
                  <a:ext uri="{FF2B5EF4-FFF2-40B4-BE49-F238E27FC236}">
                    <a16:creationId xmlns:a16="http://schemas.microsoft.com/office/drawing/2014/main" id="{6098ADF4-396D-42AD-8BD5-366656AF17F1}"/>
                  </a:ext>
                </a:extLst>
              </p:cNvPr>
              <p:cNvSpPr/>
              <p:nvPr/>
            </p:nvSpPr>
            <p:spPr>
              <a:xfrm>
                <a:off x="8953267" y="460115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1" name="Oval 1670">
                <a:extLst>
                  <a:ext uri="{FF2B5EF4-FFF2-40B4-BE49-F238E27FC236}">
                    <a16:creationId xmlns:a16="http://schemas.microsoft.com/office/drawing/2014/main" id="{914145BC-F0CB-4B22-8D3E-D1333ED54818}"/>
                  </a:ext>
                </a:extLst>
              </p:cNvPr>
              <p:cNvSpPr/>
              <p:nvPr/>
            </p:nvSpPr>
            <p:spPr>
              <a:xfrm>
                <a:off x="9050898" y="44916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2" name="Oval 1671">
                <a:extLst>
                  <a:ext uri="{FF2B5EF4-FFF2-40B4-BE49-F238E27FC236}">
                    <a16:creationId xmlns:a16="http://schemas.microsoft.com/office/drawing/2014/main" id="{3138D63B-DBDF-4816-9FD8-1010A483E613}"/>
                  </a:ext>
                </a:extLst>
              </p:cNvPr>
              <p:cNvSpPr/>
              <p:nvPr/>
            </p:nvSpPr>
            <p:spPr>
              <a:xfrm>
                <a:off x="9048517" y="45916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3" name="Oval 1672">
                <a:extLst>
                  <a:ext uri="{FF2B5EF4-FFF2-40B4-BE49-F238E27FC236}">
                    <a16:creationId xmlns:a16="http://schemas.microsoft.com/office/drawing/2014/main" id="{0EF9421A-68E4-439D-913A-D75296674314}"/>
                  </a:ext>
                </a:extLst>
              </p:cNvPr>
              <p:cNvSpPr/>
              <p:nvPr/>
            </p:nvSpPr>
            <p:spPr>
              <a:xfrm>
                <a:off x="9043755" y="46178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4" name="Oval 1673">
                <a:extLst>
                  <a:ext uri="{FF2B5EF4-FFF2-40B4-BE49-F238E27FC236}">
                    <a16:creationId xmlns:a16="http://schemas.microsoft.com/office/drawing/2014/main" id="{B25DC7BE-1C65-4201-803F-45BB7192879F}"/>
                  </a:ext>
                </a:extLst>
              </p:cNvPr>
              <p:cNvSpPr/>
              <p:nvPr/>
            </p:nvSpPr>
            <p:spPr>
              <a:xfrm>
                <a:off x="9003273" y="451066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5" name="Oval 1674">
                <a:extLst>
                  <a:ext uri="{FF2B5EF4-FFF2-40B4-BE49-F238E27FC236}">
                    <a16:creationId xmlns:a16="http://schemas.microsoft.com/office/drawing/2014/main" id="{D4321B7A-98BF-4225-A399-5977E45D0B56}"/>
                  </a:ext>
                </a:extLst>
              </p:cNvPr>
              <p:cNvSpPr/>
              <p:nvPr/>
            </p:nvSpPr>
            <p:spPr>
              <a:xfrm>
                <a:off x="8993748" y="457258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6" name="Oval 1675">
                <a:extLst>
                  <a:ext uri="{FF2B5EF4-FFF2-40B4-BE49-F238E27FC236}">
                    <a16:creationId xmlns:a16="http://schemas.microsoft.com/office/drawing/2014/main" id="{075242C6-1E86-441E-AD1E-9F3B1A2F66BD}"/>
                  </a:ext>
                </a:extLst>
              </p:cNvPr>
              <p:cNvSpPr/>
              <p:nvPr/>
            </p:nvSpPr>
            <p:spPr>
              <a:xfrm>
                <a:off x="8998511" y="46035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7" name="Oval 1676">
                <a:extLst>
                  <a:ext uri="{FF2B5EF4-FFF2-40B4-BE49-F238E27FC236}">
                    <a16:creationId xmlns:a16="http://schemas.microsoft.com/office/drawing/2014/main" id="{1CF38926-1A49-4C1E-8576-ECFF9E51C7AE}"/>
                  </a:ext>
                </a:extLst>
              </p:cNvPr>
              <p:cNvSpPr/>
              <p:nvPr/>
            </p:nvSpPr>
            <p:spPr>
              <a:xfrm>
                <a:off x="8950886" y="468688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8" name="Oval 1677">
                <a:extLst>
                  <a:ext uri="{FF2B5EF4-FFF2-40B4-BE49-F238E27FC236}">
                    <a16:creationId xmlns:a16="http://schemas.microsoft.com/office/drawing/2014/main" id="{B64DF87D-6AF2-459E-9CA4-8843D4DAAF16}"/>
                  </a:ext>
                </a:extLst>
              </p:cNvPr>
              <p:cNvSpPr/>
              <p:nvPr/>
            </p:nvSpPr>
            <p:spPr>
              <a:xfrm>
                <a:off x="8972317" y="46940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9" name="Oval 1678">
                <a:extLst>
                  <a:ext uri="{FF2B5EF4-FFF2-40B4-BE49-F238E27FC236}">
                    <a16:creationId xmlns:a16="http://schemas.microsoft.com/office/drawing/2014/main" id="{3ADB6F3B-B29C-4B08-B78B-C816FB57A9E4}"/>
                  </a:ext>
                </a:extLst>
              </p:cNvPr>
              <p:cNvSpPr/>
              <p:nvPr/>
            </p:nvSpPr>
            <p:spPr>
              <a:xfrm>
                <a:off x="8967554" y="466306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0" name="Oval 1679">
                <a:extLst>
                  <a:ext uri="{FF2B5EF4-FFF2-40B4-BE49-F238E27FC236}">
                    <a16:creationId xmlns:a16="http://schemas.microsoft.com/office/drawing/2014/main" id="{B3A1622C-974B-48E4-8A1B-385BBD3D5CC6}"/>
                  </a:ext>
                </a:extLst>
              </p:cNvPr>
              <p:cNvSpPr/>
              <p:nvPr/>
            </p:nvSpPr>
            <p:spPr>
              <a:xfrm>
                <a:off x="8988986" y="46535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1" name="Oval 1680">
                <a:extLst>
                  <a:ext uri="{FF2B5EF4-FFF2-40B4-BE49-F238E27FC236}">
                    <a16:creationId xmlns:a16="http://schemas.microsoft.com/office/drawing/2014/main" id="{2D2CD705-5EE5-4163-9229-ED8B8333F00A}"/>
                  </a:ext>
                </a:extLst>
              </p:cNvPr>
              <p:cNvSpPr/>
              <p:nvPr/>
            </p:nvSpPr>
            <p:spPr>
              <a:xfrm>
                <a:off x="8996129" y="462973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2" name="Oval 1681">
                <a:extLst>
                  <a:ext uri="{FF2B5EF4-FFF2-40B4-BE49-F238E27FC236}">
                    <a16:creationId xmlns:a16="http://schemas.microsoft.com/office/drawing/2014/main" id="{FDCBC0F8-0E37-4359-B815-E9A48CA03E53}"/>
                  </a:ext>
                </a:extLst>
              </p:cNvPr>
              <p:cNvSpPr/>
              <p:nvPr/>
            </p:nvSpPr>
            <p:spPr>
              <a:xfrm>
                <a:off x="8967554" y="449638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3" name="Oval 1682">
                <a:extLst>
                  <a:ext uri="{FF2B5EF4-FFF2-40B4-BE49-F238E27FC236}">
                    <a16:creationId xmlns:a16="http://schemas.microsoft.com/office/drawing/2014/main" id="{441312E7-398B-4D9E-98DB-536D2970AD74}"/>
                  </a:ext>
                </a:extLst>
              </p:cNvPr>
              <p:cNvSpPr/>
              <p:nvPr/>
            </p:nvSpPr>
            <p:spPr>
              <a:xfrm>
                <a:off x="8950886" y="447971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4" name="Oval 1683">
                <a:extLst>
                  <a:ext uri="{FF2B5EF4-FFF2-40B4-BE49-F238E27FC236}">
                    <a16:creationId xmlns:a16="http://schemas.microsoft.com/office/drawing/2014/main" id="{933B8F77-83A2-4497-A518-424E29DC4423}"/>
                  </a:ext>
                </a:extLst>
              </p:cNvPr>
              <p:cNvSpPr/>
              <p:nvPr/>
            </p:nvSpPr>
            <p:spPr>
              <a:xfrm>
                <a:off x="8960410" y="444875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5" name="Oval 1684">
                <a:extLst>
                  <a:ext uri="{FF2B5EF4-FFF2-40B4-BE49-F238E27FC236}">
                    <a16:creationId xmlns:a16="http://schemas.microsoft.com/office/drawing/2014/main" id="{8DECF40C-B5B4-4F94-A1D4-F04B77511B54}"/>
                  </a:ext>
                </a:extLst>
              </p:cNvPr>
              <p:cNvSpPr/>
              <p:nvPr/>
            </p:nvSpPr>
            <p:spPr>
              <a:xfrm>
                <a:off x="8998511" y="44130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6" name="Oval 1685">
                <a:extLst>
                  <a:ext uri="{FF2B5EF4-FFF2-40B4-BE49-F238E27FC236}">
                    <a16:creationId xmlns:a16="http://schemas.microsoft.com/office/drawing/2014/main" id="{AA6BEFC6-7DF5-4884-8097-F2E1D8406976}"/>
                  </a:ext>
                </a:extLst>
              </p:cNvPr>
              <p:cNvSpPr/>
              <p:nvPr/>
            </p:nvSpPr>
            <p:spPr>
              <a:xfrm>
                <a:off x="8986605" y="437970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7" name="Oval 1686">
                <a:extLst>
                  <a:ext uri="{FF2B5EF4-FFF2-40B4-BE49-F238E27FC236}">
                    <a16:creationId xmlns:a16="http://schemas.microsoft.com/office/drawing/2014/main" id="{1D5BE1E9-69A2-4E46-9731-E5A2F759A609}"/>
                  </a:ext>
                </a:extLst>
              </p:cNvPr>
              <p:cNvSpPr/>
              <p:nvPr/>
            </p:nvSpPr>
            <p:spPr>
              <a:xfrm>
                <a:off x="9010417" y="43630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8" name="Oval 1687">
                <a:extLst>
                  <a:ext uri="{FF2B5EF4-FFF2-40B4-BE49-F238E27FC236}">
                    <a16:creationId xmlns:a16="http://schemas.microsoft.com/office/drawing/2014/main" id="{F11D4A96-E3A8-4C54-9A74-6875AD77741D}"/>
                  </a:ext>
                </a:extLst>
              </p:cNvPr>
              <p:cNvSpPr/>
              <p:nvPr/>
            </p:nvSpPr>
            <p:spPr>
              <a:xfrm>
                <a:off x="9050899" y="437255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9" name="Oval 1688">
                <a:extLst>
                  <a:ext uri="{FF2B5EF4-FFF2-40B4-BE49-F238E27FC236}">
                    <a16:creationId xmlns:a16="http://schemas.microsoft.com/office/drawing/2014/main" id="{4686B5B7-EDEC-4C90-A769-C2D31F5925F0}"/>
                  </a:ext>
                </a:extLst>
              </p:cNvPr>
              <p:cNvSpPr/>
              <p:nvPr/>
            </p:nvSpPr>
            <p:spPr>
              <a:xfrm>
                <a:off x="8950886" y="43487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0" name="Oval 1689">
                <a:extLst>
                  <a:ext uri="{FF2B5EF4-FFF2-40B4-BE49-F238E27FC236}">
                    <a16:creationId xmlns:a16="http://schemas.microsoft.com/office/drawing/2014/main" id="{85B87576-2A80-4151-94ED-6A15CFECC97D}"/>
                  </a:ext>
                </a:extLst>
              </p:cNvPr>
              <p:cNvSpPr/>
              <p:nvPr/>
            </p:nvSpPr>
            <p:spPr>
              <a:xfrm>
                <a:off x="8950886" y="440589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1" name="Oval 1690">
                <a:extLst>
                  <a:ext uri="{FF2B5EF4-FFF2-40B4-BE49-F238E27FC236}">
                    <a16:creationId xmlns:a16="http://schemas.microsoft.com/office/drawing/2014/main" id="{AF52C1D4-FD0E-4926-8610-34C2B006F522}"/>
                  </a:ext>
                </a:extLst>
              </p:cNvPr>
              <p:cNvSpPr/>
              <p:nvPr/>
            </p:nvSpPr>
            <p:spPr>
              <a:xfrm>
                <a:off x="8950886" y="44154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2" name="Oval 1691">
                <a:extLst>
                  <a:ext uri="{FF2B5EF4-FFF2-40B4-BE49-F238E27FC236}">
                    <a16:creationId xmlns:a16="http://schemas.microsoft.com/office/drawing/2014/main" id="{814D53A7-9411-4676-BCE5-D8FF8433E471}"/>
                  </a:ext>
                </a:extLst>
              </p:cNvPr>
              <p:cNvSpPr/>
              <p:nvPr/>
            </p:nvSpPr>
            <p:spPr>
              <a:xfrm>
                <a:off x="9034230" y="429397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3" name="Oval 1692">
                <a:extLst>
                  <a:ext uri="{FF2B5EF4-FFF2-40B4-BE49-F238E27FC236}">
                    <a16:creationId xmlns:a16="http://schemas.microsoft.com/office/drawing/2014/main" id="{E57667B8-877C-4401-924C-748B80CE0A2C}"/>
                  </a:ext>
                </a:extLst>
              </p:cNvPr>
              <p:cNvSpPr/>
              <p:nvPr/>
            </p:nvSpPr>
            <p:spPr>
              <a:xfrm>
                <a:off x="9003274" y="426778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4" name="Oval 1693">
                <a:extLst>
                  <a:ext uri="{FF2B5EF4-FFF2-40B4-BE49-F238E27FC236}">
                    <a16:creationId xmlns:a16="http://schemas.microsoft.com/office/drawing/2014/main" id="{E9BD8824-55E7-45CF-85CE-248ECC1BB9FF}"/>
                  </a:ext>
                </a:extLst>
              </p:cNvPr>
              <p:cNvSpPr/>
              <p:nvPr/>
            </p:nvSpPr>
            <p:spPr>
              <a:xfrm>
                <a:off x="9000892" y="424635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5" name="Oval 1694">
                <a:extLst>
                  <a:ext uri="{FF2B5EF4-FFF2-40B4-BE49-F238E27FC236}">
                    <a16:creationId xmlns:a16="http://schemas.microsoft.com/office/drawing/2014/main" id="{F32BDF6F-A3AF-4FF9-B84C-BD95A8654812}"/>
                  </a:ext>
                </a:extLst>
              </p:cNvPr>
              <p:cNvSpPr/>
              <p:nvPr/>
            </p:nvSpPr>
            <p:spPr>
              <a:xfrm>
                <a:off x="8988986" y="41844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6" name="Oval 1695">
                <a:extLst>
                  <a:ext uri="{FF2B5EF4-FFF2-40B4-BE49-F238E27FC236}">
                    <a16:creationId xmlns:a16="http://schemas.microsoft.com/office/drawing/2014/main" id="{7B04D6CB-228F-4CF8-9BE0-7E3DC2A75AFC}"/>
                  </a:ext>
                </a:extLst>
              </p:cNvPr>
              <p:cNvSpPr/>
              <p:nvPr/>
            </p:nvSpPr>
            <p:spPr>
              <a:xfrm>
                <a:off x="8977080" y="414871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7" name="Oval 1696">
                <a:extLst>
                  <a:ext uri="{FF2B5EF4-FFF2-40B4-BE49-F238E27FC236}">
                    <a16:creationId xmlns:a16="http://schemas.microsoft.com/office/drawing/2014/main" id="{7F060337-E2CA-46B7-BAD0-880FA15B28A8}"/>
                  </a:ext>
                </a:extLst>
              </p:cNvPr>
              <p:cNvSpPr/>
              <p:nvPr/>
            </p:nvSpPr>
            <p:spPr>
              <a:xfrm>
                <a:off x="8984224" y="41606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8" name="Oval 1697">
                <a:extLst>
                  <a:ext uri="{FF2B5EF4-FFF2-40B4-BE49-F238E27FC236}">
                    <a16:creationId xmlns:a16="http://schemas.microsoft.com/office/drawing/2014/main" id="{AE68A078-21AC-418C-BD83-46D5906D3DD5}"/>
                  </a:ext>
                </a:extLst>
              </p:cNvPr>
              <p:cNvSpPr/>
              <p:nvPr/>
            </p:nvSpPr>
            <p:spPr>
              <a:xfrm>
                <a:off x="9041374" y="41725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9" name="Oval 1698">
                <a:extLst>
                  <a:ext uri="{FF2B5EF4-FFF2-40B4-BE49-F238E27FC236}">
                    <a16:creationId xmlns:a16="http://schemas.microsoft.com/office/drawing/2014/main" id="{E06697FF-BEDA-47B6-B1E5-8B2DD895780A}"/>
                  </a:ext>
                </a:extLst>
              </p:cNvPr>
              <p:cNvSpPr/>
              <p:nvPr/>
            </p:nvSpPr>
            <p:spPr>
              <a:xfrm>
                <a:off x="9048517" y="412014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0" name="Oval 1699">
                <a:extLst>
                  <a:ext uri="{FF2B5EF4-FFF2-40B4-BE49-F238E27FC236}">
                    <a16:creationId xmlns:a16="http://schemas.microsoft.com/office/drawing/2014/main" id="{9FDFB3D8-ABF2-44BD-8286-76C2962114E9}"/>
                  </a:ext>
                </a:extLst>
              </p:cNvPr>
              <p:cNvSpPr/>
              <p:nvPr/>
            </p:nvSpPr>
            <p:spPr>
              <a:xfrm>
                <a:off x="9022324" y="404870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1" name="Oval 1700">
                <a:extLst>
                  <a:ext uri="{FF2B5EF4-FFF2-40B4-BE49-F238E27FC236}">
                    <a16:creationId xmlns:a16="http://schemas.microsoft.com/office/drawing/2014/main" id="{22CA5980-FF75-4805-BD4C-B980177D6AA4}"/>
                  </a:ext>
                </a:extLst>
              </p:cNvPr>
              <p:cNvSpPr/>
              <p:nvPr/>
            </p:nvSpPr>
            <p:spPr>
              <a:xfrm>
                <a:off x="8972318" y="409156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2" name="Oval 1701">
                <a:extLst>
                  <a:ext uri="{FF2B5EF4-FFF2-40B4-BE49-F238E27FC236}">
                    <a16:creationId xmlns:a16="http://schemas.microsoft.com/office/drawing/2014/main" id="{C88F2C75-EBC5-4E60-9B54-4AAC507CD8BF}"/>
                  </a:ext>
                </a:extLst>
              </p:cNvPr>
              <p:cNvSpPr/>
              <p:nvPr/>
            </p:nvSpPr>
            <p:spPr>
              <a:xfrm>
                <a:off x="8955649" y="407728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3" name="Oval 1702">
                <a:extLst>
                  <a:ext uri="{FF2B5EF4-FFF2-40B4-BE49-F238E27FC236}">
                    <a16:creationId xmlns:a16="http://schemas.microsoft.com/office/drawing/2014/main" id="{D795B6BA-13C4-4A30-B5D3-EEADD71FF3A7}"/>
                  </a:ext>
                </a:extLst>
              </p:cNvPr>
              <p:cNvSpPr/>
              <p:nvPr/>
            </p:nvSpPr>
            <p:spPr>
              <a:xfrm>
                <a:off x="8955649" y="402013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4" name="Oval 1703">
                <a:extLst>
                  <a:ext uri="{FF2B5EF4-FFF2-40B4-BE49-F238E27FC236}">
                    <a16:creationId xmlns:a16="http://schemas.microsoft.com/office/drawing/2014/main" id="{013D23E5-9D9E-4B05-9934-F17F79BAAA86}"/>
                  </a:ext>
                </a:extLst>
              </p:cNvPr>
              <p:cNvSpPr/>
              <p:nvPr/>
            </p:nvSpPr>
            <p:spPr>
              <a:xfrm>
                <a:off x="8960412" y="399155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6" name="Group 1625">
              <a:extLst>
                <a:ext uri="{FF2B5EF4-FFF2-40B4-BE49-F238E27FC236}">
                  <a16:creationId xmlns:a16="http://schemas.microsoft.com/office/drawing/2014/main" id="{D6615EF7-A2C0-4302-BB31-896169B886FE}"/>
                </a:ext>
              </a:extLst>
            </p:cNvPr>
            <p:cNvGrpSpPr/>
            <p:nvPr/>
          </p:nvGrpSpPr>
          <p:grpSpPr>
            <a:xfrm>
              <a:off x="9527864" y="4093369"/>
              <a:ext cx="201037" cy="804862"/>
              <a:chOff x="961268" y="3799777"/>
              <a:chExt cx="324035" cy="804862"/>
            </a:xfrm>
          </p:grpSpPr>
          <p:cxnSp>
            <p:nvCxnSpPr>
              <p:cNvPr id="1661" name="Straight Connector 1660">
                <a:extLst>
                  <a:ext uri="{FF2B5EF4-FFF2-40B4-BE49-F238E27FC236}">
                    <a16:creationId xmlns:a16="http://schemas.microsoft.com/office/drawing/2014/main" id="{44296246-8857-41FD-9CCA-92B8DCB4BD2E}"/>
                  </a:ext>
                </a:extLst>
              </p:cNvPr>
              <p:cNvCxnSpPr>
                <a:cxnSpLocks/>
              </p:cNvCxnSpPr>
              <p:nvPr/>
            </p:nvCxnSpPr>
            <p:spPr>
              <a:xfrm>
                <a:off x="1119165" y="3799777"/>
                <a:ext cx="0" cy="804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2" name="Group 1661">
                <a:extLst>
                  <a:ext uri="{FF2B5EF4-FFF2-40B4-BE49-F238E27FC236}">
                    <a16:creationId xmlns:a16="http://schemas.microsoft.com/office/drawing/2014/main" id="{D1BD68D5-2501-4168-836B-1655A0566CE6}"/>
                  </a:ext>
                </a:extLst>
              </p:cNvPr>
              <p:cNvGrpSpPr/>
              <p:nvPr/>
            </p:nvGrpSpPr>
            <p:grpSpPr>
              <a:xfrm>
                <a:off x="961268" y="4190883"/>
                <a:ext cx="324035" cy="338198"/>
                <a:chOff x="961268" y="4190883"/>
                <a:chExt cx="324035" cy="338198"/>
              </a:xfrm>
            </p:grpSpPr>
            <p:sp>
              <p:nvSpPr>
                <p:cNvPr id="1663" name="Rectangle 1662">
                  <a:extLst>
                    <a:ext uri="{FF2B5EF4-FFF2-40B4-BE49-F238E27FC236}">
                      <a16:creationId xmlns:a16="http://schemas.microsoft.com/office/drawing/2014/main" id="{12CC6749-9CBE-4809-9DAF-F9C153D640AC}"/>
                    </a:ext>
                  </a:extLst>
                </p:cNvPr>
                <p:cNvSpPr/>
                <p:nvPr/>
              </p:nvSpPr>
              <p:spPr>
                <a:xfrm>
                  <a:off x="961268" y="4190883"/>
                  <a:ext cx="324035" cy="338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64" name="Straight Connector 1663">
                  <a:extLst>
                    <a:ext uri="{FF2B5EF4-FFF2-40B4-BE49-F238E27FC236}">
                      <a16:creationId xmlns:a16="http://schemas.microsoft.com/office/drawing/2014/main" id="{5557B9E8-CDCA-436D-A771-BB52242F3A18}"/>
                    </a:ext>
                  </a:extLst>
                </p:cNvPr>
                <p:cNvCxnSpPr>
                  <a:cxnSpLocks/>
                </p:cNvCxnSpPr>
                <p:nvPr/>
              </p:nvCxnSpPr>
              <p:spPr>
                <a:xfrm>
                  <a:off x="961268" y="4386145"/>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627" name="Group 1626">
              <a:extLst>
                <a:ext uri="{FF2B5EF4-FFF2-40B4-BE49-F238E27FC236}">
                  <a16:creationId xmlns:a16="http://schemas.microsoft.com/office/drawing/2014/main" id="{483B71F5-B044-4568-878A-7ABCFC01DCE7}"/>
                </a:ext>
              </a:extLst>
            </p:cNvPr>
            <p:cNvGrpSpPr/>
            <p:nvPr/>
          </p:nvGrpSpPr>
          <p:grpSpPr>
            <a:xfrm>
              <a:off x="9556945" y="4077281"/>
              <a:ext cx="136015" cy="902774"/>
              <a:chOff x="9214022" y="4077281"/>
              <a:chExt cx="136015" cy="902774"/>
            </a:xfrm>
          </p:grpSpPr>
          <p:sp>
            <p:nvSpPr>
              <p:cNvPr id="1633" name="Oval 1632">
                <a:extLst>
                  <a:ext uri="{FF2B5EF4-FFF2-40B4-BE49-F238E27FC236}">
                    <a16:creationId xmlns:a16="http://schemas.microsoft.com/office/drawing/2014/main" id="{8C5FB9FA-E105-46A7-90FD-E121BA13453D}"/>
                  </a:ext>
                </a:extLst>
              </p:cNvPr>
              <p:cNvSpPr/>
              <p:nvPr/>
            </p:nvSpPr>
            <p:spPr>
              <a:xfrm>
                <a:off x="9306891" y="4944055"/>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4" name="Oval 1633">
                <a:extLst>
                  <a:ext uri="{FF2B5EF4-FFF2-40B4-BE49-F238E27FC236}">
                    <a16:creationId xmlns:a16="http://schemas.microsoft.com/office/drawing/2014/main" id="{E9705B80-7B79-4060-BBFA-312A6688E88F}"/>
                  </a:ext>
                </a:extLst>
              </p:cNvPr>
              <p:cNvSpPr/>
              <p:nvPr/>
            </p:nvSpPr>
            <p:spPr>
              <a:xfrm>
                <a:off x="9264029" y="493929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5" name="Oval 1634">
                <a:extLst>
                  <a:ext uri="{FF2B5EF4-FFF2-40B4-BE49-F238E27FC236}">
                    <a16:creationId xmlns:a16="http://schemas.microsoft.com/office/drawing/2014/main" id="{639301E5-2989-4999-97F9-362AF7A37435}"/>
                  </a:ext>
                </a:extLst>
              </p:cNvPr>
              <p:cNvSpPr/>
              <p:nvPr/>
            </p:nvSpPr>
            <p:spPr>
              <a:xfrm>
                <a:off x="9283079" y="490119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6" name="Oval 1635">
                <a:extLst>
                  <a:ext uri="{FF2B5EF4-FFF2-40B4-BE49-F238E27FC236}">
                    <a16:creationId xmlns:a16="http://schemas.microsoft.com/office/drawing/2014/main" id="{BED10394-A1C4-4B23-AD07-6087E5E10CA6}"/>
                  </a:ext>
                </a:extLst>
              </p:cNvPr>
              <p:cNvSpPr/>
              <p:nvPr/>
            </p:nvSpPr>
            <p:spPr>
              <a:xfrm>
                <a:off x="9273554" y="488214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7" name="Oval 1636">
                <a:extLst>
                  <a:ext uri="{FF2B5EF4-FFF2-40B4-BE49-F238E27FC236}">
                    <a16:creationId xmlns:a16="http://schemas.microsoft.com/office/drawing/2014/main" id="{FBDD45C5-53F1-4E2F-ABCD-EE7CE818998F}"/>
                  </a:ext>
                </a:extLst>
              </p:cNvPr>
              <p:cNvSpPr/>
              <p:nvPr/>
            </p:nvSpPr>
            <p:spPr>
              <a:xfrm>
                <a:off x="9223548" y="483689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 name="Oval 1637">
                <a:extLst>
                  <a:ext uri="{FF2B5EF4-FFF2-40B4-BE49-F238E27FC236}">
                    <a16:creationId xmlns:a16="http://schemas.microsoft.com/office/drawing/2014/main" id="{7320CAB1-1809-4AF9-9813-E690603FB35B}"/>
                  </a:ext>
                </a:extLst>
              </p:cNvPr>
              <p:cNvSpPr/>
              <p:nvPr/>
            </p:nvSpPr>
            <p:spPr>
              <a:xfrm>
                <a:off x="9223548" y="4808324"/>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9" name="Oval 1638">
                <a:extLst>
                  <a:ext uri="{FF2B5EF4-FFF2-40B4-BE49-F238E27FC236}">
                    <a16:creationId xmlns:a16="http://schemas.microsoft.com/office/drawing/2014/main" id="{10CC5E6B-D906-4AAC-95E7-5689BC86C92A}"/>
                  </a:ext>
                </a:extLst>
              </p:cNvPr>
              <p:cNvSpPr/>
              <p:nvPr/>
            </p:nvSpPr>
            <p:spPr>
              <a:xfrm>
                <a:off x="9230692" y="479879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0" name="Oval 1639">
                <a:extLst>
                  <a:ext uri="{FF2B5EF4-FFF2-40B4-BE49-F238E27FC236}">
                    <a16:creationId xmlns:a16="http://schemas.microsoft.com/office/drawing/2014/main" id="{70106691-9245-4A01-9537-D667A23F8FB6}"/>
                  </a:ext>
                </a:extLst>
              </p:cNvPr>
              <p:cNvSpPr/>
              <p:nvPr/>
            </p:nvSpPr>
            <p:spPr>
              <a:xfrm>
                <a:off x="9280698" y="4808324"/>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1" name="Oval 1640">
                <a:extLst>
                  <a:ext uri="{FF2B5EF4-FFF2-40B4-BE49-F238E27FC236}">
                    <a16:creationId xmlns:a16="http://schemas.microsoft.com/office/drawing/2014/main" id="{91B67C4F-7F16-47DC-9964-03F07C35C2F2}"/>
                  </a:ext>
                </a:extLst>
              </p:cNvPr>
              <p:cNvSpPr/>
              <p:nvPr/>
            </p:nvSpPr>
            <p:spPr>
              <a:xfrm>
                <a:off x="9302130" y="4755937"/>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2" name="Oval 1641">
                <a:extLst>
                  <a:ext uri="{FF2B5EF4-FFF2-40B4-BE49-F238E27FC236}">
                    <a16:creationId xmlns:a16="http://schemas.microsoft.com/office/drawing/2014/main" id="{D53894B2-56F9-4512-B508-480F19FBE77B}"/>
                  </a:ext>
                </a:extLst>
              </p:cNvPr>
              <p:cNvSpPr/>
              <p:nvPr/>
            </p:nvSpPr>
            <p:spPr>
              <a:xfrm>
                <a:off x="9275936" y="474164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3" name="Oval 1642">
                <a:extLst>
                  <a:ext uri="{FF2B5EF4-FFF2-40B4-BE49-F238E27FC236}">
                    <a16:creationId xmlns:a16="http://schemas.microsoft.com/office/drawing/2014/main" id="{21E6F097-6B6B-455E-99C7-6E2C62E54CA8}"/>
                  </a:ext>
                </a:extLst>
              </p:cNvPr>
              <p:cNvSpPr/>
              <p:nvPr/>
            </p:nvSpPr>
            <p:spPr>
              <a:xfrm>
                <a:off x="9214023" y="4701168"/>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4" name="Oval 1643">
                <a:extLst>
                  <a:ext uri="{FF2B5EF4-FFF2-40B4-BE49-F238E27FC236}">
                    <a16:creationId xmlns:a16="http://schemas.microsoft.com/office/drawing/2014/main" id="{14435A85-83D4-4D93-A290-824FFB17ADE9}"/>
                  </a:ext>
                </a:extLst>
              </p:cNvPr>
              <p:cNvSpPr/>
              <p:nvPr/>
            </p:nvSpPr>
            <p:spPr>
              <a:xfrm>
                <a:off x="9216405" y="4648780"/>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5" name="Oval 1644">
                <a:extLst>
                  <a:ext uri="{FF2B5EF4-FFF2-40B4-BE49-F238E27FC236}">
                    <a16:creationId xmlns:a16="http://schemas.microsoft.com/office/drawing/2014/main" id="{9BC2D44E-6D42-43F6-8F37-492D0B8E1C12}"/>
                  </a:ext>
                </a:extLst>
              </p:cNvPr>
              <p:cNvSpPr/>
              <p:nvPr/>
            </p:nvSpPr>
            <p:spPr>
              <a:xfrm>
                <a:off x="9268792" y="463211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6" name="Oval 1645">
                <a:extLst>
                  <a:ext uri="{FF2B5EF4-FFF2-40B4-BE49-F238E27FC236}">
                    <a16:creationId xmlns:a16="http://schemas.microsoft.com/office/drawing/2014/main" id="{AEBC6C01-D46B-4A4A-A42E-12499C2C2B07}"/>
                  </a:ext>
                </a:extLst>
              </p:cNvPr>
              <p:cNvSpPr/>
              <p:nvPr/>
            </p:nvSpPr>
            <p:spPr>
              <a:xfrm>
                <a:off x="9254505" y="4684499"/>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7" name="Oval 1646">
                <a:extLst>
                  <a:ext uri="{FF2B5EF4-FFF2-40B4-BE49-F238E27FC236}">
                    <a16:creationId xmlns:a16="http://schemas.microsoft.com/office/drawing/2014/main" id="{A9E6DC4D-EB28-40A9-9812-EC441B836151}"/>
                  </a:ext>
                </a:extLst>
              </p:cNvPr>
              <p:cNvSpPr/>
              <p:nvPr/>
            </p:nvSpPr>
            <p:spPr>
              <a:xfrm>
                <a:off x="9275937" y="4667830"/>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8" name="Oval 1647">
                <a:extLst>
                  <a:ext uri="{FF2B5EF4-FFF2-40B4-BE49-F238E27FC236}">
                    <a16:creationId xmlns:a16="http://schemas.microsoft.com/office/drawing/2014/main" id="{B46318A1-EDF0-4B8F-AE7B-7CB2E3D093AB}"/>
                  </a:ext>
                </a:extLst>
              </p:cNvPr>
              <p:cNvSpPr/>
              <p:nvPr/>
            </p:nvSpPr>
            <p:spPr>
              <a:xfrm>
                <a:off x="9314037" y="4689262"/>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9" name="Oval 1648">
                <a:extLst>
                  <a:ext uri="{FF2B5EF4-FFF2-40B4-BE49-F238E27FC236}">
                    <a16:creationId xmlns:a16="http://schemas.microsoft.com/office/drawing/2014/main" id="{A54E4BFD-3CB6-4BE8-9218-FFA0157A55C9}"/>
                  </a:ext>
                </a:extLst>
              </p:cNvPr>
              <p:cNvSpPr/>
              <p:nvPr/>
            </p:nvSpPr>
            <p:spPr>
              <a:xfrm>
                <a:off x="9230692" y="4313024"/>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0" name="Oval 1649">
                <a:extLst>
                  <a:ext uri="{FF2B5EF4-FFF2-40B4-BE49-F238E27FC236}">
                    <a16:creationId xmlns:a16="http://schemas.microsoft.com/office/drawing/2014/main" id="{DED5BF04-4F64-477E-B7C8-7879B3B8F00E}"/>
                  </a:ext>
                </a:extLst>
              </p:cNvPr>
              <p:cNvSpPr/>
              <p:nvPr/>
            </p:nvSpPr>
            <p:spPr>
              <a:xfrm>
                <a:off x="9244979" y="407728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1" name="Oval 1650">
                <a:extLst>
                  <a:ext uri="{FF2B5EF4-FFF2-40B4-BE49-F238E27FC236}">
                    <a16:creationId xmlns:a16="http://schemas.microsoft.com/office/drawing/2014/main" id="{4B42504E-3FF2-450A-9F16-A3D3C20E4AC1}"/>
                  </a:ext>
                </a:extLst>
              </p:cNvPr>
              <p:cNvSpPr/>
              <p:nvPr/>
            </p:nvSpPr>
            <p:spPr>
              <a:xfrm>
                <a:off x="9302129" y="4084425"/>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2" name="Oval 1651">
                <a:extLst>
                  <a:ext uri="{FF2B5EF4-FFF2-40B4-BE49-F238E27FC236}">
                    <a16:creationId xmlns:a16="http://schemas.microsoft.com/office/drawing/2014/main" id="{8E1BBC7A-C142-4CED-8678-2D68A8E7D282}"/>
                  </a:ext>
                </a:extLst>
              </p:cNvPr>
              <p:cNvSpPr/>
              <p:nvPr/>
            </p:nvSpPr>
            <p:spPr>
              <a:xfrm>
                <a:off x="9285460" y="4141575"/>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3" name="Oval 1652">
                <a:extLst>
                  <a:ext uri="{FF2B5EF4-FFF2-40B4-BE49-F238E27FC236}">
                    <a16:creationId xmlns:a16="http://schemas.microsoft.com/office/drawing/2014/main" id="{7738BB1C-E333-4C0F-B7A6-2054A454B122}"/>
                  </a:ext>
                </a:extLst>
              </p:cNvPr>
              <p:cNvSpPr/>
              <p:nvPr/>
            </p:nvSpPr>
            <p:spPr>
              <a:xfrm>
                <a:off x="9283079" y="4193963"/>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4" name="Oval 1653">
                <a:extLst>
                  <a:ext uri="{FF2B5EF4-FFF2-40B4-BE49-F238E27FC236}">
                    <a16:creationId xmlns:a16="http://schemas.microsoft.com/office/drawing/2014/main" id="{ED8E41A0-FB46-4D91-AF01-3D4607F5892E}"/>
                  </a:ext>
                </a:extLst>
              </p:cNvPr>
              <p:cNvSpPr/>
              <p:nvPr/>
            </p:nvSpPr>
            <p:spPr>
              <a:xfrm>
                <a:off x="9214022" y="4417800"/>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5" name="Oval 1654">
                <a:extLst>
                  <a:ext uri="{FF2B5EF4-FFF2-40B4-BE49-F238E27FC236}">
                    <a16:creationId xmlns:a16="http://schemas.microsoft.com/office/drawing/2014/main" id="{B1212E73-F35C-4F91-8B91-7F5FDF5B9A40}"/>
                  </a:ext>
                </a:extLst>
              </p:cNvPr>
              <p:cNvSpPr/>
              <p:nvPr/>
            </p:nvSpPr>
            <p:spPr>
              <a:xfrm>
                <a:off x="9225928" y="4434468"/>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6" name="Oval 1655">
                <a:extLst>
                  <a:ext uri="{FF2B5EF4-FFF2-40B4-BE49-F238E27FC236}">
                    <a16:creationId xmlns:a16="http://schemas.microsoft.com/office/drawing/2014/main" id="{3B7B59A4-5CAE-4B2B-9AF2-D0508A766681}"/>
                  </a:ext>
                </a:extLst>
              </p:cNvPr>
              <p:cNvSpPr/>
              <p:nvPr/>
            </p:nvSpPr>
            <p:spPr>
              <a:xfrm>
                <a:off x="9230691" y="4460663"/>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7" name="Oval 1656">
                <a:extLst>
                  <a:ext uri="{FF2B5EF4-FFF2-40B4-BE49-F238E27FC236}">
                    <a16:creationId xmlns:a16="http://schemas.microsoft.com/office/drawing/2014/main" id="{EC3DE48D-9881-488E-AD6C-A7B9A851FA40}"/>
                  </a:ext>
                </a:extLst>
              </p:cNvPr>
              <p:cNvSpPr/>
              <p:nvPr/>
            </p:nvSpPr>
            <p:spPr>
              <a:xfrm>
                <a:off x="9252122" y="447733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8" name="Oval 1657">
                <a:extLst>
                  <a:ext uri="{FF2B5EF4-FFF2-40B4-BE49-F238E27FC236}">
                    <a16:creationId xmlns:a16="http://schemas.microsoft.com/office/drawing/2014/main" id="{EEDC8431-7D91-4B34-8833-82BCF47D0FA5}"/>
                  </a:ext>
                </a:extLst>
              </p:cNvPr>
              <p:cNvSpPr/>
              <p:nvPr/>
            </p:nvSpPr>
            <p:spPr>
              <a:xfrm>
                <a:off x="9244978" y="4489237"/>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9" name="Oval 1658">
                <a:extLst>
                  <a:ext uri="{FF2B5EF4-FFF2-40B4-BE49-F238E27FC236}">
                    <a16:creationId xmlns:a16="http://schemas.microsoft.com/office/drawing/2014/main" id="{8E28387D-A927-47A4-9803-043F5DB41809}"/>
                  </a:ext>
                </a:extLst>
              </p:cNvPr>
              <p:cNvSpPr/>
              <p:nvPr/>
            </p:nvSpPr>
            <p:spPr>
              <a:xfrm>
                <a:off x="9259266" y="4515431"/>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0" name="Oval 1659">
                <a:extLst>
                  <a:ext uri="{FF2B5EF4-FFF2-40B4-BE49-F238E27FC236}">
                    <a16:creationId xmlns:a16="http://schemas.microsoft.com/office/drawing/2014/main" id="{36EA8168-84B2-4F9F-9EF5-DC101506F5B3}"/>
                  </a:ext>
                </a:extLst>
              </p:cNvPr>
              <p:cNvSpPr/>
              <p:nvPr/>
            </p:nvSpPr>
            <p:spPr>
              <a:xfrm>
                <a:off x="9259266" y="4539243"/>
                <a:ext cx="36000" cy="3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28" name="TextBox 1627">
              <a:extLst>
                <a:ext uri="{FF2B5EF4-FFF2-40B4-BE49-F238E27FC236}">
                  <a16:creationId xmlns:a16="http://schemas.microsoft.com/office/drawing/2014/main" id="{AE68CD0C-40EB-4764-A9E3-322EC4A562BD}"/>
                </a:ext>
              </a:extLst>
            </p:cNvPr>
            <p:cNvSpPr txBox="1"/>
            <p:nvPr/>
          </p:nvSpPr>
          <p:spPr>
            <a:xfrm>
              <a:off x="8627123" y="3790650"/>
              <a:ext cx="691834" cy="138499"/>
            </a:xfrm>
            <a:prstGeom prst="rect">
              <a:avLst/>
            </a:prstGeom>
            <a:noFill/>
          </p:spPr>
          <p:txBody>
            <a:bodyPr wrap="square" lIns="0" tIns="0" rIns="0" bIns="0" rtlCol="0">
              <a:spAutoFit/>
            </a:bodyPr>
            <a:lstStyle/>
            <a:p>
              <a:pPr algn="ctr"/>
              <a:r>
                <a:rPr lang="en-GB" sz="900" dirty="0"/>
                <a:t>P=0.045</a:t>
              </a:r>
              <a:endParaRPr lang="en-GB" sz="900" baseline="30000" dirty="0"/>
            </a:p>
          </p:txBody>
        </p:sp>
        <p:sp>
          <p:nvSpPr>
            <p:cNvPr id="1629" name="TextBox 1628">
              <a:extLst>
                <a:ext uri="{FF2B5EF4-FFF2-40B4-BE49-F238E27FC236}">
                  <a16:creationId xmlns:a16="http://schemas.microsoft.com/office/drawing/2014/main" id="{5A5B0FBF-C25B-4CCB-9334-1FCBAFF05C7C}"/>
                </a:ext>
              </a:extLst>
            </p:cNvPr>
            <p:cNvSpPr txBox="1"/>
            <p:nvPr/>
          </p:nvSpPr>
          <p:spPr>
            <a:xfrm>
              <a:off x="9112360" y="3790650"/>
              <a:ext cx="748395" cy="138499"/>
            </a:xfrm>
            <a:prstGeom prst="rect">
              <a:avLst/>
            </a:prstGeom>
            <a:noFill/>
          </p:spPr>
          <p:txBody>
            <a:bodyPr wrap="square" lIns="0" tIns="0" rIns="0" bIns="0" rtlCol="0">
              <a:spAutoFit/>
            </a:bodyPr>
            <a:lstStyle/>
            <a:p>
              <a:pPr algn="ctr"/>
              <a:r>
                <a:rPr lang="en-GB" sz="900" dirty="0"/>
                <a:t>P=0.005</a:t>
              </a:r>
              <a:endParaRPr lang="en-GB" sz="900" baseline="30000" dirty="0"/>
            </a:p>
          </p:txBody>
        </p:sp>
        <p:sp>
          <p:nvSpPr>
            <p:cNvPr id="1630" name="TextBox 1629">
              <a:extLst>
                <a:ext uri="{FF2B5EF4-FFF2-40B4-BE49-F238E27FC236}">
                  <a16:creationId xmlns:a16="http://schemas.microsoft.com/office/drawing/2014/main" id="{FEC4EC08-D70A-4479-8C55-BB3B36AE058D}"/>
                </a:ext>
              </a:extLst>
            </p:cNvPr>
            <p:cNvSpPr txBox="1"/>
            <p:nvPr/>
          </p:nvSpPr>
          <p:spPr>
            <a:xfrm rot="16200000">
              <a:off x="7619480" y="4418876"/>
              <a:ext cx="1050925" cy="138499"/>
            </a:xfrm>
            <a:prstGeom prst="rect">
              <a:avLst/>
            </a:prstGeom>
            <a:noFill/>
          </p:spPr>
          <p:txBody>
            <a:bodyPr wrap="square" lIns="0" tIns="0" rIns="0" bIns="0" rtlCol="0">
              <a:spAutoFit/>
            </a:bodyPr>
            <a:lstStyle/>
            <a:p>
              <a:pPr algn="ctr"/>
              <a:r>
                <a:rPr lang="en-GB" sz="900" dirty="0"/>
                <a:t>ES</a:t>
              </a:r>
            </a:p>
          </p:txBody>
        </p:sp>
        <p:sp>
          <p:nvSpPr>
            <p:cNvPr id="1631" name="Freeform: Shape 1630">
              <a:extLst>
                <a:ext uri="{FF2B5EF4-FFF2-40B4-BE49-F238E27FC236}">
                  <a16:creationId xmlns:a16="http://schemas.microsoft.com/office/drawing/2014/main" id="{4A15ED17-C8F0-4FB4-9EEB-7B016129E326}"/>
                </a:ext>
              </a:extLst>
            </p:cNvPr>
            <p:cNvSpPr/>
            <p:nvPr/>
          </p:nvSpPr>
          <p:spPr>
            <a:xfrm>
              <a:off x="8863036" y="3912441"/>
              <a:ext cx="224199"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2" name="Freeform: Shape 1631">
              <a:extLst>
                <a:ext uri="{FF2B5EF4-FFF2-40B4-BE49-F238E27FC236}">
                  <a16:creationId xmlns:a16="http://schemas.microsoft.com/office/drawing/2014/main" id="{330883FF-1CC5-44DC-8A2A-2FCA5D116893}"/>
                </a:ext>
              </a:extLst>
            </p:cNvPr>
            <p:cNvSpPr/>
            <p:nvPr/>
          </p:nvSpPr>
          <p:spPr>
            <a:xfrm>
              <a:off x="9355438" y="3909806"/>
              <a:ext cx="252929"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00" name="Group 1799">
            <a:extLst>
              <a:ext uri="{FF2B5EF4-FFF2-40B4-BE49-F238E27FC236}">
                <a16:creationId xmlns:a16="http://schemas.microsoft.com/office/drawing/2014/main" id="{BBA0480E-8BED-4502-83B2-43BA69E05374}"/>
              </a:ext>
            </a:extLst>
          </p:cNvPr>
          <p:cNvGrpSpPr/>
          <p:nvPr/>
        </p:nvGrpSpPr>
        <p:grpSpPr>
          <a:xfrm>
            <a:off x="9872592" y="3790650"/>
            <a:ext cx="1721830" cy="1463239"/>
            <a:chOff x="9872592" y="3790650"/>
            <a:chExt cx="1721830" cy="1463239"/>
          </a:xfrm>
        </p:grpSpPr>
        <p:sp>
          <p:nvSpPr>
            <p:cNvPr id="1801" name="Freeform: Shape 1800">
              <a:extLst>
                <a:ext uri="{FF2B5EF4-FFF2-40B4-BE49-F238E27FC236}">
                  <a16:creationId xmlns:a16="http://schemas.microsoft.com/office/drawing/2014/main" id="{02BCC63B-6688-47C5-8B85-8BBF5771ADBF}"/>
                </a:ext>
              </a:extLst>
            </p:cNvPr>
            <p:cNvSpPr/>
            <p:nvPr/>
          </p:nvSpPr>
          <p:spPr>
            <a:xfrm>
              <a:off x="10195811" y="3963948"/>
              <a:ext cx="1398611" cy="1036676"/>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802" name="Straight Connector 1801">
              <a:extLst>
                <a:ext uri="{FF2B5EF4-FFF2-40B4-BE49-F238E27FC236}">
                  <a16:creationId xmlns:a16="http://schemas.microsoft.com/office/drawing/2014/main" id="{7A2B0C3B-98FD-482C-981A-BF1D856DAAF3}"/>
                </a:ext>
              </a:extLst>
            </p:cNvPr>
            <p:cNvCxnSpPr/>
            <p:nvPr/>
          </p:nvCxnSpPr>
          <p:spPr>
            <a:xfrm>
              <a:off x="10152613" y="420368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03" name="TextBox 1802">
              <a:extLst>
                <a:ext uri="{FF2B5EF4-FFF2-40B4-BE49-F238E27FC236}">
                  <a16:creationId xmlns:a16="http://schemas.microsoft.com/office/drawing/2014/main" id="{228AC992-828A-4EAB-88EE-002AFF3C5D7D}"/>
                </a:ext>
              </a:extLst>
            </p:cNvPr>
            <p:cNvSpPr txBox="1"/>
            <p:nvPr/>
          </p:nvSpPr>
          <p:spPr>
            <a:xfrm>
              <a:off x="9968951" y="4149822"/>
              <a:ext cx="164306" cy="138499"/>
            </a:xfrm>
            <a:prstGeom prst="rect">
              <a:avLst/>
            </a:prstGeom>
            <a:noFill/>
          </p:spPr>
          <p:txBody>
            <a:bodyPr wrap="square" lIns="0" tIns="0" rIns="0" bIns="0" rtlCol="0">
              <a:spAutoFit/>
            </a:bodyPr>
            <a:lstStyle/>
            <a:p>
              <a:pPr algn="r"/>
              <a:r>
                <a:rPr lang="en-GB" sz="900" dirty="0"/>
                <a:t>0.3</a:t>
              </a:r>
            </a:p>
          </p:txBody>
        </p:sp>
        <p:cxnSp>
          <p:nvCxnSpPr>
            <p:cNvPr id="1804" name="Straight Connector 1803">
              <a:extLst>
                <a:ext uri="{FF2B5EF4-FFF2-40B4-BE49-F238E27FC236}">
                  <a16:creationId xmlns:a16="http://schemas.microsoft.com/office/drawing/2014/main" id="{2D78C790-33AE-4804-9208-2566B5CE24BD}"/>
                </a:ext>
              </a:extLst>
            </p:cNvPr>
            <p:cNvCxnSpPr/>
            <p:nvPr/>
          </p:nvCxnSpPr>
          <p:spPr>
            <a:xfrm>
              <a:off x="10153116" y="4453431"/>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05" name="TextBox 1804">
              <a:extLst>
                <a:ext uri="{FF2B5EF4-FFF2-40B4-BE49-F238E27FC236}">
                  <a16:creationId xmlns:a16="http://schemas.microsoft.com/office/drawing/2014/main" id="{B1FF66B8-478F-418E-B08F-D5A816932BC0}"/>
                </a:ext>
              </a:extLst>
            </p:cNvPr>
            <p:cNvSpPr txBox="1"/>
            <p:nvPr/>
          </p:nvSpPr>
          <p:spPr>
            <a:xfrm>
              <a:off x="9969454" y="4399570"/>
              <a:ext cx="164306" cy="138499"/>
            </a:xfrm>
            <a:prstGeom prst="rect">
              <a:avLst/>
            </a:prstGeom>
            <a:noFill/>
          </p:spPr>
          <p:txBody>
            <a:bodyPr wrap="square" lIns="0" tIns="0" rIns="0" bIns="0" rtlCol="0">
              <a:spAutoFit/>
            </a:bodyPr>
            <a:lstStyle/>
            <a:p>
              <a:pPr algn="r"/>
              <a:r>
                <a:rPr lang="en-GB" sz="900" dirty="0"/>
                <a:t>0.0</a:t>
              </a:r>
            </a:p>
          </p:txBody>
        </p:sp>
        <p:cxnSp>
          <p:nvCxnSpPr>
            <p:cNvPr id="1806" name="Straight Connector 1805">
              <a:extLst>
                <a:ext uri="{FF2B5EF4-FFF2-40B4-BE49-F238E27FC236}">
                  <a16:creationId xmlns:a16="http://schemas.microsoft.com/office/drawing/2014/main" id="{0D74E4F1-BBD9-4F5D-AEB9-5ACB16E2924B}"/>
                </a:ext>
              </a:extLst>
            </p:cNvPr>
            <p:cNvCxnSpPr/>
            <p:nvPr/>
          </p:nvCxnSpPr>
          <p:spPr>
            <a:xfrm>
              <a:off x="10153116" y="4697090"/>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07" name="TextBox 1806">
              <a:extLst>
                <a:ext uri="{FF2B5EF4-FFF2-40B4-BE49-F238E27FC236}">
                  <a16:creationId xmlns:a16="http://schemas.microsoft.com/office/drawing/2014/main" id="{1DD16BC2-7AE2-4DAB-AF7E-939C0079B17C}"/>
                </a:ext>
              </a:extLst>
            </p:cNvPr>
            <p:cNvSpPr txBox="1"/>
            <p:nvPr/>
          </p:nvSpPr>
          <p:spPr>
            <a:xfrm>
              <a:off x="9883559" y="4643229"/>
              <a:ext cx="250201" cy="138499"/>
            </a:xfrm>
            <a:prstGeom prst="rect">
              <a:avLst/>
            </a:prstGeom>
            <a:noFill/>
          </p:spPr>
          <p:txBody>
            <a:bodyPr wrap="square" lIns="0" tIns="0" rIns="0" bIns="0" rtlCol="0">
              <a:spAutoFit/>
            </a:bodyPr>
            <a:lstStyle/>
            <a:p>
              <a:pPr algn="r"/>
              <a:r>
                <a:rPr lang="en-GB" sz="900"/>
                <a:t>−0.3</a:t>
              </a:r>
            </a:p>
          </p:txBody>
        </p:sp>
        <p:cxnSp>
          <p:nvCxnSpPr>
            <p:cNvPr id="1808" name="Straight Connector 1807">
              <a:extLst>
                <a:ext uri="{FF2B5EF4-FFF2-40B4-BE49-F238E27FC236}">
                  <a16:creationId xmlns:a16="http://schemas.microsoft.com/office/drawing/2014/main" id="{EAEC6AC2-EB63-4749-95C9-7B1B674387F1}"/>
                </a:ext>
              </a:extLst>
            </p:cNvPr>
            <p:cNvCxnSpPr/>
            <p:nvPr/>
          </p:nvCxnSpPr>
          <p:spPr>
            <a:xfrm>
              <a:off x="10153116" y="4945303"/>
              <a:ext cx="4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09" name="TextBox 1808">
              <a:extLst>
                <a:ext uri="{FF2B5EF4-FFF2-40B4-BE49-F238E27FC236}">
                  <a16:creationId xmlns:a16="http://schemas.microsoft.com/office/drawing/2014/main" id="{6E05FC7C-3078-4961-9833-04245EFA7223}"/>
                </a:ext>
              </a:extLst>
            </p:cNvPr>
            <p:cNvSpPr txBox="1"/>
            <p:nvPr/>
          </p:nvSpPr>
          <p:spPr>
            <a:xfrm>
              <a:off x="9872592" y="4891442"/>
              <a:ext cx="261168" cy="138499"/>
            </a:xfrm>
            <a:prstGeom prst="rect">
              <a:avLst/>
            </a:prstGeom>
            <a:noFill/>
          </p:spPr>
          <p:txBody>
            <a:bodyPr wrap="square" lIns="0" tIns="0" rIns="0" bIns="0" rtlCol="0">
              <a:spAutoFit/>
            </a:bodyPr>
            <a:lstStyle/>
            <a:p>
              <a:pPr algn="r"/>
              <a:r>
                <a:rPr lang="en-GB" sz="900" dirty="0"/>
                <a:t>−0.6</a:t>
              </a:r>
            </a:p>
          </p:txBody>
        </p:sp>
        <p:grpSp>
          <p:nvGrpSpPr>
            <p:cNvPr id="1810" name="Group 1809">
              <a:extLst>
                <a:ext uri="{FF2B5EF4-FFF2-40B4-BE49-F238E27FC236}">
                  <a16:creationId xmlns:a16="http://schemas.microsoft.com/office/drawing/2014/main" id="{C577964D-32D9-442C-A784-BBECD147ACAB}"/>
                </a:ext>
              </a:extLst>
            </p:cNvPr>
            <p:cNvGrpSpPr/>
            <p:nvPr/>
          </p:nvGrpSpPr>
          <p:grpSpPr>
            <a:xfrm>
              <a:off x="10339171" y="4014788"/>
              <a:ext cx="475795" cy="892968"/>
              <a:chOff x="961267" y="3791046"/>
              <a:chExt cx="324037" cy="892968"/>
            </a:xfrm>
          </p:grpSpPr>
          <p:cxnSp>
            <p:nvCxnSpPr>
              <p:cNvPr id="1922" name="Straight Connector 1921">
                <a:extLst>
                  <a:ext uri="{FF2B5EF4-FFF2-40B4-BE49-F238E27FC236}">
                    <a16:creationId xmlns:a16="http://schemas.microsoft.com/office/drawing/2014/main" id="{0DD1D45B-0C0F-48AB-B8AD-54475298EF34}"/>
                  </a:ext>
                </a:extLst>
              </p:cNvPr>
              <p:cNvCxnSpPr>
                <a:cxnSpLocks/>
              </p:cNvCxnSpPr>
              <p:nvPr/>
            </p:nvCxnSpPr>
            <p:spPr>
              <a:xfrm>
                <a:off x="1120786" y="3791046"/>
                <a:ext cx="0" cy="89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23" name="Group 1922">
                <a:extLst>
                  <a:ext uri="{FF2B5EF4-FFF2-40B4-BE49-F238E27FC236}">
                    <a16:creationId xmlns:a16="http://schemas.microsoft.com/office/drawing/2014/main" id="{60D0ED77-F68A-4695-9CC8-EAD6284B4E3B}"/>
                  </a:ext>
                </a:extLst>
              </p:cNvPr>
              <p:cNvGrpSpPr/>
              <p:nvPr/>
            </p:nvGrpSpPr>
            <p:grpSpPr>
              <a:xfrm>
                <a:off x="961267" y="4190883"/>
                <a:ext cx="324037" cy="285963"/>
                <a:chOff x="961267" y="4190883"/>
                <a:chExt cx="324037" cy="285963"/>
              </a:xfrm>
            </p:grpSpPr>
            <p:sp>
              <p:nvSpPr>
                <p:cNvPr id="1924" name="Rectangle 1923">
                  <a:extLst>
                    <a:ext uri="{FF2B5EF4-FFF2-40B4-BE49-F238E27FC236}">
                      <a16:creationId xmlns:a16="http://schemas.microsoft.com/office/drawing/2014/main" id="{F15848E6-E15C-46FF-B1AA-3BF06192D1CE}"/>
                    </a:ext>
                  </a:extLst>
                </p:cNvPr>
                <p:cNvSpPr/>
                <p:nvPr/>
              </p:nvSpPr>
              <p:spPr>
                <a:xfrm>
                  <a:off x="961267" y="4190883"/>
                  <a:ext cx="324035" cy="2859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25" name="Straight Connector 1924">
                  <a:extLst>
                    <a:ext uri="{FF2B5EF4-FFF2-40B4-BE49-F238E27FC236}">
                      <a16:creationId xmlns:a16="http://schemas.microsoft.com/office/drawing/2014/main" id="{94B5BC21-D760-4762-BD01-13DE4C1776C1}"/>
                    </a:ext>
                  </a:extLst>
                </p:cNvPr>
                <p:cNvCxnSpPr>
                  <a:cxnSpLocks/>
                </p:cNvCxnSpPr>
                <p:nvPr/>
              </p:nvCxnSpPr>
              <p:spPr>
                <a:xfrm>
                  <a:off x="961269" y="4374240"/>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11" name="Group 1810">
              <a:extLst>
                <a:ext uri="{FF2B5EF4-FFF2-40B4-BE49-F238E27FC236}">
                  <a16:creationId xmlns:a16="http://schemas.microsoft.com/office/drawing/2014/main" id="{52D59C34-A64C-4F0F-9CCC-95EB19C8FF3B}"/>
                </a:ext>
              </a:extLst>
            </p:cNvPr>
            <p:cNvGrpSpPr/>
            <p:nvPr/>
          </p:nvGrpSpPr>
          <p:grpSpPr>
            <a:xfrm>
              <a:off x="10431346" y="3992013"/>
              <a:ext cx="288413" cy="976594"/>
              <a:chOff x="9946248" y="3992013"/>
              <a:chExt cx="288413" cy="976594"/>
            </a:xfrm>
          </p:grpSpPr>
          <p:sp>
            <p:nvSpPr>
              <p:cNvPr id="1878" name="Oval 1877">
                <a:extLst>
                  <a:ext uri="{FF2B5EF4-FFF2-40B4-BE49-F238E27FC236}">
                    <a16:creationId xmlns:a16="http://schemas.microsoft.com/office/drawing/2014/main" id="{15554B28-0B05-4D18-8E49-75EF3BAA1E1E}"/>
                  </a:ext>
                </a:extLst>
              </p:cNvPr>
              <p:cNvSpPr/>
              <p:nvPr/>
            </p:nvSpPr>
            <p:spPr>
              <a:xfrm>
                <a:off x="10124842" y="48730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9" name="Oval 1878">
                <a:extLst>
                  <a:ext uri="{FF2B5EF4-FFF2-40B4-BE49-F238E27FC236}">
                    <a16:creationId xmlns:a16="http://schemas.microsoft.com/office/drawing/2014/main" id="{8BDA0712-C8A5-4C4C-9261-801F70F717D0}"/>
                  </a:ext>
                </a:extLst>
              </p:cNvPr>
              <p:cNvSpPr/>
              <p:nvPr/>
            </p:nvSpPr>
            <p:spPr>
              <a:xfrm>
                <a:off x="10089123" y="493260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0" name="Oval 1879">
                <a:extLst>
                  <a:ext uri="{FF2B5EF4-FFF2-40B4-BE49-F238E27FC236}">
                    <a16:creationId xmlns:a16="http://schemas.microsoft.com/office/drawing/2014/main" id="{1E2C8738-E56C-4DE2-AC24-0FF1B20CABE5}"/>
                  </a:ext>
                </a:extLst>
              </p:cNvPr>
              <p:cNvSpPr/>
              <p:nvPr/>
            </p:nvSpPr>
            <p:spPr>
              <a:xfrm>
                <a:off x="10060548" y="488736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1" name="Oval 1880">
                <a:extLst>
                  <a:ext uri="{FF2B5EF4-FFF2-40B4-BE49-F238E27FC236}">
                    <a16:creationId xmlns:a16="http://schemas.microsoft.com/office/drawing/2014/main" id="{23396118-A20D-4AC5-9DA5-3E384FD77C6E}"/>
                  </a:ext>
                </a:extLst>
              </p:cNvPr>
              <p:cNvSpPr/>
              <p:nvPr/>
            </p:nvSpPr>
            <p:spPr>
              <a:xfrm>
                <a:off x="10031973" y="49230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2" name="Oval 1881">
                <a:extLst>
                  <a:ext uri="{FF2B5EF4-FFF2-40B4-BE49-F238E27FC236}">
                    <a16:creationId xmlns:a16="http://schemas.microsoft.com/office/drawing/2014/main" id="{6996D30B-5740-418E-899F-C503BAF22541}"/>
                  </a:ext>
                </a:extLst>
              </p:cNvPr>
              <p:cNvSpPr/>
              <p:nvPr/>
            </p:nvSpPr>
            <p:spPr>
              <a:xfrm>
                <a:off x="10039117" y="479925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3" name="Oval 1882">
                <a:extLst>
                  <a:ext uri="{FF2B5EF4-FFF2-40B4-BE49-F238E27FC236}">
                    <a16:creationId xmlns:a16="http://schemas.microsoft.com/office/drawing/2014/main" id="{58B26ABE-E457-4AD0-B643-047CA18347D2}"/>
                  </a:ext>
                </a:extLst>
              </p:cNvPr>
              <p:cNvSpPr/>
              <p:nvPr/>
            </p:nvSpPr>
            <p:spPr>
              <a:xfrm>
                <a:off x="10167704" y="47921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4" name="Oval 1883">
                <a:extLst>
                  <a:ext uri="{FF2B5EF4-FFF2-40B4-BE49-F238E27FC236}">
                    <a16:creationId xmlns:a16="http://schemas.microsoft.com/office/drawing/2014/main" id="{0AE36266-8E4B-4606-87A8-FA542A6C5264}"/>
                  </a:ext>
                </a:extLst>
              </p:cNvPr>
              <p:cNvSpPr/>
              <p:nvPr/>
            </p:nvSpPr>
            <p:spPr>
              <a:xfrm>
                <a:off x="10074835" y="47254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5" name="Oval 1884">
                <a:extLst>
                  <a:ext uri="{FF2B5EF4-FFF2-40B4-BE49-F238E27FC236}">
                    <a16:creationId xmlns:a16="http://schemas.microsoft.com/office/drawing/2014/main" id="{0A44A195-9BDF-4ADE-8E76-B2980F554E2C}"/>
                  </a:ext>
                </a:extLst>
              </p:cNvPr>
              <p:cNvSpPr/>
              <p:nvPr/>
            </p:nvSpPr>
            <p:spPr>
              <a:xfrm>
                <a:off x="10046260" y="468257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6" name="Oval 1885">
                <a:extLst>
                  <a:ext uri="{FF2B5EF4-FFF2-40B4-BE49-F238E27FC236}">
                    <a16:creationId xmlns:a16="http://schemas.microsoft.com/office/drawing/2014/main" id="{0BE68855-10AA-4856-A1E4-B00513E877C8}"/>
                  </a:ext>
                </a:extLst>
              </p:cNvPr>
              <p:cNvSpPr/>
              <p:nvPr/>
            </p:nvSpPr>
            <p:spPr>
              <a:xfrm>
                <a:off x="10003398" y="46492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7" name="Oval 1886">
                <a:extLst>
                  <a:ext uri="{FF2B5EF4-FFF2-40B4-BE49-F238E27FC236}">
                    <a16:creationId xmlns:a16="http://schemas.microsoft.com/office/drawing/2014/main" id="{B268752B-6C78-4557-BAF9-69DA9EDFCD57}"/>
                  </a:ext>
                </a:extLst>
              </p:cNvPr>
              <p:cNvSpPr/>
              <p:nvPr/>
            </p:nvSpPr>
            <p:spPr>
              <a:xfrm>
                <a:off x="9986729" y="467543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8" name="Oval 1887">
                <a:extLst>
                  <a:ext uri="{FF2B5EF4-FFF2-40B4-BE49-F238E27FC236}">
                    <a16:creationId xmlns:a16="http://schemas.microsoft.com/office/drawing/2014/main" id="{45D26320-F54C-44DC-A316-EB6EC6EE772A}"/>
                  </a:ext>
                </a:extLst>
              </p:cNvPr>
              <p:cNvSpPr/>
              <p:nvPr/>
            </p:nvSpPr>
            <p:spPr>
              <a:xfrm>
                <a:off x="9974823" y="467066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9" name="Oval 1888">
                <a:extLst>
                  <a:ext uri="{FF2B5EF4-FFF2-40B4-BE49-F238E27FC236}">
                    <a16:creationId xmlns:a16="http://schemas.microsoft.com/office/drawing/2014/main" id="{A293ECB0-6F10-42D2-957B-174CB30CBAA9}"/>
                  </a:ext>
                </a:extLst>
              </p:cNvPr>
              <p:cNvSpPr/>
              <p:nvPr/>
            </p:nvSpPr>
            <p:spPr>
              <a:xfrm>
                <a:off x="9981967" y="47397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0" name="Oval 1889">
                <a:extLst>
                  <a:ext uri="{FF2B5EF4-FFF2-40B4-BE49-F238E27FC236}">
                    <a16:creationId xmlns:a16="http://schemas.microsoft.com/office/drawing/2014/main" id="{72135198-8824-469A-9BF4-F05DC0825DB8}"/>
                  </a:ext>
                </a:extLst>
              </p:cNvPr>
              <p:cNvSpPr/>
              <p:nvPr/>
            </p:nvSpPr>
            <p:spPr>
              <a:xfrm>
                <a:off x="9962917" y="47397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1" name="Oval 1890">
                <a:extLst>
                  <a:ext uri="{FF2B5EF4-FFF2-40B4-BE49-F238E27FC236}">
                    <a16:creationId xmlns:a16="http://schemas.microsoft.com/office/drawing/2014/main" id="{88A67922-C479-46B2-A600-B775CB3BF022}"/>
                  </a:ext>
                </a:extLst>
              </p:cNvPr>
              <p:cNvSpPr/>
              <p:nvPr/>
            </p:nvSpPr>
            <p:spPr>
              <a:xfrm>
                <a:off x="9946248" y="47540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2" name="Oval 1891">
                <a:extLst>
                  <a:ext uri="{FF2B5EF4-FFF2-40B4-BE49-F238E27FC236}">
                    <a16:creationId xmlns:a16="http://schemas.microsoft.com/office/drawing/2014/main" id="{53399CF0-E459-4C1F-AC9D-5016CFAD87BC}"/>
                  </a:ext>
                </a:extLst>
              </p:cNvPr>
              <p:cNvSpPr/>
              <p:nvPr/>
            </p:nvSpPr>
            <p:spPr>
              <a:xfrm>
                <a:off x="10048642" y="45801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3" name="Oval 1892">
                <a:extLst>
                  <a:ext uri="{FF2B5EF4-FFF2-40B4-BE49-F238E27FC236}">
                    <a16:creationId xmlns:a16="http://schemas.microsoft.com/office/drawing/2014/main" id="{FCFE4579-C576-48DB-A625-2098AB3EC6A0}"/>
                  </a:ext>
                </a:extLst>
              </p:cNvPr>
              <p:cNvSpPr/>
              <p:nvPr/>
            </p:nvSpPr>
            <p:spPr>
              <a:xfrm>
                <a:off x="10127223" y="43873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4" name="Oval 1893">
                <a:extLst>
                  <a:ext uri="{FF2B5EF4-FFF2-40B4-BE49-F238E27FC236}">
                    <a16:creationId xmlns:a16="http://schemas.microsoft.com/office/drawing/2014/main" id="{E0B6546E-32C3-4ADE-B54C-6567C53F33E1}"/>
                  </a:ext>
                </a:extLst>
              </p:cNvPr>
              <p:cNvSpPr/>
              <p:nvPr/>
            </p:nvSpPr>
            <p:spPr>
              <a:xfrm>
                <a:off x="9946248" y="44611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5" name="Oval 1894">
                <a:extLst>
                  <a:ext uri="{FF2B5EF4-FFF2-40B4-BE49-F238E27FC236}">
                    <a16:creationId xmlns:a16="http://schemas.microsoft.com/office/drawing/2014/main" id="{F92C675A-F805-4AFC-AFA2-06500D879E83}"/>
                  </a:ext>
                </a:extLst>
              </p:cNvPr>
              <p:cNvSpPr/>
              <p:nvPr/>
            </p:nvSpPr>
            <p:spPr>
              <a:xfrm>
                <a:off x="9993873" y="44277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6" name="Oval 1895">
                <a:extLst>
                  <a:ext uri="{FF2B5EF4-FFF2-40B4-BE49-F238E27FC236}">
                    <a16:creationId xmlns:a16="http://schemas.microsoft.com/office/drawing/2014/main" id="{10E16082-2115-435D-B36A-8E1A95C77E62}"/>
                  </a:ext>
                </a:extLst>
              </p:cNvPr>
              <p:cNvSpPr/>
              <p:nvPr/>
            </p:nvSpPr>
            <p:spPr>
              <a:xfrm>
                <a:off x="10001017" y="40896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7" name="Oval 1896">
                <a:extLst>
                  <a:ext uri="{FF2B5EF4-FFF2-40B4-BE49-F238E27FC236}">
                    <a16:creationId xmlns:a16="http://schemas.microsoft.com/office/drawing/2014/main" id="{EC9F8657-586E-445D-A00A-9CBF5960AB7C}"/>
                  </a:ext>
                </a:extLst>
              </p:cNvPr>
              <p:cNvSpPr/>
              <p:nvPr/>
            </p:nvSpPr>
            <p:spPr>
              <a:xfrm>
                <a:off x="9979586" y="416584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8" name="Oval 1897">
                <a:extLst>
                  <a:ext uri="{FF2B5EF4-FFF2-40B4-BE49-F238E27FC236}">
                    <a16:creationId xmlns:a16="http://schemas.microsoft.com/office/drawing/2014/main" id="{7058A6BB-3497-4789-9018-333046AC1CDD}"/>
                  </a:ext>
                </a:extLst>
              </p:cNvPr>
              <p:cNvSpPr/>
              <p:nvPr/>
            </p:nvSpPr>
            <p:spPr>
              <a:xfrm>
                <a:off x="10155798" y="39920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9" name="Oval 1898">
                <a:extLst>
                  <a:ext uri="{FF2B5EF4-FFF2-40B4-BE49-F238E27FC236}">
                    <a16:creationId xmlns:a16="http://schemas.microsoft.com/office/drawing/2014/main" id="{C77E0AFF-1AF1-45BB-9054-C9A4897B8619}"/>
                  </a:ext>
                </a:extLst>
              </p:cNvPr>
              <p:cNvSpPr/>
              <p:nvPr/>
            </p:nvSpPr>
            <p:spPr>
              <a:xfrm>
                <a:off x="10198661" y="404440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0" name="Oval 1899">
                <a:extLst>
                  <a:ext uri="{FF2B5EF4-FFF2-40B4-BE49-F238E27FC236}">
                    <a16:creationId xmlns:a16="http://schemas.microsoft.com/office/drawing/2014/main" id="{8DF5E7F4-402E-45AC-BD8E-471BD56AE032}"/>
                  </a:ext>
                </a:extLst>
              </p:cNvPr>
              <p:cNvSpPr/>
              <p:nvPr/>
            </p:nvSpPr>
            <p:spPr>
              <a:xfrm>
                <a:off x="10136749" y="4161082"/>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1" name="Oval 1900">
                <a:extLst>
                  <a:ext uri="{FF2B5EF4-FFF2-40B4-BE49-F238E27FC236}">
                    <a16:creationId xmlns:a16="http://schemas.microsoft.com/office/drawing/2014/main" id="{8DB2915D-6D0C-46C6-B5FA-D29E6B72DA51}"/>
                  </a:ext>
                </a:extLst>
              </p:cNvPr>
              <p:cNvSpPr/>
              <p:nvPr/>
            </p:nvSpPr>
            <p:spPr>
              <a:xfrm>
                <a:off x="10108174" y="414441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2" name="Oval 1901">
                <a:extLst>
                  <a:ext uri="{FF2B5EF4-FFF2-40B4-BE49-F238E27FC236}">
                    <a16:creationId xmlns:a16="http://schemas.microsoft.com/office/drawing/2014/main" id="{6EEFAE27-BEC1-4EF5-8841-4D9FDA2CFA14}"/>
                  </a:ext>
                </a:extLst>
              </p:cNvPr>
              <p:cNvSpPr/>
              <p:nvPr/>
            </p:nvSpPr>
            <p:spPr>
              <a:xfrm>
                <a:off x="10120080" y="427062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3" name="Oval 1902">
                <a:extLst>
                  <a:ext uri="{FF2B5EF4-FFF2-40B4-BE49-F238E27FC236}">
                    <a16:creationId xmlns:a16="http://schemas.microsoft.com/office/drawing/2014/main" id="{890E093E-D4F7-4FF4-86FB-9D5618701D8D}"/>
                  </a:ext>
                </a:extLst>
              </p:cNvPr>
              <p:cNvSpPr/>
              <p:nvPr/>
            </p:nvSpPr>
            <p:spPr>
              <a:xfrm>
                <a:off x="10048643" y="428967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4" name="Oval 1903">
                <a:extLst>
                  <a:ext uri="{FF2B5EF4-FFF2-40B4-BE49-F238E27FC236}">
                    <a16:creationId xmlns:a16="http://schemas.microsoft.com/office/drawing/2014/main" id="{AA7DDA77-DEAB-4304-8FF7-3A731A666B85}"/>
                  </a:ext>
                </a:extLst>
              </p:cNvPr>
              <p:cNvSpPr/>
              <p:nvPr/>
            </p:nvSpPr>
            <p:spPr>
              <a:xfrm>
                <a:off x="10048643" y="424442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5" name="Oval 1904">
                <a:extLst>
                  <a:ext uri="{FF2B5EF4-FFF2-40B4-BE49-F238E27FC236}">
                    <a16:creationId xmlns:a16="http://schemas.microsoft.com/office/drawing/2014/main" id="{BD16A86D-2F76-44DD-9FB1-C3A56BCB1F55}"/>
                  </a:ext>
                </a:extLst>
              </p:cNvPr>
              <p:cNvSpPr/>
              <p:nvPr/>
            </p:nvSpPr>
            <p:spPr>
              <a:xfrm>
                <a:off x="10022449" y="422299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6" name="Oval 1905">
                <a:extLst>
                  <a:ext uri="{FF2B5EF4-FFF2-40B4-BE49-F238E27FC236}">
                    <a16:creationId xmlns:a16="http://schemas.microsoft.com/office/drawing/2014/main" id="{2CE1EB4C-C205-4723-9373-B2E74E433EB8}"/>
                  </a:ext>
                </a:extLst>
              </p:cNvPr>
              <p:cNvSpPr/>
              <p:nvPr/>
            </p:nvSpPr>
            <p:spPr>
              <a:xfrm>
                <a:off x="10031974" y="442063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7" name="Oval 1906">
                <a:extLst>
                  <a:ext uri="{FF2B5EF4-FFF2-40B4-BE49-F238E27FC236}">
                    <a16:creationId xmlns:a16="http://schemas.microsoft.com/office/drawing/2014/main" id="{80788924-E469-4924-984F-F1FF980B199D}"/>
                  </a:ext>
                </a:extLst>
              </p:cNvPr>
              <p:cNvSpPr/>
              <p:nvPr/>
            </p:nvSpPr>
            <p:spPr>
              <a:xfrm>
                <a:off x="10046261" y="445397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8" name="Oval 1907">
                <a:extLst>
                  <a:ext uri="{FF2B5EF4-FFF2-40B4-BE49-F238E27FC236}">
                    <a16:creationId xmlns:a16="http://schemas.microsoft.com/office/drawing/2014/main" id="{98F8E2F4-58AF-4901-9FCF-C7F765342FE8}"/>
                  </a:ext>
                </a:extLst>
              </p:cNvPr>
              <p:cNvSpPr/>
              <p:nvPr/>
            </p:nvSpPr>
            <p:spPr>
              <a:xfrm>
                <a:off x="10043881" y="439682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9" name="Oval 1908">
                <a:extLst>
                  <a:ext uri="{FF2B5EF4-FFF2-40B4-BE49-F238E27FC236}">
                    <a16:creationId xmlns:a16="http://schemas.microsoft.com/office/drawing/2014/main" id="{FC63F818-3C24-4398-82FC-D73570B36591}"/>
                  </a:ext>
                </a:extLst>
              </p:cNvPr>
              <p:cNvSpPr/>
              <p:nvPr/>
            </p:nvSpPr>
            <p:spPr>
              <a:xfrm>
                <a:off x="10108174" y="4456356"/>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0" name="Oval 1909">
                <a:extLst>
                  <a:ext uri="{FF2B5EF4-FFF2-40B4-BE49-F238E27FC236}">
                    <a16:creationId xmlns:a16="http://schemas.microsoft.com/office/drawing/2014/main" id="{0499AB24-0DED-4D00-9CC4-F220E9565898}"/>
                  </a:ext>
                </a:extLst>
              </p:cNvPr>
              <p:cNvSpPr/>
              <p:nvPr/>
            </p:nvSpPr>
            <p:spPr>
              <a:xfrm>
                <a:off x="10108174" y="449921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1" name="Oval 1910">
                <a:extLst>
                  <a:ext uri="{FF2B5EF4-FFF2-40B4-BE49-F238E27FC236}">
                    <a16:creationId xmlns:a16="http://schemas.microsoft.com/office/drawing/2014/main" id="{C96EF99C-6040-428E-B2FF-A3A5A66F7D14}"/>
                  </a:ext>
                </a:extLst>
              </p:cNvPr>
              <p:cNvSpPr/>
              <p:nvPr/>
            </p:nvSpPr>
            <p:spPr>
              <a:xfrm>
                <a:off x="10124843" y="452064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2" name="Oval 1911">
                <a:extLst>
                  <a:ext uri="{FF2B5EF4-FFF2-40B4-BE49-F238E27FC236}">
                    <a16:creationId xmlns:a16="http://schemas.microsoft.com/office/drawing/2014/main" id="{08F33420-9E36-48ED-B0CA-4F04F60548BF}"/>
                  </a:ext>
                </a:extLst>
              </p:cNvPr>
              <p:cNvSpPr/>
              <p:nvPr/>
            </p:nvSpPr>
            <p:spPr>
              <a:xfrm>
                <a:off x="10122462" y="4551605"/>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3" name="Oval 1912">
                <a:extLst>
                  <a:ext uri="{FF2B5EF4-FFF2-40B4-BE49-F238E27FC236}">
                    <a16:creationId xmlns:a16="http://schemas.microsoft.com/office/drawing/2014/main" id="{12B0CFF1-DED5-4B5F-B75A-569B5FB96B2D}"/>
                  </a:ext>
                </a:extLst>
              </p:cNvPr>
              <p:cNvSpPr/>
              <p:nvPr/>
            </p:nvSpPr>
            <p:spPr>
              <a:xfrm>
                <a:off x="10162943" y="449207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4" name="Oval 1913">
                <a:extLst>
                  <a:ext uri="{FF2B5EF4-FFF2-40B4-BE49-F238E27FC236}">
                    <a16:creationId xmlns:a16="http://schemas.microsoft.com/office/drawing/2014/main" id="{7F818CAE-9CF4-458D-B727-372434FEA978}"/>
                  </a:ext>
                </a:extLst>
              </p:cNvPr>
              <p:cNvSpPr/>
              <p:nvPr/>
            </p:nvSpPr>
            <p:spPr>
              <a:xfrm>
                <a:off x="10174850" y="4473024"/>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5" name="Oval 1914">
                <a:extLst>
                  <a:ext uri="{FF2B5EF4-FFF2-40B4-BE49-F238E27FC236}">
                    <a16:creationId xmlns:a16="http://schemas.microsoft.com/office/drawing/2014/main" id="{EC863E8F-5653-433C-81EF-E241416FFCED}"/>
                  </a:ext>
                </a:extLst>
              </p:cNvPr>
              <p:cNvSpPr/>
              <p:nvPr/>
            </p:nvSpPr>
            <p:spPr>
              <a:xfrm>
                <a:off x="10186757" y="4599230"/>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6" name="Oval 1915">
                <a:extLst>
                  <a:ext uri="{FF2B5EF4-FFF2-40B4-BE49-F238E27FC236}">
                    <a16:creationId xmlns:a16="http://schemas.microsoft.com/office/drawing/2014/main" id="{2D1CDB80-7AD0-483A-9595-560DBF40226B}"/>
                  </a:ext>
                </a:extLst>
              </p:cNvPr>
              <p:cNvSpPr/>
              <p:nvPr/>
            </p:nvSpPr>
            <p:spPr>
              <a:xfrm>
                <a:off x="10186757" y="461351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7" name="Oval 1916">
                <a:extLst>
                  <a:ext uri="{FF2B5EF4-FFF2-40B4-BE49-F238E27FC236}">
                    <a16:creationId xmlns:a16="http://schemas.microsoft.com/office/drawing/2014/main" id="{2C5D5852-060C-4362-9C4F-4AD43A6E6D72}"/>
                  </a:ext>
                </a:extLst>
              </p:cNvPr>
              <p:cNvSpPr/>
              <p:nvPr/>
            </p:nvSpPr>
            <p:spPr>
              <a:xfrm>
                <a:off x="10146276" y="4634949"/>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8" name="Oval 1917">
                <a:extLst>
                  <a:ext uri="{FF2B5EF4-FFF2-40B4-BE49-F238E27FC236}">
                    <a16:creationId xmlns:a16="http://schemas.microsoft.com/office/drawing/2014/main" id="{B2395D47-F808-4789-8045-F24BFAB2FADF}"/>
                  </a:ext>
                </a:extLst>
              </p:cNvPr>
              <p:cNvSpPr/>
              <p:nvPr/>
            </p:nvSpPr>
            <p:spPr>
              <a:xfrm>
                <a:off x="10153420" y="4661143"/>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9" name="Oval 1918">
                <a:extLst>
                  <a:ext uri="{FF2B5EF4-FFF2-40B4-BE49-F238E27FC236}">
                    <a16:creationId xmlns:a16="http://schemas.microsoft.com/office/drawing/2014/main" id="{5EDB0ABF-195A-4EE3-9FAB-A3303462E0DD}"/>
                  </a:ext>
                </a:extLst>
              </p:cNvPr>
              <p:cNvSpPr/>
              <p:nvPr/>
            </p:nvSpPr>
            <p:spPr>
              <a:xfrm>
                <a:off x="10184376" y="4670668"/>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0" name="Oval 1919">
                <a:extLst>
                  <a:ext uri="{FF2B5EF4-FFF2-40B4-BE49-F238E27FC236}">
                    <a16:creationId xmlns:a16="http://schemas.microsoft.com/office/drawing/2014/main" id="{5078E782-7454-49A7-B015-BFCDCC5F8C27}"/>
                  </a:ext>
                </a:extLst>
              </p:cNvPr>
              <p:cNvSpPr/>
              <p:nvPr/>
            </p:nvSpPr>
            <p:spPr>
              <a:xfrm>
                <a:off x="10186758" y="468733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1" name="Oval 1920">
                <a:extLst>
                  <a:ext uri="{FF2B5EF4-FFF2-40B4-BE49-F238E27FC236}">
                    <a16:creationId xmlns:a16="http://schemas.microsoft.com/office/drawing/2014/main" id="{E1D3D870-022B-48C1-9A80-35ABEDA3EB30}"/>
                  </a:ext>
                </a:extLst>
              </p:cNvPr>
              <p:cNvSpPr/>
              <p:nvPr/>
            </p:nvSpPr>
            <p:spPr>
              <a:xfrm>
                <a:off x="10196283" y="4706387"/>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2" name="Group 1811">
              <a:extLst>
                <a:ext uri="{FF2B5EF4-FFF2-40B4-BE49-F238E27FC236}">
                  <a16:creationId xmlns:a16="http://schemas.microsoft.com/office/drawing/2014/main" id="{AB2F52FD-22B8-4BEF-8DC3-0A30271DFCD2}"/>
                </a:ext>
              </a:extLst>
            </p:cNvPr>
            <p:cNvGrpSpPr/>
            <p:nvPr/>
          </p:nvGrpSpPr>
          <p:grpSpPr>
            <a:xfrm>
              <a:off x="10977346" y="3983831"/>
              <a:ext cx="475795" cy="964407"/>
              <a:chOff x="961267" y="3974401"/>
              <a:chExt cx="324037" cy="964407"/>
            </a:xfrm>
          </p:grpSpPr>
          <p:cxnSp>
            <p:nvCxnSpPr>
              <p:cNvPr id="1874" name="Straight Connector 1873">
                <a:extLst>
                  <a:ext uri="{FF2B5EF4-FFF2-40B4-BE49-F238E27FC236}">
                    <a16:creationId xmlns:a16="http://schemas.microsoft.com/office/drawing/2014/main" id="{B273E427-466E-49B7-B3FA-2444756046EE}"/>
                  </a:ext>
                </a:extLst>
              </p:cNvPr>
              <p:cNvCxnSpPr>
                <a:cxnSpLocks/>
              </p:cNvCxnSpPr>
              <p:nvPr/>
            </p:nvCxnSpPr>
            <p:spPr>
              <a:xfrm>
                <a:off x="1122948" y="3974401"/>
                <a:ext cx="0" cy="964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5" name="Group 1874">
                <a:extLst>
                  <a:ext uri="{FF2B5EF4-FFF2-40B4-BE49-F238E27FC236}">
                    <a16:creationId xmlns:a16="http://schemas.microsoft.com/office/drawing/2014/main" id="{34EEEA19-582F-49C0-A60C-AE7CA4EC64E4}"/>
                  </a:ext>
                </a:extLst>
              </p:cNvPr>
              <p:cNvGrpSpPr/>
              <p:nvPr/>
            </p:nvGrpSpPr>
            <p:grpSpPr>
              <a:xfrm>
                <a:off x="961267" y="4190883"/>
                <a:ext cx="324037" cy="418248"/>
                <a:chOff x="961267" y="4190883"/>
                <a:chExt cx="324037" cy="418248"/>
              </a:xfrm>
            </p:grpSpPr>
            <p:sp>
              <p:nvSpPr>
                <p:cNvPr id="1876" name="Rectangle 1875">
                  <a:extLst>
                    <a:ext uri="{FF2B5EF4-FFF2-40B4-BE49-F238E27FC236}">
                      <a16:creationId xmlns:a16="http://schemas.microsoft.com/office/drawing/2014/main" id="{E8A229F8-68EB-4289-BF5A-A7BFC609EEA6}"/>
                    </a:ext>
                  </a:extLst>
                </p:cNvPr>
                <p:cNvSpPr/>
                <p:nvPr/>
              </p:nvSpPr>
              <p:spPr>
                <a:xfrm>
                  <a:off x="961267" y="4190883"/>
                  <a:ext cx="324035" cy="418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77" name="Straight Connector 1876">
                  <a:extLst>
                    <a:ext uri="{FF2B5EF4-FFF2-40B4-BE49-F238E27FC236}">
                      <a16:creationId xmlns:a16="http://schemas.microsoft.com/office/drawing/2014/main" id="{0ABB45C4-232B-4E2E-9C4D-581E250D3379}"/>
                    </a:ext>
                  </a:extLst>
                </p:cNvPr>
                <p:cNvCxnSpPr>
                  <a:cxnSpLocks/>
                </p:cNvCxnSpPr>
                <p:nvPr/>
              </p:nvCxnSpPr>
              <p:spPr>
                <a:xfrm>
                  <a:off x="961269" y="4374240"/>
                  <a:ext cx="324035"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13" name="Group 1812">
              <a:extLst>
                <a:ext uri="{FF2B5EF4-FFF2-40B4-BE49-F238E27FC236}">
                  <a16:creationId xmlns:a16="http://schemas.microsoft.com/office/drawing/2014/main" id="{1E41F8FE-6112-48A0-B660-AE3E9EB30E42}"/>
                </a:ext>
              </a:extLst>
            </p:cNvPr>
            <p:cNvGrpSpPr/>
            <p:nvPr/>
          </p:nvGrpSpPr>
          <p:grpSpPr>
            <a:xfrm>
              <a:off x="11071315" y="3966101"/>
              <a:ext cx="288411" cy="1005169"/>
              <a:chOff x="10586217" y="3966101"/>
              <a:chExt cx="288411" cy="1005169"/>
            </a:xfrm>
          </p:grpSpPr>
          <p:sp>
            <p:nvSpPr>
              <p:cNvPr id="1818" name="Oval 1817">
                <a:extLst>
                  <a:ext uri="{FF2B5EF4-FFF2-40B4-BE49-F238E27FC236}">
                    <a16:creationId xmlns:a16="http://schemas.microsoft.com/office/drawing/2014/main" id="{9898E69B-1CBD-4425-B457-690C2E8F8F48}"/>
                  </a:ext>
                </a:extLst>
              </p:cNvPr>
              <p:cNvSpPr/>
              <p:nvPr/>
            </p:nvSpPr>
            <p:spPr>
              <a:xfrm>
                <a:off x="10586217" y="493527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9" name="Oval 1818">
                <a:extLst>
                  <a:ext uri="{FF2B5EF4-FFF2-40B4-BE49-F238E27FC236}">
                    <a16:creationId xmlns:a16="http://schemas.microsoft.com/office/drawing/2014/main" id="{6B05F35C-D865-4454-81E8-2A454D0D3E8E}"/>
                  </a:ext>
                </a:extLst>
              </p:cNvPr>
              <p:cNvSpPr/>
              <p:nvPr/>
            </p:nvSpPr>
            <p:spPr>
              <a:xfrm>
                <a:off x="10617173" y="487097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0" name="Oval 1819">
                <a:extLst>
                  <a:ext uri="{FF2B5EF4-FFF2-40B4-BE49-F238E27FC236}">
                    <a16:creationId xmlns:a16="http://schemas.microsoft.com/office/drawing/2014/main" id="{DD188D55-542F-4035-B6C9-85645742987C}"/>
                  </a:ext>
                </a:extLst>
              </p:cNvPr>
              <p:cNvSpPr/>
              <p:nvPr/>
            </p:nvSpPr>
            <p:spPr>
              <a:xfrm>
                <a:off x="10695754" y="479477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1" name="Oval 1820">
                <a:extLst>
                  <a:ext uri="{FF2B5EF4-FFF2-40B4-BE49-F238E27FC236}">
                    <a16:creationId xmlns:a16="http://schemas.microsoft.com/office/drawing/2014/main" id="{4FCC4CB0-BFFC-4235-BDA6-40112AD9B5A7}"/>
                  </a:ext>
                </a:extLst>
              </p:cNvPr>
              <p:cNvSpPr/>
              <p:nvPr/>
            </p:nvSpPr>
            <p:spPr>
              <a:xfrm>
                <a:off x="10788623" y="481858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2" name="Oval 1821">
                <a:extLst>
                  <a:ext uri="{FF2B5EF4-FFF2-40B4-BE49-F238E27FC236}">
                    <a16:creationId xmlns:a16="http://schemas.microsoft.com/office/drawing/2014/main" id="{D95C78D6-02C2-4C0E-96B9-05525FD6A1CF}"/>
                  </a:ext>
                </a:extLst>
              </p:cNvPr>
              <p:cNvSpPr/>
              <p:nvPr/>
            </p:nvSpPr>
            <p:spPr>
              <a:xfrm>
                <a:off x="10836248" y="467809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3" name="Oval 1822">
                <a:extLst>
                  <a:ext uri="{FF2B5EF4-FFF2-40B4-BE49-F238E27FC236}">
                    <a16:creationId xmlns:a16="http://schemas.microsoft.com/office/drawing/2014/main" id="{AB2DB232-28E1-4DD1-8721-C099CF7AF36C}"/>
                  </a:ext>
                </a:extLst>
              </p:cNvPr>
              <p:cNvSpPr/>
              <p:nvPr/>
            </p:nvSpPr>
            <p:spPr>
              <a:xfrm>
                <a:off x="10824342" y="467095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4" name="Oval 1823">
                <a:extLst>
                  <a:ext uri="{FF2B5EF4-FFF2-40B4-BE49-F238E27FC236}">
                    <a16:creationId xmlns:a16="http://schemas.microsoft.com/office/drawing/2014/main" id="{245AA17A-B219-410F-8DD7-6719A4A4AF1D}"/>
                  </a:ext>
                </a:extLst>
              </p:cNvPr>
              <p:cNvSpPr/>
              <p:nvPr/>
            </p:nvSpPr>
            <p:spPr>
              <a:xfrm>
                <a:off x="10812436" y="476858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5" name="Oval 1824">
                <a:extLst>
                  <a:ext uri="{FF2B5EF4-FFF2-40B4-BE49-F238E27FC236}">
                    <a16:creationId xmlns:a16="http://schemas.microsoft.com/office/drawing/2014/main" id="{AFD7BCE7-9E12-4E2A-BCE5-BDD6C56131D7}"/>
                  </a:ext>
                </a:extLst>
              </p:cNvPr>
              <p:cNvSpPr/>
              <p:nvPr/>
            </p:nvSpPr>
            <p:spPr>
              <a:xfrm>
                <a:off x="10793386" y="476143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6" name="Oval 1825">
                <a:extLst>
                  <a:ext uri="{FF2B5EF4-FFF2-40B4-BE49-F238E27FC236}">
                    <a16:creationId xmlns:a16="http://schemas.microsoft.com/office/drawing/2014/main" id="{72AAC0AC-DE18-4528-90AC-F09FFDA036CC}"/>
                  </a:ext>
                </a:extLst>
              </p:cNvPr>
              <p:cNvSpPr/>
              <p:nvPr/>
            </p:nvSpPr>
            <p:spPr>
              <a:xfrm>
                <a:off x="10771955" y="471857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7" name="Oval 1826">
                <a:extLst>
                  <a:ext uri="{FF2B5EF4-FFF2-40B4-BE49-F238E27FC236}">
                    <a16:creationId xmlns:a16="http://schemas.microsoft.com/office/drawing/2014/main" id="{73F17027-F53E-4EE8-B8B5-57FB32CCCF9C}"/>
                  </a:ext>
                </a:extLst>
              </p:cNvPr>
              <p:cNvSpPr/>
              <p:nvPr/>
            </p:nvSpPr>
            <p:spPr>
              <a:xfrm>
                <a:off x="10757667" y="472810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8" name="Oval 1827">
                <a:extLst>
                  <a:ext uri="{FF2B5EF4-FFF2-40B4-BE49-F238E27FC236}">
                    <a16:creationId xmlns:a16="http://schemas.microsoft.com/office/drawing/2014/main" id="{92FF137D-18D1-4A69-A641-C24223549318}"/>
                  </a:ext>
                </a:extLst>
              </p:cNvPr>
              <p:cNvSpPr/>
              <p:nvPr/>
            </p:nvSpPr>
            <p:spPr>
              <a:xfrm>
                <a:off x="10776717" y="459713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9" name="Oval 1828">
                <a:extLst>
                  <a:ext uri="{FF2B5EF4-FFF2-40B4-BE49-F238E27FC236}">
                    <a16:creationId xmlns:a16="http://schemas.microsoft.com/office/drawing/2014/main" id="{D025B8FE-E11E-4187-B7C0-6220BACF6FB7}"/>
                  </a:ext>
                </a:extLst>
              </p:cNvPr>
              <p:cNvSpPr/>
              <p:nvPr/>
            </p:nvSpPr>
            <p:spPr>
              <a:xfrm>
                <a:off x="10676705" y="451378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0" name="Oval 1829">
                <a:extLst>
                  <a:ext uri="{FF2B5EF4-FFF2-40B4-BE49-F238E27FC236}">
                    <a16:creationId xmlns:a16="http://schemas.microsoft.com/office/drawing/2014/main" id="{0DFFE425-B5EE-4F56-9792-19CC218AC7E6}"/>
                  </a:ext>
                </a:extLst>
              </p:cNvPr>
              <p:cNvSpPr/>
              <p:nvPr/>
            </p:nvSpPr>
            <p:spPr>
              <a:xfrm>
                <a:off x="10590980" y="446616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1" name="Oval 1830">
                <a:extLst>
                  <a:ext uri="{FF2B5EF4-FFF2-40B4-BE49-F238E27FC236}">
                    <a16:creationId xmlns:a16="http://schemas.microsoft.com/office/drawing/2014/main" id="{4BEC7C8D-0314-4C1B-84BC-37DD1DA01F56}"/>
                  </a:ext>
                </a:extLst>
              </p:cNvPr>
              <p:cNvSpPr/>
              <p:nvPr/>
            </p:nvSpPr>
            <p:spPr>
              <a:xfrm>
                <a:off x="10664799" y="445901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2" name="Oval 1831">
                <a:extLst>
                  <a:ext uri="{FF2B5EF4-FFF2-40B4-BE49-F238E27FC236}">
                    <a16:creationId xmlns:a16="http://schemas.microsoft.com/office/drawing/2014/main" id="{A11D3A39-2681-44D0-9914-661037745791}"/>
                  </a:ext>
                </a:extLst>
              </p:cNvPr>
              <p:cNvSpPr/>
              <p:nvPr/>
            </p:nvSpPr>
            <p:spPr>
              <a:xfrm>
                <a:off x="10640986" y="446140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3" name="Oval 1832">
                <a:extLst>
                  <a:ext uri="{FF2B5EF4-FFF2-40B4-BE49-F238E27FC236}">
                    <a16:creationId xmlns:a16="http://schemas.microsoft.com/office/drawing/2014/main" id="{095CBF47-9AAD-456E-9F82-B5C2B4ABFE84}"/>
                  </a:ext>
                </a:extLst>
              </p:cNvPr>
              <p:cNvSpPr/>
              <p:nvPr/>
            </p:nvSpPr>
            <p:spPr>
              <a:xfrm>
                <a:off x="10590980" y="429471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4" name="Oval 1833">
                <a:extLst>
                  <a:ext uri="{FF2B5EF4-FFF2-40B4-BE49-F238E27FC236}">
                    <a16:creationId xmlns:a16="http://schemas.microsoft.com/office/drawing/2014/main" id="{2410F16F-A471-4AE9-894F-5D1A84DCF225}"/>
                  </a:ext>
                </a:extLst>
              </p:cNvPr>
              <p:cNvSpPr/>
              <p:nvPr/>
            </p:nvSpPr>
            <p:spPr>
              <a:xfrm>
                <a:off x="10612411" y="433519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5" name="Oval 1834">
                <a:extLst>
                  <a:ext uri="{FF2B5EF4-FFF2-40B4-BE49-F238E27FC236}">
                    <a16:creationId xmlns:a16="http://schemas.microsoft.com/office/drawing/2014/main" id="{2C581F2C-1BF8-4580-8352-A51AF40AF434}"/>
                  </a:ext>
                </a:extLst>
              </p:cNvPr>
              <p:cNvSpPr/>
              <p:nvPr/>
            </p:nvSpPr>
            <p:spPr>
              <a:xfrm>
                <a:off x="10624318" y="436853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6" name="Oval 1835">
                <a:extLst>
                  <a:ext uri="{FF2B5EF4-FFF2-40B4-BE49-F238E27FC236}">
                    <a16:creationId xmlns:a16="http://schemas.microsoft.com/office/drawing/2014/main" id="{F23B92A8-4E2C-4420-95D4-608043E07733}"/>
                  </a:ext>
                </a:extLst>
              </p:cNvPr>
              <p:cNvSpPr/>
              <p:nvPr/>
            </p:nvSpPr>
            <p:spPr>
              <a:xfrm>
                <a:off x="10660036" y="435424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7" name="Oval 1836">
                <a:extLst>
                  <a:ext uri="{FF2B5EF4-FFF2-40B4-BE49-F238E27FC236}">
                    <a16:creationId xmlns:a16="http://schemas.microsoft.com/office/drawing/2014/main" id="{42A1C49A-7890-40A6-99B2-8C008058BD36}"/>
                  </a:ext>
                </a:extLst>
              </p:cNvPr>
              <p:cNvSpPr/>
              <p:nvPr/>
            </p:nvSpPr>
            <p:spPr>
              <a:xfrm>
                <a:off x="10605268" y="457093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8" name="Oval 1837">
                <a:extLst>
                  <a:ext uri="{FF2B5EF4-FFF2-40B4-BE49-F238E27FC236}">
                    <a16:creationId xmlns:a16="http://schemas.microsoft.com/office/drawing/2014/main" id="{D9929302-35F7-48C5-88B2-E06ACC46814B}"/>
                  </a:ext>
                </a:extLst>
              </p:cNvPr>
              <p:cNvSpPr/>
              <p:nvPr/>
            </p:nvSpPr>
            <p:spPr>
              <a:xfrm>
                <a:off x="10593361" y="460189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9" name="Oval 1838">
                <a:extLst>
                  <a:ext uri="{FF2B5EF4-FFF2-40B4-BE49-F238E27FC236}">
                    <a16:creationId xmlns:a16="http://schemas.microsoft.com/office/drawing/2014/main" id="{6BEBF60E-6109-4873-8BA7-17BE3C1AE60B}"/>
                  </a:ext>
                </a:extLst>
              </p:cNvPr>
              <p:cNvSpPr/>
              <p:nvPr/>
            </p:nvSpPr>
            <p:spPr>
              <a:xfrm>
                <a:off x="10650511" y="457331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0" name="Oval 1839">
                <a:extLst>
                  <a:ext uri="{FF2B5EF4-FFF2-40B4-BE49-F238E27FC236}">
                    <a16:creationId xmlns:a16="http://schemas.microsoft.com/office/drawing/2014/main" id="{DF1A5E4E-A8E5-4685-9EB4-38C95C6D532A}"/>
                  </a:ext>
                </a:extLst>
              </p:cNvPr>
              <p:cNvSpPr/>
              <p:nvPr/>
            </p:nvSpPr>
            <p:spPr>
              <a:xfrm>
                <a:off x="10652892" y="459713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1" name="Oval 1840">
                <a:extLst>
                  <a:ext uri="{FF2B5EF4-FFF2-40B4-BE49-F238E27FC236}">
                    <a16:creationId xmlns:a16="http://schemas.microsoft.com/office/drawing/2014/main" id="{3D96B84C-C919-4ACA-9148-3416D5B628D2}"/>
                  </a:ext>
                </a:extLst>
              </p:cNvPr>
              <p:cNvSpPr/>
              <p:nvPr/>
            </p:nvSpPr>
            <p:spPr>
              <a:xfrm>
                <a:off x="10655273" y="463761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2" name="Oval 1841">
                <a:extLst>
                  <a:ext uri="{FF2B5EF4-FFF2-40B4-BE49-F238E27FC236}">
                    <a16:creationId xmlns:a16="http://schemas.microsoft.com/office/drawing/2014/main" id="{6EC51D7C-AAFD-43F8-9219-38A8FB066AB9}"/>
                  </a:ext>
                </a:extLst>
              </p:cNvPr>
              <p:cNvSpPr/>
              <p:nvPr/>
            </p:nvSpPr>
            <p:spPr>
              <a:xfrm>
                <a:off x="10626698" y="466142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 name="Oval 1842">
                <a:extLst>
                  <a:ext uri="{FF2B5EF4-FFF2-40B4-BE49-F238E27FC236}">
                    <a16:creationId xmlns:a16="http://schemas.microsoft.com/office/drawing/2014/main" id="{2ABB3BE8-A58A-4BDE-8B6F-515F4956A78F}"/>
                  </a:ext>
                </a:extLst>
              </p:cNvPr>
              <p:cNvSpPr/>
              <p:nvPr/>
            </p:nvSpPr>
            <p:spPr>
              <a:xfrm>
                <a:off x="10643367" y="462808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4" name="Oval 1843">
                <a:extLst>
                  <a:ext uri="{FF2B5EF4-FFF2-40B4-BE49-F238E27FC236}">
                    <a16:creationId xmlns:a16="http://schemas.microsoft.com/office/drawing/2014/main" id="{7879DDE1-DE8F-42C8-A1FA-7313E04A530A}"/>
                  </a:ext>
                </a:extLst>
              </p:cNvPr>
              <p:cNvSpPr/>
              <p:nvPr/>
            </p:nvSpPr>
            <p:spPr>
              <a:xfrm>
                <a:off x="10631461" y="461141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5" name="Oval 1844">
                <a:extLst>
                  <a:ext uri="{FF2B5EF4-FFF2-40B4-BE49-F238E27FC236}">
                    <a16:creationId xmlns:a16="http://schemas.microsoft.com/office/drawing/2014/main" id="{332E26F5-58BB-4DFB-83B9-02B21DCCCE41}"/>
                  </a:ext>
                </a:extLst>
              </p:cNvPr>
              <p:cNvSpPr/>
              <p:nvPr/>
            </p:nvSpPr>
            <p:spPr>
              <a:xfrm>
                <a:off x="10619554" y="459951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6" name="Oval 1845">
                <a:extLst>
                  <a:ext uri="{FF2B5EF4-FFF2-40B4-BE49-F238E27FC236}">
                    <a16:creationId xmlns:a16="http://schemas.microsoft.com/office/drawing/2014/main" id="{98E81971-9112-45FD-A38F-B57E99FB8498}"/>
                  </a:ext>
                </a:extLst>
              </p:cNvPr>
              <p:cNvSpPr/>
              <p:nvPr/>
            </p:nvSpPr>
            <p:spPr>
              <a:xfrm>
                <a:off x="10643366" y="458998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7" name="Oval 1846">
                <a:extLst>
                  <a:ext uri="{FF2B5EF4-FFF2-40B4-BE49-F238E27FC236}">
                    <a16:creationId xmlns:a16="http://schemas.microsoft.com/office/drawing/2014/main" id="{31E5B272-771E-496B-A331-0B6A5FD04FE9}"/>
                  </a:ext>
                </a:extLst>
              </p:cNvPr>
              <p:cNvSpPr/>
              <p:nvPr/>
            </p:nvSpPr>
            <p:spPr>
              <a:xfrm>
                <a:off x="10791003" y="447330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8" name="Oval 1847">
                <a:extLst>
                  <a:ext uri="{FF2B5EF4-FFF2-40B4-BE49-F238E27FC236}">
                    <a16:creationId xmlns:a16="http://schemas.microsoft.com/office/drawing/2014/main" id="{28B41A42-CE43-4EBF-A6E4-EA4452A392AB}"/>
                  </a:ext>
                </a:extLst>
              </p:cNvPr>
              <p:cNvSpPr/>
              <p:nvPr/>
            </p:nvSpPr>
            <p:spPr>
              <a:xfrm>
                <a:off x="10767190" y="444711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9" name="Oval 1848">
                <a:extLst>
                  <a:ext uri="{FF2B5EF4-FFF2-40B4-BE49-F238E27FC236}">
                    <a16:creationId xmlns:a16="http://schemas.microsoft.com/office/drawing/2014/main" id="{C4EE26D1-B8BD-4D90-9EAF-4A658FE9571F}"/>
                  </a:ext>
                </a:extLst>
              </p:cNvPr>
              <p:cNvSpPr/>
              <p:nvPr/>
            </p:nvSpPr>
            <p:spPr>
              <a:xfrm>
                <a:off x="10767191" y="439948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0" name="Oval 1849">
                <a:extLst>
                  <a:ext uri="{FF2B5EF4-FFF2-40B4-BE49-F238E27FC236}">
                    <a16:creationId xmlns:a16="http://schemas.microsoft.com/office/drawing/2014/main" id="{EE143CA3-3697-4F0F-834F-FFCE90BE2D79}"/>
                  </a:ext>
                </a:extLst>
              </p:cNvPr>
              <p:cNvSpPr/>
              <p:nvPr/>
            </p:nvSpPr>
            <p:spPr>
              <a:xfrm>
                <a:off x="10755285" y="435662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1" name="Oval 1850">
                <a:extLst>
                  <a:ext uri="{FF2B5EF4-FFF2-40B4-BE49-F238E27FC236}">
                    <a16:creationId xmlns:a16="http://schemas.microsoft.com/office/drawing/2014/main" id="{5773AB5B-76ED-41FB-B2ED-0AE5C5CADA62}"/>
                  </a:ext>
                </a:extLst>
              </p:cNvPr>
              <p:cNvSpPr/>
              <p:nvPr/>
            </p:nvSpPr>
            <p:spPr>
              <a:xfrm>
                <a:off x="10786242" y="434233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2" name="Oval 1851">
                <a:extLst>
                  <a:ext uri="{FF2B5EF4-FFF2-40B4-BE49-F238E27FC236}">
                    <a16:creationId xmlns:a16="http://schemas.microsoft.com/office/drawing/2014/main" id="{F4CE364D-3387-4A56-8EEC-C67481988DD1}"/>
                  </a:ext>
                </a:extLst>
              </p:cNvPr>
              <p:cNvSpPr/>
              <p:nvPr/>
            </p:nvSpPr>
            <p:spPr>
              <a:xfrm>
                <a:off x="10724330" y="430185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3" name="Oval 1852">
                <a:extLst>
                  <a:ext uri="{FF2B5EF4-FFF2-40B4-BE49-F238E27FC236}">
                    <a16:creationId xmlns:a16="http://schemas.microsoft.com/office/drawing/2014/main" id="{161BE145-5A39-4FF6-8131-A2B9AB1BA3F8}"/>
                  </a:ext>
                </a:extLst>
              </p:cNvPr>
              <p:cNvSpPr/>
              <p:nvPr/>
            </p:nvSpPr>
            <p:spPr>
              <a:xfrm>
                <a:off x="10702898" y="4342338"/>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4" name="Oval 1853">
                <a:extLst>
                  <a:ext uri="{FF2B5EF4-FFF2-40B4-BE49-F238E27FC236}">
                    <a16:creationId xmlns:a16="http://schemas.microsoft.com/office/drawing/2014/main" id="{3DADDD59-38BB-41FE-A3AE-3615BB54BC04}"/>
                  </a:ext>
                </a:extLst>
              </p:cNvPr>
              <p:cNvSpPr/>
              <p:nvPr/>
            </p:nvSpPr>
            <p:spPr>
              <a:xfrm>
                <a:off x="10690991" y="441377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5" name="Oval 1854">
                <a:extLst>
                  <a:ext uri="{FF2B5EF4-FFF2-40B4-BE49-F238E27FC236}">
                    <a16:creationId xmlns:a16="http://schemas.microsoft.com/office/drawing/2014/main" id="{033E725D-8218-4219-8EE9-66EF25200913}"/>
                  </a:ext>
                </a:extLst>
              </p:cNvPr>
              <p:cNvSpPr/>
              <p:nvPr/>
            </p:nvSpPr>
            <p:spPr>
              <a:xfrm>
                <a:off x="10702898" y="438758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6" name="Oval 1855">
                <a:extLst>
                  <a:ext uri="{FF2B5EF4-FFF2-40B4-BE49-F238E27FC236}">
                    <a16:creationId xmlns:a16="http://schemas.microsoft.com/office/drawing/2014/main" id="{9E14EA3E-5EC4-4530-B13F-48264FBE683C}"/>
                  </a:ext>
                </a:extLst>
              </p:cNvPr>
              <p:cNvSpPr/>
              <p:nvPr/>
            </p:nvSpPr>
            <p:spPr>
              <a:xfrm>
                <a:off x="10705279" y="435662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7" name="Oval 1856">
                <a:extLst>
                  <a:ext uri="{FF2B5EF4-FFF2-40B4-BE49-F238E27FC236}">
                    <a16:creationId xmlns:a16="http://schemas.microsoft.com/office/drawing/2014/main" id="{5414827C-BB7C-4098-8554-DC9C6E86B080}"/>
                  </a:ext>
                </a:extLst>
              </p:cNvPr>
              <p:cNvSpPr/>
              <p:nvPr/>
            </p:nvSpPr>
            <p:spPr>
              <a:xfrm>
                <a:off x="10788623" y="422803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8" name="Oval 1857">
                <a:extLst>
                  <a:ext uri="{FF2B5EF4-FFF2-40B4-BE49-F238E27FC236}">
                    <a16:creationId xmlns:a16="http://schemas.microsoft.com/office/drawing/2014/main" id="{1C4B95FB-1351-4561-B050-B94CB8D602E2}"/>
                  </a:ext>
                </a:extLst>
              </p:cNvPr>
              <p:cNvSpPr/>
              <p:nvPr/>
            </p:nvSpPr>
            <p:spPr>
              <a:xfrm>
                <a:off x="10631460" y="419470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9" name="Oval 1858">
                <a:extLst>
                  <a:ext uri="{FF2B5EF4-FFF2-40B4-BE49-F238E27FC236}">
                    <a16:creationId xmlns:a16="http://schemas.microsoft.com/office/drawing/2014/main" id="{8EC232DC-5684-47D9-B400-49A74896715E}"/>
                  </a:ext>
                </a:extLst>
              </p:cNvPr>
              <p:cNvSpPr/>
              <p:nvPr/>
            </p:nvSpPr>
            <p:spPr>
              <a:xfrm>
                <a:off x="10588598" y="407087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0" name="Oval 1859">
                <a:extLst>
                  <a:ext uri="{FF2B5EF4-FFF2-40B4-BE49-F238E27FC236}">
                    <a16:creationId xmlns:a16="http://schemas.microsoft.com/office/drawing/2014/main" id="{9601AE43-9919-43B4-B4E5-FFC66B1329C6}"/>
                  </a:ext>
                </a:extLst>
              </p:cNvPr>
              <p:cNvSpPr/>
              <p:nvPr/>
            </p:nvSpPr>
            <p:spPr>
              <a:xfrm>
                <a:off x="10640985" y="406135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1" name="Oval 1860">
                <a:extLst>
                  <a:ext uri="{FF2B5EF4-FFF2-40B4-BE49-F238E27FC236}">
                    <a16:creationId xmlns:a16="http://schemas.microsoft.com/office/drawing/2014/main" id="{02972204-D6D3-4877-83D6-489FC948BEB1}"/>
                  </a:ext>
                </a:extLst>
              </p:cNvPr>
              <p:cNvSpPr/>
              <p:nvPr/>
            </p:nvSpPr>
            <p:spPr>
              <a:xfrm>
                <a:off x="10655272" y="4054207"/>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2" name="Oval 1861">
                <a:extLst>
                  <a:ext uri="{FF2B5EF4-FFF2-40B4-BE49-F238E27FC236}">
                    <a16:creationId xmlns:a16="http://schemas.microsoft.com/office/drawing/2014/main" id="{01130588-3BEF-47A2-805E-ACD4399570D9}"/>
                  </a:ext>
                </a:extLst>
              </p:cNvPr>
              <p:cNvSpPr/>
              <p:nvPr/>
            </p:nvSpPr>
            <p:spPr>
              <a:xfrm>
                <a:off x="10779097" y="396610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3" name="Oval 1862">
                <a:extLst>
                  <a:ext uri="{FF2B5EF4-FFF2-40B4-BE49-F238E27FC236}">
                    <a16:creationId xmlns:a16="http://schemas.microsoft.com/office/drawing/2014/main" id="{E7CCDEA2-9E8B-406B-94B2-63C10814B8BF}"/>
                  </a:ext>
                </a:extLst>
              </p:cNvPr>
              <p:cNvSpPr/>
              <p:nvPr/>
            </p:nvSpPr>
            <p:spPr>
              <a:xfrm>
                <a:off x="10814816" y="402087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4" name="Oval 1863">
                <a:extLst>
                  <a:ext uri="{FF2B5EF4-FFF2-40B4-BE49-F238E27FC236}">
                    <a16:creationId xmlns:a16="http://schemas.microsoft.com/office/drawing/2014/main" id="{F774C95B-F4B5-488B-881B-A2DC787CD0CF}"/>
                  </a:ext>
                </a:extLst>
              </p:cNvPr>
              <p:cNvSpPr/>
              <p:nvPr/>
            </p:nvSpPr>
            <p:spPr>
              <a:xfrm>
                <a:off x="10838628" y="4123264"/>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5" name="Oval 1864">
                <a:extLst>
                  <a:ext uri="{FF2B5EF4-FFF2-40B4-BE49-F238E27FC236}">
                    <a16:creationId xmlns:a16="http://schemas.microsoft.com/office/drawing/2014/main" id="{4B16AC07-BC51-4C2F-A6C3-17853DB1871C}"/>
                  </a:ext>
                </a:extLst>
              </p:cNvPr>
              <p:cNvSpPr/>
              <p:nvPr/>
            </p:nvSpPr>
            <p:spPr>
              <a:xfrm>
                <a:off x="10755284" y="4023251"/>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6" name="Oval 1865">
                <a:extLst>
                  <a:ext uri="{FF2B5EF4-FFF2-40B4-BE49-F238E27FC236}">
                    <a16:creationId xmlns:a16="http://schemas.microsoft.com/office/drawing/2014/main" id="{57A56C28-A796-4A3C-86CF-B6ECE477A18F}"/>
                  </a:ext>
                </a:extLst>
              </p:cNvPr>
              <p:cNvSpPr/>
              <p:nvPr/>
            </p:nvSpPr>
            <p:spPr>
              <a:xfrm>
                <a:off x="10767190" y="405182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7" name="Oval 1866">
                <a:extLst>
                  <a:ext uri="{FF2B5EF4-FFF2-40B4-BE49-F238E27FC236}">
                    <a16:creationId xmlns:a16="http://schemas.microsoft.com/office/drawing/2014/main" id="{D161F01C-A84C-46D4-B682-5191542967B3}"/>
                  </a:ext>
                </a:extLst>
              </p:cNvPr>
              <p:cNvSpPr/>
              <p:nvPr/>
            </p:nvSpPr>
            <p:spPr>
              <a:xfrm>
                <a:off x="10688609" y="412088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8" name="Oval 1867">
                <a:extLst>
                  <a:ext uri="{FF2B5EF4-FFF2-40B4-BE49-F238E27FC236}">
                    <a16:creationId xmlns:a16="http://schemas.microsoft.com/office/drawing/2014/main" id="{B5FDBBDD-1209-4C44-9035-E3405BD5C4B8}"/>
                  </a:ext>
                </a:extLst>
              </p:cNvPr>
              <p:cNvSpPr/>
              <p:nvPr/>
            </p:nvSpPr>
            <p:spPr>
              <a:xfrm>
                <a:off x="10719566" y="4116119"/>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9" name="Oval 1868">
                <a:extLst>
                  <a:ext uri="{FF2B5EF4-FFF2-40B4-BE49-F238E27FC236}">
                    <a16:creationId xmlns:a16="http://schemas.microsoft.com/office/drawing/2014/main" id="{19549703-C320-4B85-9ED2-E9465710422A}"/>
                  </a:ext>
                </a:extLst>
              </p:cNvPr>
              <p:cNvSpPr/>
              <p:nvPr/>
            </p:nvSpPr>
            <p:spPr>
              <a:xfrm>
                <a:off x="10733853" y="4101832"/>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0" name="Oval 1869">
                <a:extLst>
                  <a:ext uri="{FF2B5EF4-FFF2-40B4-BE49-F238E27FC236}">
                    <a16:creationId xmlns:a16="http://schemas.microsoft.com/office/drawing/2014/main" id="{1747D746-47FA-4BC4-8591-D428698D4817}"/>
                  </a:ext>
                </a:extLst>
              </p:cNvPr>
              <p:cNvSpPr/>
              <p:nvPr/>
            </p:nvSpPr>
            <p:spPr>
              <a:xfrm>
                <a:off x="10710041" y="4199463"/>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1" name="Oval 1870">
                <a:extLst>
                  <a:ext uri="{FF2B5EF4-FFF2-40B4-BE49-F238E27FC236}">
                    <a16:creationId xmlns:a16="http://schemas.microsoft.com/office/drawing/2014/main" id="{DC3B52BA-4375-4A99-BCBB-A9AF234B0333}"/>
                  </a:ext>
                </a:extLst>
              </p:cNvPr>
              <p:cNvSpPr/>
              <p:nvPr/>
            </p:nvSpPr>
            <p:spPr>
              <a:xfrm>
                <a:off x="10750522" y="4185176"/>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2" name="Oval 1871">
                <a:extLst>
                  <a:ext uri="{FF2B5EF4-FFF2-40B4-BE49-F238E27FC236}">
                    <a16:creationId xmlns:a16="http://schemas.microsoft.com/office/drawing/2014/main" id="{5F49DFC6-BBBC-4D42-AEDD-BF91B461B5B8}"/>
                  </a:ext>
                </a:extLst>
              </p:cNvPr>
              <p:cNvSpPr/>
              <p:nvPr/>
            </p:nvSpPr>
            <p:spPr>
              <a:xfrm>
                <a:off x="10738616" y="4211370"/>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3" name="Oval 1872">
                <a:extLst>
                  <a:ext uri="{FF2B5EF4-FFF2-40B4-BE49-F238E27FC236}">
                    <a16:creationId xmlns:a16="http://schemas.microsoft.com/office/drawing/2014/main" id="{5408B505-B4A8-40FD-83A5-99A28EDD4B53}"/>
                  </a:ext>
                </a:extLst>
              </p:cNvPr>
              <p:cNvSpPr/>
              <p:nvPr/>
            </p:nvSpPr>
            <p:spPr>
              <a:xfrm>
                <a:off x="10752903" y="4239945"/>
                <a:ext cx="36000" cy="3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14" name="TextBox 1813">
              <a:extLst>
                <a:ext uri="{FF2B5EF4-FFF2-40B4-BE49-F238E27FC236}">
                  <a16:creationId xmlns:a16="http://schemas.microsoft.com/office/drawing/2014/main" id="{D5619FF0-434D-47E0-9442-A7646804BC2C}"/>
                </a:ext>
              </a:extLst>
            </p:cNvPr>
            <p:cNvSpPr txBox="1"/>
            <p:nvPr/>
          </p:nvSpPr>
          <p:spPr>
            <a:xfrm>
              <a:off x="10161293" y="5021453"/>
              <a:ext cx="732537" cy="232436"/>
            </a:xfrm>
            <a:prstGeom prst="rect">
              <a:avLst/>
            </a:prstGeom>
            <a:noFill/>
          </p:spPr>
          <p:txBody>
            <a:bodyPr wrap="square" lIns="0" tIns="0" rIns="0" bIns="0" rtlCol="0">
              <a:spAutoFit/>
            </a:bodyPr>
            <a:lstStyle/>
            <a:p>
              <a:pPr algn="ctr">
                <a:lnSpc>
                  <a:spcPts val="900"/>
                </a:lnSpc>
              </a:pPr>
              <a:r>
                <a:rPr lang="en-GB" sz="900" dirty="0"/>
                <a:t>Frequent exacerbations</a:t>
              </a:r>
            </a:p>
          </p:txBody>
        </p:sp>
        <p:sp>
          <p:nvSpPr>
            <p:cNvPr id="1815" name="TextBox 1814">
              <a:extLst>
                <a:ext uri="{FF2B5EF4-FFF2-40B4-BE49-F238E27FC236}">
                  <a16:creationId xmlns:a16="http://schemas.microsoft.com/office/drawing/2014/main" id="{6F008432-CBBA-4A08-8F5C-E79BF89D5117}"/>
                </a:ext>
              </a:extLst>
            </p:cNvPr>
            <p:cNvSpPr txBox="1"/>
            <p:nvPr/>
          </p:nvSpPr>
          <p:spPr>
            <a:xfrm>
              <a:off x="10903962" y="5021453"/>
              <a:ext cx="690459" cy="232436"/>
            </a:xfrm>
            <a:prstGeom prst="rect">
              <a:avLst/>
            </a:prstGeom>
            <a:noFill/>
          </p:spPr>
          <p:txBody>
            <a:bodyPr wrap="square" lIns="0" tIns="0" rIns="0" bIns="0" rtlCol="0">
              <a:spAutoFit/>
            </a:bodyPr>
            <a:lstStyle/>
            <a:p>
              <a:pPr algn="ctr">
                <a:lnSpc>
                  <a:spcPts val="900"/>
                </a:lnSpc>
              </a:pPr>
              <a:r>
                <a:rPr lang="en-GB" sz="900" dirty="0"/>
                <a:t>Infrequent exacerbations</a:t>
              </a:r>
            </a:p>
          </p:txBody>
        </p:sp>
        <p:sp>
          <p:nvSpPr>
            <p:cNvPr id="1816" name="TextBox 1815">
              <a:extLst>
                <a:ext uri="{FF2B5EF4-FFF2-40B4-BE49-F238E27FC236}">
                  <a16:creationId xmlns:a16="http://schemas.microsoft.com/office/drawing/2014/main" id="{12F6ECDA-9D8F-4518-925B-2094030A13FA}"/>
                </a:ext>
              </a:extLst>
            </p:cNvPr>
            <p:cNvSpPr txBox="1"/>
            <p:nvPr/>
          </p:nvSpPr>
          <p:spPr>
            <a:xfrm>
              <a:off x="10578090" y="3790650"/>
              <a:ext cx="577011" cy="138499"/>
            </a:xfrm>
            <a:prstGeom prst="rect">
              <a:avLst/>
            </a:prstGeom>
            <a:noFill/>
          </p:spPr>
          <p:txBody>
            <a:bodyPr wrap="square" lIns="0" tIns="0" rIns="0" bIns="0" rtlCol="0">
              <a:spAutoFit/>
            </a:bodyPr>
            <a:lstStyle/>
            <a:p>
              <a:pPr algn="ctr"/>
              <a:r>
                <a:rPr lang="en-GB" sz="900" dirty="0"/>
                <a:t>P=0.008</a:t>
              </a:r>
              <a:endParaRPr lang="en-GB" sz="900" baseline="30000" dirty="0"/>
            </a:p>
          </p:txBody>
        </p:sp>
        <p:sp>
          <p:nvSpPr>
            <p:cNvPr id="1817" name="TextBox 1816">
              <a:extLst>
                <a:ext uri="{FF2B5EF4-FFF2-40B4-BE49-F238E27FC236}">
                  <a16:creationId xmlns:a16="http://schemas.microsoft.com/office/drawing/2014/main" id="{10B1146E-31BB-4F0F-A38A-050FC3B26260}"/>
                </a:ext>
              </a:extLst>
            </p:cNvPr>
            <p:cNvSpPr txBox="1"/>
            <p:nvPr/>
          </p:nvSpPr>
          <p:spPr>
            <a:xfrm rot="16200000">
              <a:off x="9416952" y="4418876"/>
              <a:ext cx="1050925" cy="138499"/>
            </a:xfrm>
            <a:prstGeom prst="rect">
              <a:avLst/>
            </a:prstGeom>
            <a:noFill/>
          </p:spPr>
          <p:txBody>
            <a:bodyPr wrap="square" lIns="0" tIns="0" rIns="0" bIns="0" rtlCol="0">
              <a:spAutoFit/>
            </a:bodyPr>
            <a:lstStyle/>
            <a:p>
              <a:pPr algn="ctr"/>
              <a:r>
                <a:rPr lang="en-GB" sz="900" dirty="0"/>
                <a:t>ES</a:t>
              </a:r>
            </a:p>
          </p:txBody>
        </p:sp>
      </p:grpSp>
      <p:sp>
        <p:nvSpPr>
          <p:cNvPr id="1926" name="Freeform: Shape 1925">
            <a:extLst>
              <a:ext uri="{FF2B5EF4-FFF2-40B4-BE49-F238E27FC236}">
                <a16:creationId xmlns:a16="http://schemas.microsoft.com/office/drawing/2014/main" id="{C4B1E0F6-8A41-40B0-B8ED-98F551818DAF}"/>
              </a:ext>
            </a:extLst>
          </p:cNvPr>
          <p:cNvSpPr/>
          <p:nvPr/>
        </p:nvSpPr>
        <p:spPr>
          <a:xfrm>
            <a:off x="10593782" y="3915941"/>
            <a:ext cx="570555"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0489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EED25C-79E3-4D80-96F3-663BB1D81E08}"/>
              </a:ext>
            </a:extLst>
          </p:cNvPr>
          <p:cNvSpPr>
            <a:spLocks noGrp="1"/>
          </p:cNvSpPr>
          <p:nvPr>
            <p:ph sz="quarter" idx="13"/>
          </p:nvPr>
        </p:nvSpPr>
        <p:spPr/>
        <p:txBody>
          <a:bodyPr/>
          <a:lstStyle/>
          <a:p>
            <a:r>
              <a:rPr lang="en-GB" sz="700" dirty="0"/>
              <a:t>*Paraffin-embedded biopsies were stained with haematoxylin and eosin to quantify epithelial loss and basement membrane thickness, and inflammatory cells, ILCs, eosinophils, IL-4 expression and IL-5 expression were quantified via immunohistochemical techniques; </a:t>
            </a:r>
            <a:br>
              <a:rPr lang="en-GB" sz="700" dirty="0"/>
            </a:br>
            <a:r>
              <a:rPr lang="en-GB" sz="700" baseline="30000" dirty="0"/>
              <a:t>†</a:t>
            </a:r>
            <a:r>
              <a:rPr lang="en-GB" sz="700" dirty="0"/>
              <a:t>atopy status defined by total </a:t>
            </a:r>
            <a:r>
              <a:rPr lang="en-GB" sz="700" dirty="0" err="1"/>
              <a:t>IgE</a:t>
            </a:r>
            <a:r>
              <a:rPr lang="en-GB" sz="700" dirty="0"/>
              <a:t> higher than age-related normal levels and specific </a:t>
            </a:r>
            <a:r>
              <a:rPr lang="en-GB" sz="700" dirty="0" err="1"/>
              <a:t>IgE</a:t>
            </a:r>
            <a:r>
              <a:rPr lang="en-GB" sz="700" dirty="0"/>
              <a:t> &gt;0.35 </a:t>
            </a:r>
            <a:r>
              <a:rPr lang="en-GB" sz="700" dirty="0" err="1"/>
              <a:t>kU</a:t>
            </a:r>
            <a:r>
              <a:rPr lang="en-GB" sz="700" dirty="0"/>
              <a:t>/L; </a:t>
            </a:r>
            <a:r>
              <a:rPr lang="en-GB" sz="700" baseline="30000" dirty="0"/>
              <a:t>‡</a:t>
            </a:r>
            <a:r>
              <a:rPr lang="en-GB" sz="700" dirty="0"/>
              <a:t>T2-high status at follow-up defined by </a:t>
            </a:r>
            <a:r>
              <a:rPr lang="en-GB" sz="700" dirty="0" err="1"/>
              <a:t>FeNO</a:t>
            </a:r>
            <a:r>
              <a:rPr lang="en-GB" sz="700" dirty="0"/>
              <a:t> &gt;23 ppb; </a:t>
            </a:r>
            <a:r>
              <a:rPr lang="en-GB" sz="700" baseline="30000" dirty="0"/>
              <a:t>§</a:t>
            </a:r>
            <a:r>
              <a:rPr lang="en-GB" sz="700" dirty="0"/>
              <a:t>T2-high status defined by biopsy eosinophils &gt;23 cells/mm</a:t>
            </a:r>
            <a:r>
              <a:rPr lang="en-GB" sz="700" baseline="30000" dirty="0"/>
              <a:t>2</a:t>
            </a:r>
            <a:r>
              <a:rPr lang="en-GB" sz="700" dirty="0"/>
              <a:t> and T2-low status by biopsy eosinophils ≤23 cells/mm</a:t>
            </a:r>
            <a:r>
              <a:rPr lang="en-GB" sz="700" baseline="30000" dirty="0"/>
              <a:t>2</a:t>
            </a:r>
            <a:endParaRPr lang="en-GB" sz="700" dirty="0"/>
          </a:p>
          <a:p>
            <a:r>
              <a:rPr lang="en-GB" sz="700" dirty="0" err="1"/>
              <a:t>FeNO</a:t>
            </a:r>
            <a:r>
              <a:rPr lang="en-GB" sz="700" dirty="0"/>
              <a:t>; fractional exhaled nitric oxide; </a:t>
            </a:r>
            <a:r>
              <a:rPr lang="en-GB" sz="700" dirty="0" err="1"/>
              <a:t>IgE</a:t>
            </a:r>
            <a:r>
              <a:rPr lang="en-GB" sz="700" dirty="0"/>
              <a:t>, immunoglobulin E; IL, interleukin; ILC2, type 2 innate lymphoid cell; ppb, parts per billion; T2, type 2</a:t>
            </a:r>
            <a:br>
              <a:rPr lang="en-GB" sz="700" dirty="0"/>
            </a:br>
            <a:r>
              <a:rPr lang="en-GB" sz="700" dirty="0" err="1"/>
              <a:t>Bonato</a:t>
            </a:r>
            <a:r>
              <a:rPr lang="en-GB" sz="700" dirty="0"/>
              <a:t> M, </a:t>
            </a:r>
            <a:r>
              <a:rPr lang="en-GB" sz="700" dirty="0" err="1"/>
              <a:t>Bazzan</a:t>
            </a:r>
            <a:r>
              <a:rPr lang="en-GB" sz="700" dirty="0"/>
              <a:t> E, </a:t>
            </a:r>
            <a:r>
              <a:rPr lang="en-GB" sz="700" dirty="0" err="1"/>
              <a:t>Maes</a:t>
            </a:r>
            <a:r>
              <a:rPr lang="en-GB" sz="700" dirty="0"/>
              <a:t> T, </a:t>
            </a:r>
            <a:r>
              <a:rPr lang="en-GB" sz="700" dirty="0" err="1"/>
              <a:t>Brusselle</a:t>
            </a:r>
            <a:r>
              <a:rPr lang="en-GB" sz="700" dirty="0"/>
              <a:t> G, </a:t>
            </a:r>
            <a:r>
              <a:rPr lang="en-GB" sz="700" dirty="0" err="1"/>
              <a:t>Turato</a:t>
            </a:r>
            <a:r>
              <a:rPr lang="en-GB" sz="700" dirty="0"/>
              <a:t> G, </a:t>
            </a:r>
            <a:r>
              <a:rPr lang="en-GB" sz="700" dirty="0" err="1"/>
              <a:t>Padrin</a:t>
            </a:r>
            <a:r>
              <a:rPr lang="en-GB" sz="700" dirty="0"/>
              <a:t> Y, </a:t>
            </a:r>
            <a:r>
              <a:rPr lang="en-GB" sz="700" dirty="0" err="1"/>
              <a:t>Turrin</a:t>
            </a:r>
            <a:r>
              <a:rPr lang="en-GB" sz="700" dirty="0"/>
              <a:t> M, </a:t>
            </a:r>
            <a:r>
              <a:rPr lang="en-GB" sz="700" dirty="0" err="1"/>
              <a:t>Cosio</a:t>
            </a:r>
            <a:r>
              <a:rPr lang="en-GB" sz="700" dirty="0"/>
              <a:t> MG, </a:t>
            </a:r>
            <a:r>
              <a:rPr lang="en-GB" sz="700" dirty="0" err="1"/>
              <a:t>Saetta</a:t>
            </a:r>
            <a:r>
              <a:rPr lang="en-GB" sz="700" dirty="0"/>
              <a:t> M, </a:t>
            </a:r>
            <a:r>
              <a:rPr lang="en-GB" sz="700" dirty="0" err="1"/>
              <a:t>Baraldo</a:t>
            </a:r>
            <a:r>
              <a:rPr lang="en-GB" sz="700" dirty="0"/>
              <a:t> S. Poster PA2814 presented at ERS 2022</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50863" y="5555528"/>
            <a:ext cx="11090275" cy="468000"/>
          </a:xfrm>
          <a:prstGeom prst="roundRect">
            <a:avLst/>
          </a:prstGeom>
          <a:solidFill>
            <a:schemeClr val="tx2"/>
          </a:solidFill>
        </p:spPr>
        <p:txBody>
          <a:bodyPr anchor="ctr"/>
          <a:lstStyle/>
          <a:p>
            <a:pPr marL="0" indent="0" algn="ctr">
              <a:buNone/>
            </a:pPr>
            <a:r>
              <a:rPr lang="en-GB" sz="1600" b="1" u="sng" dirty="0">
                <a:solidFill>
                  <a:schemeClr val="bg1"/>
                </a:solidFill>
              </a:rPr>
              <a:t>Key takeaways:</a:t>
            </a:r>
            <a:r>
              <a:rPr lang="en-GB" sz="1600" b="1" dirty="0">
                <a:solidFill>
                  <a:schemeClr val="bg1"/>
                </a:solidFill>
              </a:rPr>
              <a:t> </a:t>
            </a:r>
            <a:r>
              <a:rPr lang="en-GB" sz="1600" i="1" dirty="0">
                <a:solidFill>
                  <a:schemeClr val="bg1"/>
                </a:solidFill>
              </a:rPr>
              <a:t>ILC2 may drive T2 inflammation in early life and be associated with non-atopy; ILC2 may also promote </a:t>
            </a:r>
            <a:br>
              <a:rPr lang="en-GB" sz="1600" i="1" dirty="0">
                <a:solidFill>
                  <a:schemeClr val="bg1"/>
                </a:solidFill>
              </a:rPr>
            </a:br>
            <a:r>
              <a:rPr lang="en-GB" sz="1600" i="1" dirty="0">
                <a:solidFill>
                  <a:schemeClr val="bg1"/>
                </a:solidFill>
              </a:rPr>
              <a:t>development of atopic asthma later in life</a:t>
            </a:r>
            <a:endParaRPr lang="en-GB" sz="1600" dirty="0">
              <a:solidFill>
                <a:schemeClr val="bg1"/>
              </a:solidFill>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1" y="1376362"/>
            <a:ext cx="2577037" cy="756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200">
                <a:solidFill>
                  <a:schemeClr val="bg1"/>
                </a:solidFill>
                <a:latin typeface="Calibri" panose="020F0502020204030204" pitchFamily="34" charset="0"/>
                <a:cs typeface="Calibri" panose="020F0502020204030204" pitchFamily="34" charset="0"/>
              </a:rPr>
              <a:t>Bonato M</a:t>
            </a:r>
            <a:br>
              <a:rPr lang="en-GB" sz="1200">
                <a:solidFill>
                  <a:schemeClr val="bg1"/>
                </a:solidFill>
                <a:latin typeface="Calibri" panose="020F0502020204030204" pitchFamily="34" charset="0"/>
                <a:cs typeface="Calibri" panose="020F0502020204030204" pitchFamily="34" charset="0"/>
              </a:rPr>
            </a:br>
            <a:r>
              <a:rPr lang="en-GB" sz="1100" i="1">
                <a:solidFill>
                  <a:schemeClr val="bg1"/>
                </a:solidFill>
                <a:latin typeface="Calibri" panose="020F0502020204030204" pitchFamily="34" charset="0"/>
                <a:cs typeface="Calibri" panose="020F0502020204030204" pitchFamily="34" charset="0"/>
              </a:rPr>
              <a:t>University of Padova, and Ospedale Ca’ Foncello, Treviso, Italy </a:t>
            </a:r>
            <a:endParaRPr lang="en-GB" sz="110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3"/>
            <a:ext cx="8415584" cy="1055767"/>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To investigate ILC2 and T2 inflammation mechanisms involved in the development of asthma, bronchial biopsies from children undergoing clinically indicated bronchoscopy (n=61 in children with wheeze, n=48 in children without wheeze) were studied,* and patients were followed prospectively for a median of 5 years</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566275"/>
            <a:ext cx="11090275" cy="2861379"/>
          </a:xfrm>
          <a:prstGeom prst="roundRect">
            <a:avLst>
              <a:gd name="adj" fmla="val 4885"/>
            </a:avLst>
          </a:prstGeom>
          <a:ln w="19050">
            <a:solidFill>
              <a:schemeClr val="accent4"/>
            </a:solidFill>
          </a:ln>
        </p:spPr>
        <p:txBody>
          <a:bodyPr vert="horz" lIns="0" tIns="0" rIns="7632000" bIns="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400" dirty="0"/>
              <a:t>Levels of ILC2 were higher in preschool children than school-age children (P=0.02) and in non-atopic compared with atopic children (P=0.03)</a:t>
            </a:r>
            <a:r>
              <a:rPr lang="en-GB" sz="1400" baseline="30000" dirty="0"/>
              <a:t>†</a:t>
            </a:r>
            <a:r>
              <a:rPr lang="en-GB" sz="1400" dirty="0"/>
              <a:t>; levels of ILC2 also correlated with IL-5+ cells (r=0.64; P=0.02) and biopsy eosinophils (r=0.27; P=0.03), but not with IL-4+ cells, blood eosinophils, serum </a:t>
            </a:r>
            <a:r>
              <a:rPr lang="en-GB" sz="1400" dirty="0" err="1"/>
              <a:t>IgE</a:t>
            </a:r>
            <a:r>
              <a:rPr lang="en-GB" sz="1400" dirty="0"/>
              <a:t> or remodelling</a:t>
            </a:r>
          </a:p>
          <a:p>
            <a:pPr>
              <a:spcBef>
                <a:spcPts val="600"/>
              </a:spcBef>
            </a:pPr>
            <a:r>
              <a:rPr lang="en-GB" sz="1400" dirty="0"/>
              <a:t>ILC2 levels were higher in children who developed atopic asthma compared with those without atopy</a:t>
            </a:r>
            <a:r>
              <a:rPr lang="en-GB" sz="1400" baseline="30000" dirty="0"/>
              <a:t>† </a:t>
            </a:r>
            <a:r>
              <a:rPr lang="en-GB" sz="1400" dirty="0"/>
              <a:t>(P=0.02) or without </a:t>
            </a:r>
            <a:br>
              <a:rPr lang="en-GB" sz="1400" dirty="0"/>
            </a:br>
            <a:r>
              <a:rPr lang="en-GB" sz="1400" dirty="0"/>
              <a:t>asthma (P=0.04)</a:t>
            </a:r>
          </a:p>
        </p:txBody>
      </p:sp>
      <p:sp>
        <p:nvSpPr>
          <p:cNvPr id="84" name="TextBox 83">
            <a:extLst>
              <a:ext uri="{FF2B5EF4-FFF2-40B4-BE49-F238E27FC236}">
                <a16:creationId xmlns:a16="http://schemas.microsoft.com/office/drawing/2014/main" id="{B19E9491-074B-41D3-A01D-C613C2B6436A}"/>
              </a:ext>
            </a:extLst>
          </p:cNvPr>
          <p:cNvSpPr txBox="1"/>
          <p:nvPr/>
        </p:nvSpPr>
        <p:spPr>
          <a:xfrm>
            <a:off x="8429864" y="2717963"/>
            <a:ext cx="2830691" cy="400110"/>
          </a:xfrm>
          <a:prstGeom prst="rect">
            <a:avLst/>
          </a:prstGeom>
          <a:noFill/>
        </p:spPr>
        <p:txBody>
          <a:bodyPr wrap="square" rtlCol="0">
            <a:spAutoFit/>
          </a:bodyPr>
          <a:lstStyle/>
          <a:p>
            <a:pPr algn="ctr"/>
            <a:r>
              <a:rPr lang="en-GB" sz="1000" b="1" dirty="0"/>
              <a:t>Bronchial biopsy ILC2 number in children with and without wheeze, by T2 and atopy status</a:t>
            </a:r>
            <a:r>
              <a:rPr lang="en-GB" sz="1000" b="1" baseline="30000" dirty="0"/>
              <a:t>†§</a:t>
            </a:r>
          </a:p>
        </p:txBody>
      </p:sp>
      <p:grpSp>
        <p:nvGrpSpPr>
          <p:cNvPr id="86" name="Group 85">
            <a:extLst>
              <a:ext uri="{FF2B5EF4-FFF2-40B4-BE49-F238E27FC236}">
                <a16:creationId xmlns:a16="http://schemas.microsoft.com/office/drawing/2014/main" id="{72C9BFF9-D96E-4879-B705-5F1A7126572E}"/>
              </a:ext>
            </a:extLst>
          </p:cNvPr>
          <p:cNvGrpSpPr/>
          <p:nvPr/>
        </p:nvGrpSpPr>
        <p:grpSpPr>
          <a:xfrm>
            <a:off x="8031280" y="3256710"/>
            <a:ext cx="3232038" cy="1949818"/>
            <a:chOff x="8889779" y="2524498"/>
            <a:chExt cx="2585514" cy="1559786"/>
          </a:xfrm>
        </p:grpSpPr>
        <p:sp>
          <p:nvSpPr>
            <p:cNvPr id="124" name="Freeform: Shape 123">
              <a:extLst>
                <a:ext uri="{FF2B5EF4-FFF2-40B4-BE49-F238E27FC236}">
                  <a16:creationId xmlns:a16="http://schemas.microsoft.com/office/drawing/2014/main" id="{1202A417-2262-4C5C-9EE2-B753222C07E4}"/>
                </a:ext>
              </a:extLst>
            </p:cNvPr>
            <p:cNvSpPr/>
            <p:nvPr/>
          </p:nvSpPr>
          <p:spPr>
            <a:xfrm>
              <a:off x="9210842" y="2876773"/>
              <a:ext cx="2264451" cy="962025"/>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5" name="Rectangle 124">
              <a:extLst>
                <a:ext uri="{FF2B5EF4-FFF2-40B4-BE49-F238E27FC236}">
                  <a16:creationId xmlns:a16="http://schemas.microsoft.com/office/drawing/2014/main" id="{5C837A3D-975D-4456-AC0E-68003D0BD454}"/>
                </a:ext>
              </a:extLst>
            </p:cNvPr>
            <p:cNvSpPr/>
            <p:nvPr/>
          </p:nvSpPr>
          <p:spPr>
            <a:xfrm>
              <a:off x="9420225" y="3528875"/>
              <a:ext cx="414338" cy="190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CEF4D8E2-61F4-448D-9379-13AA2F8A93E2}"/>
                </a:ext>
              </a:extLst>
            </p:cNvPr>
            <p:cNvSpPr/>
            <p:nvPr/>
          </p:nvSpPr>
          <p:spPr>
            <a:xfrm>
              <a:off x="11008219" y="3642004"/>
              <a:ext cx="414338" cy="77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B74C4CC4-033A-4F64-B610-7D86885C2900}"/>
                </a:ext>
              </a:extLst>
            </p:cNvPr>
            <p:cNvCxnSpPr/>
            <p:nvPr/>
          </p:nvCxnSpPr>
          <p:spPr>
            <a:xfrm>
              <a:off x="9155752" y="2881644"/>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43A2C9D-CA9E-4C59-8113-9288F616CEEA}"/>
                </a:ext>
              </a:extLst>
            </p:cNvPr>
            <p:cNvCxnSpPr/>
            <p:nvPr/>
          </p:nvCxnSpPr>
          <p:spPr>
            <a:xfrm>
              <a:off x="9155752" y="3714531"/>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CCEB9D1-6044-4057-B391-5FAE650D5F73}"/>
                </a:ext>
              </a:extLst>
            </p:cNvPr>
            <p:cNvCxnSpPr>
              <a:cxnSpLocks/>
            </p:cNvCxnSpPr>
            <p:nvPr/>
          </p:nvCxnSpPr>
          <p:spPr>
            <a:xfrm>
              <a:off x="9155752" y="3838798"/>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42047C5-4212-43FD-BEAE-13B1CE83B919}"/>
                </a:ext>
              </a:extLst>
            </p:cNvPr>
            <p:cNvSpPr txBox="1"/>
            <p:nvPr/>
          </p:nvSpPr>
          <p:spPr>
            <a:xfrm>
              <a:off x="8921535" y="2827243"/>
              <a:ext cx="209533" cy="110794"/>
            </a:xfrm>
            <a:prstGeom prst="rect">
              <a:avLst/>
            </a:prstGeom>
            <a:noFill/>
          </p:spPr>
          <p:txBody>
            <a:bodyPr wrap="square" lIns="0" tIns="0" rIns="0" bIns="0" rtlCol="0">
              <a:spAutoFit/>
            </a:bodyPr>
            <a:lstStyle/>
            <a:p>
              <a:pPr algn="r"/>
              <a:r>
                <a:rPr lang="en-GB" sz="900"/>
                <a:t>70</a:t>
              </a:r>
            </a:p>
          </p:txBody>
        </p:sp>
        <p:sp>
          <p:nvSpPr>
            <p:cNvPr id="131" name="TextBox 130">
              <a:extLst>
                <a:ext uri="{FF2B5EF4-FFF2-40B4-BE49-F238E27FC236}">
                  <a16:creationId xmlns:a16="http://schemas.microsoft.com/office/drawing/2014/main" id="{07A50606-341F-4D72-B1A7-A52C66479EEE}"/>
                </a:ext>
              </a:extLst>
            </p:cNvPr>
            <p:cNvSpPr txBox="1"/>
            <p:nvPr/>
          </p:nvSpPr>
          <p:spPr>
            <a:xfrm>
              <a:off x="8891989" y="3660129"/>
              <a:ext cx="239079" cy="110794"/>
            </a:xfrm>
            <a:prstGeom prst="rect">
              <a:avLst/>
            </a:prstGeom>
            <a:noFill/>
          </p:spPr>
          <p:txBody>
            <a:bodyPr wrap="square" lIns="0" tIns="0" rIns="0" bIns="0" rtlCol="0">
              <a:spAutoFit/>
            </a:bodyPr>
            <a:lstStyle/>
            <a:p>
              <a:pPr algn="r"/>
              <a:r>
                <a:rPr lang="en-GB" sz="900"/>
                <a:t>0</a:t>
              </a:r>
            </a:p>
          </p:txBody>
        </p:sp>
        <p:sp>
          <p:nvSpPr>
            <p:cNvPr id="132" name="TextBox 131">
              <a:extLst>
                <a:ext uri="{FF2B5EF4-FFF2-40B4-BE49-F238E27FC236}">
                  <a16:creationId xmlns:a16="http://schemas.microsoft.com/office/drawing/2014/main" id="{F118649F-437F-4992-8308-813F6D92C732}"/>
                </a:ext>
              </a:extLst>
            </p:cNvPr>
            <p:cNvSpPr txBox="1"/>
            <p:nvPr/>
          </p:nvSpPr>
          <p:spPr>
            <a:xfrm rot="16200000">
              <a:off x="8279165" y="3310496"/>
              <a:ext cx="1340201" cy="110794"/>
            </a:xfrm>
            <a:prstGeom prst="rect">
              <a:avLst/>
            </a:prstGeom>
            <a:noFill/>
          </p:spPr>
          <p:txBody>
            <a:bodyPr wrap="square" lIns="0" tIns="0" rIns="0" bIns="0" rtlCol="0">
              <a:spAutoFit/>
            </a:bodyPr>
            <a:lstStyle/>
            <a:p>
              <a:pPr algn="ctr"/>
              <a:r>
                <a:rPr lang="en-GB" sz="900" dirty="0"/>
                <a:t>Biopsy ILC2 (cells/mm</a:t>
              </a:r>
              <a:r>
                <a:rPr lang="en-GB" sz="900" baseline="30000" dirty="0"/>
                <a:t>2</a:t>
              </a:r>
              <a:r>
                <a:rPr lang="en-GB" sz="900" dirty="0"/>
                <a:t>)</a:t>
              </a:r>
            </a:p>
          </p:txBody>
        </p:sp>
        <p:cxnSp>
          <p:nvCxnSpPr>
            <p:cNvPr id="133" name="Straight Connector 132">
              <a:extLst>
                <a:ext uri="{FF2B5EF4-FFF2-40B4-BE49-F238E27FC236}">
                  <a16:creationId xmlns:a16="http://schemas.microsoft.com/office/drawing/2014/main" id="{EA38CECE-51A9-4045-BA8C-29941E796945}"/>
                </a:ext>
              </a:extLst>
            </p:cNvPr>
            <p:cNvCxnSpPr/>
            <p:nvPr/>
          </p:nvCxnSpPr>
          <p:spPr>
            <a:xfrm>
              <a:off x="9156887" y="3596509"/>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5415785C-8A79-4020-91FC-34E9A954640D}"/>
                </a:ext>
              </a:extLst>
            </p:cNvPr>
            <p:cNvSpPr txBox="1"/>
            <p:nvPr/>
          </p:nvSpPr>
          <p:spPr>
            <a:xfrm>
              <a:off x="8893124" y="3542107"/>
              <a:ext cx="239079" cy="110794"/>
            </a:xfrm>
            <a:prstGeom prst="rect">
              <a:avLst/>
            </a:prstGeom>
            <a:noFill/>
          </p:spPr>
          <p:txBody>
            <a:bodyPr wrap="square" lIns="0" tIns="0" rIns="0" bIns="0" rtlCol="0">
              <a:spAutoFit/>
            </a:bodyPr>
            <a:lstStyle/>
            <a:p>
              <a:pPr algn="r"/>
              <a:r>
                <a:rPr lang="en-GB" sz="900"/>
                <a:t>10</a:t>
              </a:r>
            </a:p>
          </p:txBody>
        </p:sp>
        <p:cxnSp>
          <p:nvCxnSpPr>
            <p:cNvPr id="135" name="Straight Connector 134">
              <a:extLst>
                <a:ext uri="{FF2B5EF4-FFF2-40B4-BE49-F238E27FC236}">
                  <a16:creationId xmlns:a16="http://schemas.microsoft.com/office/drawing/2014/main" id="{46AD7E09-508F-4CCE-A348-C066E5006398}"/>
                </a:ext>
              </a:extLst>
            </p:cNvPr>
            <p:cNvCxnSpPr/>
            <p:nvPr/>
          </p:nvCxnSpPr>
          <p:spPr>
            <a:xfrm>
              <a:off x="9155552" y="3482060"/>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E24B1D5B-E93F-407D-ACF6-C764CDFB9694}"/>
                </a:ext>
              </a:extLst>
            </p:cNvPr>
            <p:cNvSpPr txBox="1"/>
            <p:nvPr/>
          </p:nvSpPr>
          <p:spPr>
            <a:xfrm>
              <a:off x="8891789" y="3427658"/>
              <a:ext cx="239079" cy="110794"/>
            </a:xfrm>
            <a:prstGeom prst="rect">
              <a:avLst/>
            </a:prstGeom>
            <a:noFill/>
          </p:spPr>
          <p:txBody>
            <a:bodyPr wrap="square" lIns="0" tIns="0" rIns="0" bIns="0" rtlCol="0">
              <a:spAutoFit/>
            </a:bodyPr>
            <a:lstStyle/>
            <a:p>
              <a:pPr algn="r"/>
              <a:r>
                <a:rPr lang="en-GB" sz="900"/>
                <a:t>20</a:t>
              </a:r>
            </a:p>
          </p:txBody>
        </p:sp>
        <p:cxnSp>
          <p:nvCxnSpPr>
            <p:cNvPr id="137" name="Straight Connector 136">
              <a:extLst>
                <a:ext uri="{FF2B5EF4-FFF2-40B4-BE49-F238E27FC236}">
                  <a16:creationId xmlns:a16="http://schemas.microsoft.com/office/drawing/2014/main" id="{CE871922-0AFE-4C5D-9010-CB4A26531968}"/>
                </a:ext>
              </a:extLst>
            </p:cNvPr>
            <p:cNvCxnSpPr/>
            <p:nvPr/>
          </p:nvCxnSpPr>
          <p:spPr>
            <a:xfrm>
              <a:off x="9156887" y="3359664"/>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95A6948-6341-49E8-B02C-EAB925D69EEB}"/>
                </a:ext>
              </a:extLst>
            </p:cNvPr>
            <p:cNvSpPr txBox="1"/>
            <p:nvPr/>
          </p:nvSpPr>
          <p:spPr>
            <a:xfrm>
              <a:off x="8893124" y="3305262"/>
              <a:ext cx="239079" cy="110794"/>
            </a:xfrm>
            <a:prstGeom prst="rect">
              <a:avLst/>
            </a:prstGeom>
            <a:noFill/>
          </p:spPr>
          <p:txBody>
            <a:bodyPr wrap="square" lIns="0" tIns="0" rIns="0" bIns="0" rtlCol="0">
              <a:spAutoFit/>
            </a:bodyPr>
            <a:lstStyle/>
            <a:p>
              <a:pPr algn="r"/>
              <a:r>
                <a:rPr lang="en-GB" sz="900"/>
                <a:t>30</a:t>
              </a:r>
            </a:p>
          </p:txBody>
        </p:sp>
        <p:cxnSp>
          <p:nvCxnSpPr>
            <p:cNvPr id="139" name="Straight Connector 138">
              <a:extLst>
                <a:ext uri="{FF2B5EF4-FFF2-40B4-BE49-F238E27FC236}">
                  <a16:creationId xmlns:a16="http://schemas.microsoft.com/office/drawing/2014/main" id="{4DDAFB11-9401-428B-80DE-4E9008E8E66F}"/>
                </a:ext>
              </a:extLst>
            </p:cNvPr>
            <p:cNvCxnSpPr/>
            <p:nvPr/>
          </p:nvCxnSpPr>
          <p:spPr>
            <a:xfrm>
              <a:off x="9158022" y="3239261"/>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38D66A0B-CBD0-4350-8A4D-6377B5FBDE46}"/>
                </a:ext>
              </a:extLst>
            </p:cNvPr>
            <p:cNvSpPr txBox="1"/>
            <p:nvPr/>
          </p:nvSpPr>
          <p:spPr>
            <a:xfrm>
              <a:off x="8894259" y="3184859"/>
              <a:ext cx="239079" cy="110794"/>
            </a:xfrm>
            <a:prstGeom prst="rect">
              <a:avLst/>
            </a:prstGeom>
            <a:noFill/>
          </p:spPr>
          <p:txBody>
            <a:bodyPr wrap="square" lIns="0" tIns="0" rIns="0" bIns="0" rtlCol="0">
              <a:spAutoFit/>
            </a:bodyPr>
            <a:lstStyle/>
            <a:p>
              <a:pPr algn="r"/>
              <a:r>
                <a:rPr lang="en-GB" sz="900" dirty="0"/>
                <a:t>40</a:t>
              </a:r>
            </a:p>
          </p:txBody>
        </p:sp>
        <p:cxnSp>
          <p:nvCxnSpPr>
            <p:cNvPr id="141" name="Straight Connector 140">
              <a:extLst>
                <a:ext uri="{FF2B5EF4-FFF2-40B4-BE49-F238E27FC236}">
                  <a16:creationId xmlns:a16="http://schemas.microsoft.com/office/drawing/2014/main" id="{E16D65A6-5802-4F91-B7FC-38D0C43E55D9}"/>
                </a:ext>
              </a:extLst>
            </p:cNvPr>
            <p:cNvCxnSpPr/>
            <p:nvPr/>
          </p:nvCxnSpPr>
          <p:spPr>
            <a:xfrm>
              <a:off x="9155552" y="3116630"/>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34D4B12-C113-4630-AA2E-A58A70180717}"/>
                </a:ext>
              </a:extLst>
            </p:cNvPr>
            <p:cNvSpPr txBox="1"/>
            <p:nvPr/>
          </p:nvSpPr>
          <p:spPr>
            <a:xfrm>
              <a:off x="8891789" y="3062228"/>
              <a:ext cx="239079" cy="110794"/>
            </a:xfrm>
            <a:prstGeom prst="rect">
              <a:avLst/>
            </a:prstGeom>
            <a:noFill/>
          </p:spPr>
          <p:txBody>
            <a:bodyPr wrap="square" lIns="0" tIns="0" rIns="0" bIns="0" rtlCol="0">
              <a:spAutoFit/>
            </a:bodyPr>
            <a:lstStyle/>
            <a:p>
              <a:pPr algn="r"/>
              <a:r>
                <a:rPr lang="en-GB" sz="900"/>
                <a:t>50</a:t>
              </a:r>
            </a:p>
          </p:txBody>
        </p:sp>
        <p:cxnSp>
          <p:nvCxnSpPr>
            <p:cNvPr id="143" name="Straight Connector 142">
              <a:extLst>
                <a:ext uri="{FF2B5EF4-FFF2-40B4-BE49-F238E27FC236}">
                  <a16:creationId xmlns:a16="http://schemas.microsoft.com/office/drawing/2014/main" id="{B36B1FC9-6BFD-4662-B525-D8B4B6276897}"/>
                </a:ext>
              </a:extLst>
            </p:cNvPr>
            <p:cNvCxnSpPr/>
            <p:nvPr/>
          </p:nvCxnSpPr>
          <p:spPr>
            <a:xfrm>
              <a:off x="9153542" y="3001712"/>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6BB9112D-23F6-4EDD-BBBE-14222D8341E0}"/>
                </a:ext>
              </a:extLst>
            </p:cNvPr>
            <p:cNvSpPr txBox="1"/>
            <p:nvPr/>
          </p:nvSpPr>
          <p:spPr>
            <a:xfrm>
              <a:off x="8889779" y="2947310"/>
              <a:ext cx="239079" cy="110794"/>
            </a:xfrm>
            <a:prstGeom prst="rect">
              <a:avLst/>
            </a:prstGeom>
            <a:noFill/>
          </p:spPr>
          <p:txBody>
            <a:bodyPr wrap="square" lIns="0" tIns="0" rIns="0" bIns="0" rtlCol="0">
              <a:spAutoFit/>
            </a:bodyPr>
            <a:lstStyle/>
            <a:p>
              <a:pPr algn="r"/>
              <a:r>
                <a:rPr lang="en-GB" sz="900"/>
                <a:t>60</a:t>
              </a:r>
            </a:p>
          </p:txBody>
        </p:sp>
        <p:sp>
          <p:nvSpPr>
            <p:cNvPr id="145" name="TextBox 144">
              <a:extLst>
                <a:ext uri="{FF2B5EF4-FFF2-40B4-BE49-F238E27FC236}">
                  <a16:creationId xmlns:a16="http://schemas.microsoft.com/office/drawing/2014/main" id="{25476A9E-60BA-4FCD-8138-DBAA8DE94A38}"/>
                </a:ext>
              </a:extLst>
            </p:cNvPr>
            <p:cNvSpPr txBox="1"/>
            <p:nvPr/>
          </p:nvSpPr>
          <p:spPr>
            <a:xfrm>
              <a:off x="9451181" y="3862695"/>
              <a:ext cx="395288" cy="221589"/>
            </a:xfrm>
            <a:prstGeom prst="rect">
              <a:avLst/>
            </a:prstGeom>
            <a:noFill/>
          </p:spPr>
          <p:txBody>
            <a:bodyPr wrap="square" lIns="0" tIns="0" rIns="0" bIns="0" rtlCol="0">
              <a:spAutoFit/>
            </a:bodyPr>
            <a:lstStyle/>
            <a:p>
              <a:pPr algn="ctr"/>
              <a:r>
                <a:rPr lang="en-GB" sz="900" dirty="0"/>
                <a:t>T2-high atopic</a:t>
              </a:r>
            </a:p>
          </p:txBody>
        </p:sp>
        <p:sp>
          <p:nvSpPr>
            <p:cNvPr id="146" name="TextBox 145">
              <a:extLst>
                <a:ext uri="{FF2B5EF4-FFF2-40B4-BE49-F238E27FC236}">
                  <a16:creationId xmlns:a16="http://schemas.microsoft.com/office/drawing/2014/main" id="{4B0167DF-1AE4-4EF9-B9E4-1AC798136A7E}"/>
                </a:ext>
              </a:extLst>
            </p:cNvPr>
            <p:cNvSpPr txBox="1"/>
            <p:nvPr/>
          </p:nvSpPr>
          <p:spPr>
            <a:xfrm>
              <a:off x="9960769" y="3862695"/>
              <a:ext cx="417040" cy="221589"/>
            </a:xfrm>
            <a:prstGeom prst="rect">
              <a:avLst/>
            </a:prstGeom>
            <a:noFill/>
          </p:spPr>
          <p:txBody>
            <a:bodyPr wrap="square" lIns="0" tIns="0" rIns="0" bIns="0" rtlCol="0">
              <a:spAutoFit/>
            </a:bodyPr>
            <a:lstStyle/>
            <a:p>
              <a:pPr algn="ctr"/>
              <a:r>
                <a:rPr lang="en-GB" sz="900" dirty="0"/>
                <a:t>T2-high non-atopic </a:t>
              </a:r>
            </a:p>
          </p:txBody>
        </p:sp>
        <p:sp>
          <p:nvSpPr>
            <p:cNvPr id="147" name="TextBox 146">
              <a:extLst>
                <a:ext uri="{FF2B5EF4-FFF2-40B4-BE49-F238E27FC236}">
                  <a16:creationId xmlns:a16="http://schemas.microsoft.com/office/drawing/2014/main" id="{B7FF59DB-17B7-4665-97F1-F4A40F75C830}"/>
                </a:ext>
              </a:extLst>
            </p:cNvPr>
            <p:cNvSpPr txBox="1"/>
            <p:nvPr/>
          </p:nvSpPr>
          <p:spPr>
            <a:xfrm>
              <a:off x="10492109" y="3862695"/>
              <a:ext cx="370234" cy="110794"/>
            </a:xfrm>
            <a:prstGeom prst="rect">
              <a:avLst/>
            </a:prstGeom>
            <a:noFill/>
          </p:spPr>
          <p:txBody>
            <a:bodyPr wrap="square" lIns="0" tIns="0" rIns="0" bIns="0" rtlCol="0">
              <a:spAutoFit/>
            </a:bodyPr>
            <a:lstStyle/>
            <a:p>
              <a:pPr algn="ctr"/>
              <a:r>
                <a:rPr lang="en-GB" sz="900" dirty="0"/>
                <a:t>T2-Low</a:t>
              </a:r>
            </a:p>
          </p:txBody>
        </p:sp>
        <p:sp>
          <p:nvSpPr>
            <p:cNvPr id="148" name="TextBox 147">
              <a:extLst>
                <a:ext uri="{FF2B5EF4-FFF2-40B4-BE49-F238E27FC236}">
                  <a16:creationId xmlns:a16="http://schemas.microsoft.com/office/drawing/2014/main" id="{DC8C7E6E-CE08-481E-A420-C5656C7A9739}"/>
                </a:ext>
              </a:extLst>
            </p:cNvPr>
            <p:cNvSpPr txBox="1"/>
            <p:nvPr/>
          </p:nvSpPr>
          <p:spPr>
            <a:xfrm>
              <a:off x="11008519" y="3862695"/>
              <a:ext cx="413521" cy="221589"/>
            </a:xfrm>
            <a:prstGeom prst="rect">
              <a:avLst/>
            </a:prstGeom>
            <a:noFill/>
          </p:spPr>
          <p:txBody>
            <a:bodyPr wrap="square" lIns="0" tIns="0" rIns="0" bIns="0" rtlCol="0">
              <a:spAutoFit/>
            </a:bodyPr>
            <a:lstStyle/>
            <a:p>
              <a:pPr algn="ctr"/>
              <a:r>
                <a:rPr lang="en-GB" sz="900" dirty="0"/>
                <a:t>Without wheeze</a:t>
              </a:r>
            </a:p>
          </p:txBody>
        </p:sp>
        <p:cxnSp>
          <p:nvCxnSpPr>
            <p:cNvPr id="149" name="Straight Connector 148">
              <a:extLst>
                <a:ext uri="{FF2B5EF4-FFF2-40B4-BE49-F238E27FC236}">
                  <a16:creationId xmlns:a16="http://schemas.microsoft.com/office/drawing/2014/main" id="{A079EBE3-84C3-461F-B177-F69DDE01ED69}"/>
                </a:ext>
              </a:extLst>
            </p:cNvPr>
            <p:cNvCxnSpPr/>
            <p:nvPr/>
          </p:nvCxnSpPr>
          <p:spPr>
            <a:xfrm>
              <a:off x="9420225" y="3690285"/>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E062C0E-2B81-4962-9BEC-8434F54B1B45}"/>
                </a:ext>
              </a:extLst>
            </p:cNvPr>
            <p:cNvCxnSpPr/>
            <p:nvPr/>
          </p:nvCxnSpPr>
          <p:spPr>
            <a:xfrm>
              <a:off x="10474819" y="3685523"/>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41555BB-B381-4B09-98BE-2BD87F862314}"/>
                </a:ext>
              </a:extLst>
            </p:cNvPr>
            <p:cNvCxnSpPr/>
            <p:nvPr/>
          </p:nvCxnSpPr>
          <p:spPr>
            <a:xfrm>
              <a:off x="11005838" y="3702284"/>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A0CDC62B-5B60-4A0D-8266-9A0D447A78EC}"/>
                </a:ext>
              </a:extLst>
            </p:cNvPr>
            <p:cNvSpPr/>
            <p:nvPr/>
          </p:nvSpPr>
          <p:spPr>
            <a:xfrm>
              <a:off x="10652596" y="3439391"/>
              <a:ext cx="59531" cy="595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5921D34F-3E0A-4185-ABA1-4EAF11438113}"/>
                </a:ext>
              </a:extLst>
            </p:cNvPr>
            <p:cNvSpPr/>
            <p:nvPr/>
          </p:nvSpPr>
          <p:spPr>
            <a:xfrm>
              <a:off x="10132634" y="2891188"/>
              <a:ext cx="59531" cy="595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D922DAD0-095A-49D0-AB19-B48382111D32}"/>
                </a:ext>
              </a:extLst>
            </p:cNvPr>
            <p:cNvSpPr/>
            <p:nvPr/>
          </p:nvSpPr>
          <p:spPr>
            <a:xfrm>
              <a:off x="9596571" y="3253808"/>
              <a:ext cx="59531" cy="595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TextBox 154">
              <a:extLst>
                <a:ext uri="{FF2B5EF4-FFF2-40B4-BE49-F238E27FC236}">
                  <a16:creationId xmlns:a16="http://schemas.microsoft.com/office/drawing/2014/main" id="{633F53C7-AD13-45FA-B221-758CCFE2E752}"/>
                </a:ext>
              </a:extLst>
            </p:cNvPr>
            <p:cNvSpPr txBox="1"/>
            <p:nvPr/>
          </p:nvSpPr>
          <p:spPr>
            <a:xfrm>
              <a:off x="10172700" y="2524498"/>
              <a:ext cx="511175" cy="110794"/>
            </a:xfrm>
            <a:prstGeom prst="rect">
              <a:avLst/>
            </a:prstGeom>
            <a:noFill/>
          </p:spPr>
          <p:txBody>
            <a:bodyPr wrap="square" lIns="0" tIns="0" rIns="0" bIns="0" rtlCol="0">
              <a:spAutoFit/>
            </a:bodyPr>
            <a:lstStyle/>
            <a:p>
              <a:pPr algn="ctr"/>
              <a:r>
                <a:rPr lang="en-GB" sz="900" dirty="0"/>
                <a:t>P=0.0438</a:t>
              </a:r>
            </a:p>
          </p:txBody>
        </p:sp>
        <p:sp>
          <p:nvSpPr>
            <p:cNvPr id="156" name="TextBox 155">
              <a:extLst>
                <a:ext uri="{FF2B5EF4-FFF2-40B4-BE49-F238E27FC236}">
                  <a16:creationId xmlns:a16="http://schemas.microsoft.com/office/drawing/2014/main" id="{D6E05D41-407B-444F-AE1C-823CE62E4821}"/>
                </a:ext>
              </a:extLst>
            </p:cNvPr>
            <p:cNvSpPr txBox="1"/>
            <p:nvPr/>
          </p:nvSpPr>
          <p:spPr>
            <a:xfrm>
              <a:off x="10163174" y="2656535"/>
              <a:ext cx="1054101" cy="110794"/>
            </a:xfrm>
            <a:prstGeom prst="rect">
              <a:avLst/>
            </a:prstGeom>
            <a:noFill/>
          </p:spPr>
          <p:txBody>
            <a:bodyPr wrap="square" lIns="0" tIns="0" rIns="0" bIns="0" rtlCol="0">
              <a:spAutoFit/>
            </a:bodyPr>
            <a:lstStyle/>
            <a:p>
              <a:pPr algn="ctr"/>
              <a:r>
                <a:rPr lang="en-GB" sz="900" dirty="0"/>
                <a:t>P=0.0006</a:t>
              </a:r>
            </a:p>
          </p:txBody>
        </p:sp>
        <p:sp>
          <p:nvSpPr>
            <p:cNvPr id="157" name="TextBox 156">
              <a:extLst>
                <a:ext uri="{FF2B5EF4-FFF2-40B4-BE49-F238E27FC236}">
                  <a16:creationId xmlns:a16="http://schemas.microsoft.com/office/drawing/2014/main" id="{48A590F8-331B-467A-AA28-EE7088A62D79}"/>
                </a:ext>
              </a:extLst>
            </p:cNvPr>
            <p:cNvSpPr txBox="1"/>
            <p:nvPr/>
          </p:nvSpPr>
          <p:spPr>
            <a:xfrm>
              <a:off x="9626203" y="2733215"/>
              <a:ext cx="527446" cy="110794"/>
            </a:xfrm>
            <a:prstGeom prst="rect">
              <a:avLst/>
            </a:prstGeom>
            <a:noFill/>
          </p:spPr>
          <p:txBody>
            <a:bodyPr wrap="square" lIns="0" tIns="0" rIns="0" bIns="0" rtlCol="0">
              <a:spAutoFit/>
            </a:bodyPr>
            <a:lstStyle/>
            <a:p>
              <a:pPr algn="ctr"/>
              <a:r>
                <a:rPr lang="en-GB" sz="900" dirty="0"/>
                <a:t>P=0.0346</a:t>
              </a:r>
            </a:p>
          </p:txBody>
        </p:sp>
        <p:cxnSp>
          <p:nvCxnSpPr>
            <p:cNvPr id="161" name="Straight Connector 160">
              <a:extLst>
                <a:ext uri="{FF2B5EF4-FFF2-40B4-BE49-F238E27FC236}">
                  <a16:creationId xmlns:a16="http://schemas.microsoft.com/office/drawing/2014/main" id="{9BDBC56B-ABD1-4A90-ACE0-DF424BF2B4F0}"/>
                </a:ext>
              </a:extLst>
            </p:cNvPr>
            <p:cNvCxnSpPr>
              <a:cxnSpLocks/>
            </p:cNvCxnSpPr>
            <p:nvPr/>
          </p:nvCxnSpPr>
          <p:spPr>
            <a:xfrm>
              <a:off x="9626203" y="3317537"/>
              <a:ext cx="0" cy="215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D308EE7-DC6B-434E-92DD-379243E8E47A}"/>
                </a:ext>
              </a:extLst>
            </p:cNvPr>
            <p:cNvCxnSpPr>
              <a:cxnSpLocks/>
            </p:cNvCxnSpPr>
            <p:nvPr/>
          </p:nvCxnSpPr>
          <p:spPr>
            <a:xfrm>
              <a:off x="9570244" y="3317528"/>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72B707D-587E-4FF8-9494-B5479875AED9}"/>
                </a:ext>
              </a:extLst>
            </p:cNvPr>
            <p:cNvCxnSpPr>
              <a:cxnSpLocks/>
            </p:cNvCxnSpPr>
            <p:nvPr/>
          </p:nvCxnSpPr>
          <p:spPr>
            <a:xfrm>
              <a:off x="10159240" y="3067005"/>
              <a:ext cx="0" cy="652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F3EAC20-91A7-4A24-A747-A4C7475D3404}"/>
                </a:ext>
              </a:extLst>
            </p:cNvPr>
            <p:cNvCxnSpPr>
              <a:cxnSpLocks/>
            </p:cNvCxnSpPr>
            <p:nvPr/>
          </p:nvCxnSpPr>
          <p:spPr>
            <a:xfrm>
              <a:off x="10103281" y="3069377"/>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C1DDE9B-678D-4726-B731-EC5A337B5131}"/>
                </a:ext>
              </a:extLst>
            </p:cNvPr>
            <p:cNvCxnSpPr>
              <a:cxnSpLocks/>
            </p:cNvCxnSpPr>
            <p:nvPr/>
          </p:nvCxnSpPr>
          <p:spPr>
            <a:xfrm>
              <a:off x="10103281" y="3714531"/>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AF3AFB6-6ED6-4F7C-9A25-F4CAE993360A}"/>
                </a:ext>
              </a:extLst>
            </p:cNvPr>
            <p:cNvCxnSpPr>
              <a:cxnSpLocks/>
            </p:cNvCxnSpPr>
            <p:nvPr/>
          </p:nvCxnSpPr>
          <p:spPr>
            <a:xfrm>
              <a:off x="10682000" y="3499093"/>
              <a:ext cx="0" cy="68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3CEA206-FAC5-4A46-A25B-6847F4C81895}"/>
                </a:ext>
              </a:extLst>
            </p:cNvPr>
            <p:cNvCxnSpPr>
              <a:cxnSpLocks/>
            </p:cNvCxnSpPr>
            <p:nvPr/>
          </p:nvCxnSpPr>
          <p:spPr>
            <a:xfrm>
              <a:off x="10626041" y="3501465"/>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3D19DE3-5F7E-4DCB-9976-5720EF2C757A}"/>
                </a:ext>
              </a:extLst>
            </p:cNvPr>
            <p:cNvCxnSpPr>
              <a:cxnSpLocks/>
            </p:cNvCxnSpPr>
            <p:nvPr/>
          </p:nvCxnSpPr>
          <p:spPr>
            <a:xfrm>
              <a:off x="11215388" y="3578908"/>
              <a:ext cx="0" cy="628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70433A6-1516-465A-A14A-4888ECEDC1DD}"/>
                </a:ext>
              </a:extLst>
            </p:cNvPr>
            <p:cNvCxnSpPr>
              <a:cxnSpLocks/>
            </p:cNvCxnSpPr>
            <p:nvPr/>
          </p:nvCxnSpPr>
          <p:spPr>
            <a:xfrm>
              <a:off x="11159429" y="3581280"/>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7A833B12-75E7-4B61-878B-701D439CC3DE}"/>
                </a:ext>
              </a:extLst>
            </p:cNvPr>
            <p:cNvSpPr/>
            <p:nvPr/>
          </p:nvSpPr>
          <p:spPr>
            <a:xfrm>
              <a:off x="11186813" y="3689753"/>
              <a:ext cx="59531" cy="59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05851646-3DFB-4447-9C28-B3AFC122C2D2}"/>
                </a:ext>
              </a:extLst>
            </p:cNvPr>
            <p:cNvSpPr/>
            <p:nvPr/>
          </p:nvSpPr>
          <p:spPr>
            <a:xfrm>
              <a:off x="11186813" y="3381761"/>
              <a:ext cx="59531" cy="59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D95B550B-4B07-4775-BC53-01FCA03E9627}"/>
                </a:ext>
              </a:extLst>
            </p:cNvPr>
            <p:cNvSpPr/>
            <p:nvPr/>
          </p:nvSpPr>
          <p:spPr>
            <a:xfrm>
              <a:off x="11186813" y="3474631"/>
              <a:ext cx="59531" cy="59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A7F273D8-BBE5-435F-894B-E52394194698}"/>
                </a:ext>
              </a:extLst>
            </p:cNvPr>
            <p:cNvSpPr/>
            <p:nvPr/>
          </p:nvSpPr>
          <p:spPr>
            <a:xfrm>
              <a:off x="11186813" y="3545867"/>
              <a:ext cx="59531" cy="59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2569F155-A879-446D-BAA4-9798EE42A0D1}"/>
                </a:ext>
              </a:extLst>
            </p:cNvPr>
            <p:cNvSpPr/>
            <p:nvPr/>
          </p:nvSpPr>
          <p:spPr>
            <a:xfrm>
              <a:off x="9953625" y="3302656"/>
              <a:ext cx="414338" cy="3287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5" name="Straight Connector 174">
              <a:extLst>
                <a:ext uri="{FF2B5EF4-FFF2-40B4-BE49-F238E27FC236}">
                  <a16:creationId xmlns:a16="http://schemas.microsoft.com/office/drawing/2014/main" id="{BDC51DE6-4999-4997-A6E0-58C6C0137051}"/>
                </a:ext>
              </a:extLst>
            </p:cNvPr>
            <p:cNvCxnSpPr/>
            <p:nvPr/>
          </p:nvCxnSpPr>
          <p:spPr>
            <a:xfrm>
              <a:off x="9948864" y="3542107"/>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130FE2C8-48B0-4351-A303-47C075780DF8}"/>
                </a:ext>
              </a:extLst>
            </p:cNvPr>
            <p:cNvSpPr/>
            <p:nvPr/>
          </p:nvSpPr>
          <p:spPr>
            <a:xfrm>
              <a:off x="10474819" y="3561041"/>
              <a:ext cx="414338" cy="158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TextBox 84">
            <a:extLst>
              <a:ext uri="{FF2B5EF4-FFF2-40B4-BE49-F238E27FC236}">
                <a16:creationId xmlns:a16="http://schemas.microsoft.com/office/drawing/2014/main" id="{9118B6DE-FD17-4AB7-84DD-1A828723B32B}"/>
              </a:ext>
            </a:extLst>
          </p:cNvPr>
          <p:cNvSpPr txBox="1"/>
          <p:nvPr/>
        </p:nvSpPr>
        <p:spPr>
          <a:xfrm>
            <a:off x="4637230" y="2717963"/>
            <a:ext cx="2830691" cy="553998"/>
          </a:xfrm>
          <a:prstGeom prst="rect">
            <a:avLst/>
          </a:prstGeom>
          <a:noFill/>
        </p:spPr>
        <p:txBody>
          <a:bodyPr wrap="square" rtlCol="0">
            <a:spAutoFit/>
          </a:bodyPr>
          <a:lstStyle/>
          <a:p>
            <a:pPr algn="ctr"/>
            <a:r>
              <a:rPr lang="en-GB" sz="1000" b="1" dirty="0"/>
              <a:t>Bronchial biopsy ILC2 number in T2-high non-atopic children with wheeze, by asthma status at follow up</a:t>
            </a:r>
            <a:r>
              <a:rPr lang="en-GB" sz="1000" b="1" baseline="30000" dirty="0"/>
              <a:t>†‡</a:t>
            </a:r>
          </a:p>
        </p:txBody>
      </p:sp>
      <p:grpSp>
        <p:nvGrpSpPr>
          <p:cNvPr id="11" name="Group 10">
            <a:extLst>
              <a:ext uri="{FF2B5EF4-FFF2-40B4-BE49-F238E27FC236}">
                <a16:creationId xmlns:a16="http://schemas.microsoft.com/office/drawing/2014/main" id="{0D622EED-61BE-4C11-AF0E-49C8ED6C60E7}"/>
              </a:ext>
            </a:extLst>
          </p:cNvPr>
          <p:cNvGrpSpPr/>
          <p:nvPr/>
        </p:nvGrpSpPr>
        <p:grpSpPr>
          <a:xfrm>
            <a:off x="4241157" y="3394214"/>
            <a:ext cx="3229525" cy="1783174"/>
            <a:chOff x="5169666" y="3430199"/>
            <a:chExt cx="2583504" cy="1426474"/>
          </a:xfrm>
        </p:grpSpPr>
        <p:sp>
          <p:nvSpPr>
            <p:cNvPr id="87" name="Freeform: Shape 86">
              <a:extLst>
                <a:ext uri="{FF2B5EF4-FFF2-40B4-BE49-F238E27FC236}">
                  <a16:creationId xmlns:a16="http://schemas.microsoft.com/office/drawing/2014/main" id="{7BC6AD44-13F8-4891-9123-21941D76C3C7}"/>
                </a:ext>
              </a:extLst>
            </p:cNvPr>
            <p:cNvSpPr/>
            <p:nvPr/>
          </p:nvSpPr>
          <p:spPr>
            <a:xfrm>
              <a:off x="5488719" y="3672740"/>
              <a:ext cx="2264451" cy="962025"/>
            </a:xfrm>
            <a:custGeom>
              <a:avLst/>
              <a:gdLst>
                <a:gd name="connsiteX0" fmla="*/ 0 w 1409700"/>
                <a:gd name="connsiteY0" fmla="*/ 0 h 1050925"/>
                <a:gd name="connsiteX1" fmla="*/ 0 w 1409700"/>
                <a:gd name="connsiteY1" fmla="*/ 1050925 h 1050925"/>
                <a:gd name="connsiteX2" fmla="*/ 1409700 w 1409700"/>
                <a:gd name="connsiteY2" fmla="*/ 1050925 h 1050925"/>
              </a:gdLst>
              <a:ahLst/>
              <a:cxnLst>
                <a:cxn ang="0">
                  <a:pos x="connsiteX0" y="connsiteY0"/>
                </a:cxn>
                <a:cxn ang="0">
                  <a:pos x="connsiteX1" y="connsiteY1"/>
                </a:cxn>
                <a:cxn ang="0">
                  <a:pos x="connsiteX2" y="connsiteY2"/>
                </a:cxn>
              </a:cxnLst>
              <a:rect l="l" t="t" r="r" b="b"/>
              <a:pathLst>
                <a:path w="1409700" h="1050925">
                  <a:moveTo>
                    <a:pt x="0" y="0"/>
                  </a:moveTo>
                  <a:lnTo>
                    <a:pt x="0" y="1050925"/>
                  </a:lnTo>
                  <a:lnTo>
                    <a:pt x="1409700" y="1050925"/>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8" name="Rectangle 87">
              <a:extLst>
                <a:ext uri="{FF2B5EF4-FFF2-40B4-BE49-F238E27FC236}">
                  <a16:creationId xmlns:a16="http://schemas.microsoft.com/office/drawing/2014/main" id="{25A034E3-586C-4A9F-88C2-D37BD3AEA20C}"/>
                </a:ext>
              </a:extLst>
            </p:cNvPr>
            <p:cNvSpPr/>
            <p:nvPr/>
          </p:nvSpPr>
          <p:spPr>
            <a:xfrm>
              <a:off x="6420034" y="4341246"/>
              <a:ext cx="414338" cy="136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D598A980-AC3B-4110-90BD-3BF21734214F}"/>
                </a:ext>
              </a:extLst>
            </p:cNvPr>
            <p:cNvCxnSpPr/>
            <p:nvPr/>
          </p:nvCxnSpPr>
          <p:spPr>
            <a:xfrm>
              <a:off x="5433629" y="3677611"/>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CB5D52-A8C3-4DB6-92E6-DC60C946DFB9}"/>
                </a:ext>
              </a:extLst>
            </p:cNvPr>
            <p:cNvCxnSpPr>
              <a:cxnSpLocks/>
            </p:cNvCxnSpPr>
            <p:nvPr/>
          </p:nvCxnSpPr>
          <p:spPr>
            <a:xfrm>
              <a:off x="5433629" y="4510498"/>
              <a:ext cx="23195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3974BBC-08E2-46AB-AE46-233367BFD4D5}"/>
                </a:ext>
              </a:extLst>
            </p:cNvPr>
            <p:cNvCxnSpPr>
              <a:cxnSpLocks/>
            </p:cNvCxnSpPr>
            <p:nvPr/>
          </p:nvCxnSpPr>
          <p:spPr>
            <a:xfrm>
              <a:off x="5433629" y="4634765"/>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FC9CA3F5-85A9-4C18-BE64-EE38C5A3190D}"/>
                </a:ext>
              </a:extLst>
            </p:cNvPr>
            <p:cNvSpPr txBox="1"/>
            <p:nvPr/>
          </p:nvSpPr>
          <p:spPr>
            <a:xfrm>
              <a:off x="5270205" y="3623210"/>
              <a:ext cx="138739" cy="110794"/>
            </a:xfrm>
            <a:prstGeom prst="rect">
              <a:avLst/>
            </a:prstGeom>
            <a:noFill/>
          </p:spPr>
          <p:txBody>
            <a:bodyPr wrap="square" lIns="0" tIns="0" rIns="0" bIns="0" rtlCol="0">
              <a:spAutoFit/>
            </a:bodyPr>
            <a:lstStyle/>
            <a:p>
              <a:pPr algn="r"/>
              <a:r>
                <a:rPr lang="en-GB" sz="900" dirty="0"/>
                <a:t>70</a:t>
              </a:r>
            </a:p>
          </p:txBody>
        </p:sp>
        <p:sp>
          <p:nvSpPr>
            <p:cNvPr id="93" name="TextBox 92">
              <a:extLst>
                <a:ext uri="{FF2B5EF4-FFF2-40B4-BE49-F238E27FC236}">
                  <a16:creationId xmlns:a16="http://schemas.microsoft.com/office/drawing/2014/main" id="{9B32E7F4-BEB1-4FD6-9DAD-BC9220030B68}"/>
                </a:ext>
              </a:extLst>
            </p:cNvPr>
            <p:cNvSpPr txBox="1"/>
            <p:nvPr/>
          </p:nvSpPr>
          <p:spPr>
            <a:xfrm>
              <a:off x="5169866" y="4456096"/>
              <a:ext cx="239079" cy="110794"/>
            </a:xfrm>
            <a:prstGeom prst="rect">
              <a:avLst/>
            </a:prstGeom>
            <a:noFill/>
          </p:spPr>
          <p:txBody>
            <a:bodyPr wrap="square" lIns="0" tIns="0" rIns="0" bIns="0" rtlCol="0">
              <a:spAutoFit/>
            </a:bodyPr>
            <a:lstStyle/>
            <a:p>
              <a:pPr algn="r"/>
              <a:r>
                <a:rPr lang="en-GB" sz="900" dirty="0"/>
                <a:t>0</a:t>
              </a:r>
            </a:p>
          </p:txBody>
        </p:sp>
        <p:sp>
          <p:nvSpPr>
            <p:cNvPr id="94" name="TextBox 93">
              <a:extLst>
                <a:ext uri="{FF2B5EF4-FFF2-40B4-BE49-F238E27FC236}">
                  <a16:creationId xmlns:a16="http://schemas.microsoft.com/office/drawing/2014/main" id="{0902F5DC-7E23-44F0-B174-6A47992E9639}"/>
                </a:ext>
              </a:extLst>
            </p:cNvPr>
            <p:cNvSpPr txBox="1"/>
            <p:nvPr/>
          </p:nvSpPr>
          <p:spPr>
            <a:xfrm rot="16200000">
              <a:off x="4547637" y="4070489"/>
              <a:ext cx="1340201" cy="93612"/>
            </a:xfrm>
            <a:prstGeom prst="rect">
              <a:avLst/>
            </a:prstGeom>
            <a:noFill/>
          </p:spPr>
          <p:txBody>
            <a:bodyPr wrap="square" lIns="0" tIns="0" rIns="0" bIns="0" rtlCol="0">
              <a:spAutoFit/>
            </a:bodyPr>
            <a:lstStyle/>
            <a:p>
              <a:pPr algn="ctr">
                <a:lnSpc>
                  <a:spcPts val="900"/>
                </a:lnSpc>
              </a:pPr>
              <a:r>
                <a:rPr lang="en-GB" sz="900" dirty="0"/>
                <a:t>Biopsy ILC2 at baseline (cells/mm</a:t>
              </a:r>
              <a:r>
                <a:rPr lang="en-GB" sz="900" baseline="30000" dirty="0"/>
                <a:t>2</a:t>
              </a:r>
              <a:r>
                <a:rPr lang="en-GB" sz="900" dirty="0"/>
                <a:t>)</a:t>
              </a:r>
            </a:p>
          </p:txBody>
        </p:sp>
        <p:cxnSp>
          <p:nvCxnSpPr>
            <p:cNvPr id="95" name="Straight Connector 94">
              <a:extLst>
                <a:ext uri="{FF2B5EF4-FFF2-40B4-BE49-F238E27FC236}">
                  <a16:creationId xmlns:a16="http://schemas.microsoft.com/office/drawing/2014/main" id="{89F706E8-C009-4A9E-94D1-021F41FD5F6D}"/>
                </a:ext>
              </a:extLst>
            </p:cNvPr>
            <p:cNvCxnSpPr/>
            <p:nvPr/>
          </p:nvCxnSpPr>
          <p:spPr>
            <a:xfrm>
              <a:off x="5434764" y="4392476"/>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CDF48243-78AD-4F2E-9EB3-61866D7AD658}"/>
                </a:ext>
              </a:extLst>
            </p:cNvPr>
            <p:cNvSpPr txBox="1"/>
            <p:nvPr/>
          </p:nvSpPr>
          <p:spPr>
            <a:xfrm>
              <a:off x="5171001" y="4338074"/>
              <a:ext cx="239079" cy="110794"/>
            </a:xfrm>
            <a:prstGeom prst="rect">
              <a:avLst/>
            </a:prstGeom>
            <a:noFill/>
          </p:spPr>
          <p:txBody>
            <a:bodyPr wrap="square" lIns="0" tIns="0" rIns="0" bIns="0" rtlCol="0">
              <a:spAutoFit/>
            </a:bodyPr>
            <a:lstStyle/>
            <a:p>
              <a:pPr algn="r"/>
              <a:r>
                <a:rPr lang="en-GB" sz="900"/>
                <a:t>10</a:t>
              </a:r>
            </a:p>
          </p:txBody>
        </p:sp>
        <p:cxnSp>
          <p:nvCxnSpPr>
            <p:cNvPr id="97" name="Straight Connector 96">
              <a:extLst>
                <a:ext uri="{FF2B5EF4-FFF2-40B4-BE49-F238E27FC236}">
                  <a16:creationId xmlns:a16="http://schemas.microsoft.com/office/drawing/2014/main" id="{4B5040B0-92C8-4FC6-8670-230C834C85A6}"/>
                </a:ext>
              </a:extLst>
            </p:cNvPr>
            <p:cNvCxnSpPr/>
            <p:nvPr/>
          </p:nvCxnSpPr>
          <p:spPr>
            <a:xfrm>
              <a:off x="5433429" y="4278027"/>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3ADA9E46-6600-4E2C-B8A2-767256433726}"/>
                </a:ext>
              </a:extLst>
            </p:cNvPr>
            <p:cNvSpPr txBox="1"/>
            <p:nvPr/>
          </p:nvSpPr>
          <p:spPr>
            <a:xfrm>
              <a:off x="5169666" y="4223625"/>
              <a:ext cx="239079" cy="110794"/>
            </a:xfrm>
            <a:prstGeom prst="rect">
              <a:avLst/>
            </a:prstGeom>
            <a:noFill/>
          </p:spPr>
          <p:txBody>
            <a:bodyPr wrap="square" lIns="0" tIns="0" rIns="0" bIns="0" rtlCol="0">
              <a:spAutoFit/>
            </a:bodyPr>
            <a:lstStyle/>
            <a:p>
              <a:pPr algn="r"/>
              <a:r>
                <a:rPr lang="en-GB" sz="900"/>
                <a:t>20</a:t>
              </a:r>
            </a:p>
          </p:txBody>
        </p:sp>
        <p:cxnSp>
          <p:nvCxnSpPr>
            <p:cNvPr id="99" name="Straight Connector 98">
              <a:extLst>
                <a:ext uri="{FF2B5EF4-FFF2-40B4-BE49-F238E27FC236}">
                  <a16:creationId xmlns:a16="http://schemas.microsoft.com/office/drawing/2014/main" id="{89CF86F6-DC14-42DE-9584-6021E8EEB6E8}"/>
                </a:ext>
              </a:extLst>
            </p:cNvPr>
            <p:cNvCxnSpPr/>
            <p:nvPr/>
          </p:nvCxnSpPr>
          <p:spPr>
            <a:xfrm>
              <a:off x="5434764" y="4155631"/>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8235772-E61A-46B2-96C2-9C99BC8B58E3}"/>
                </a:ext>
              </a:extLst>
            </p:cNvPr>
            <p:cNvSpPr txBox="1"/>
            <p:nvPr/>
          </p:nvSpPr>
          <p:spPr>
            <a:xfrm>
              <a:off x="5251777" y="4101229"/>
              <a:ext cx="158303" cy="110794"/>
            </a:xfrm>
            <a:prstGeom prst="rect">
              <a:avLst/>
            </a:prstGeom>
            <a:noFill/>
          </p:spPr>
          <p:txBody>
            <a:bodyPr wrap="square" lIns="0" tIns="0" rIns="0" bIns="0" rtlCol="0">
              <a:spAutoFit/>
            </a:bodyPr>
            <a:lstStyle/>
            <a:p>
              <a:pPr algn="r"/>
              <a:r>
                <a:rPr lang="en-GB" sz="900" dirty="0"/>
                <a:t>30</a:t>
              </a:r>
            </a:p>
          </p:txBody>
        </p:sp>
        <p:cxnSp>
          <p:nvCxnSpPr>
            <p:cNvPr id="101" name="Straight Connector 100">
              <a:extLst>
                <a:ext uri="{FF2B5EF4-FFF2-40B4-BE49-F238E27FC236}">
                  <a16:creationId xmlns:a16="http://schemas.microsoft.com/office/drawing/2014/main" id="{98AD6706-2785-4F43-A8F4-45259CFC56A3}"/>
                </a:ext>
              </a:extLst>
            </p:cNvPr>
            <p:cNvCxnSpPr/>
            <p:nvPr/>
          </p:nvCxnSpPr>
          <p:spPr>
            <a:xfrm>
              <a:off x="5435899" y="4035228"/>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30DFEF8-D48A-4AE7-B8C5-9938D7F81D2D}"/>
                </a:ext>
              </a:extLst>
            </p:cNvPr>
            <p:cNvSpPr txBox="1"/>
            <p:nvPr/>
          </p:nvSpPr>
          <p:spPr>
            <a:xfrm>
              <a:off x="5252912" y="3980826"/>
              <a:ext cx="158303" cy="110794"/>
            </a:xfrm>
            <a:prstGeom prst="rect">
              <a:avLst/>
            </a:prstGeom>
            <a:noFill/>
          </p:spPr>
          <p:txBody>
            <a:bodyPr wrap="square" lIns="0" tIns="0" rIns="0" bIns="0" rtlCol="0">
              <a:spAutoFit/>
            </a:bodyPr>
            <a:lstStyle/>
            <a:p>
              <a:pPr algn="r"/>
              <a:r>
                <a:rPr lang="en-GB" sz="900"/>
                <a:t>40</a:t>
              </a:r>
            </a:p>
          </p:txBody>
        </p:sp>
        <p:cxnSp>
          <p:nvCxnSpPr>
            <p:cNvPr id="103" name="Straight Connector 102">
              <a:extLst>
                <a:ext uri="{FF2B5EF4-FFF2-40B4-BE49-F238E27FC236}">
                  <a16:creationId xmlns:a16="http://schemas.microsoft.com/office/drawing/2014/main" id="{BCB9EB32-A899-4AC6-925A-6A1460ED21E4}"/>
                </a:ext>
              </a:extLst>
            </p:cNvPr>
            <p:cNvCxnSpPr/>
            <p:nvPr/>
          </p:nvCxnSpPr>
          <p:spPr>
            <a:xfrm>
              <a:off x="5433429" y="3912597"/>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2C2A8AA-53C6-4859-8B10-5826E1B70961}"/>
                </a:ext>
              </a:extLst>
            </p:cNvPr>
            <p:cNvSpPr txBox="1"/>
            <p:nvPr/>
          </p:nvSpPr>
          <p:spPr>
            <a:xfrm>
              <a:off x="5250441" y="3858195"/>
              <a:ext cx="158303" cy="110794"/>
            </a:xfrm>
            <a:prstGeom prst="rect">
              <a:avLst/>
            </a:prstGeom>
            <a:noFill/>
          </p:spPr>
          <p:txBody>
            <a:bodyPr wrap="square" lIns="0" tIns="0" rIns="0" bIns="0" rtlCol="0">
              <a:spAutoFit/>
            </a:bodyPr>
            <a:lstStyle/>
            <a:p>
              <a:pPr algn="r"/>
              <a:r>
                <a:rPr lang="en-GB" sz="900" dirty="0"/>
                <a:t>50</a:t>
              </a:r>
            </a:p>
          </p:txBody>
        </p:sp>
        <p:cxnSp>
          <p:nvCxnSpPr>
            <p:cNvPr id="105" name="Straight Connector 104">
              <a:extLst>
                <a:ext uri="{FF2B5EF4-FFF2-40B4-BE49-F238E27FC236}">
                  <a16:creationId xmlns:a16="http://schemas.microsoft.com/office/drawing/2014/main" id="{E4A51E98-4820-49E7-9111-7C3CFE80B915}"/>
                </a:ext>
              </a:extLst>
            </p:cNvPr>
            <p:cNvCxnSpPr/>
            <p:nvPr/>
          </p:nvCxnSpPr>
          <p:spPr>
            <a:xfrm>
              <a:off x="5431419" y="3797679"/>
              <a:ext cx="550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886A213-265D-477E-9386-231479C8397F}"/>
                </a:ext>
              </a:extLst>
            </p:cNvPr>
            <p:cNvSpPr txBox="1"/>
            <p:nvPr/>
          </p:nvSpPr>
          <p:spPr>
            <a:xfrm>
              <a:off x="5248432" y="3743277"/>
              <a:ext cx="158303" cy="110794"/>
            </a:xfrm>
            <a:prstGeom prst="rect">
              <a:avLst/>
            </a:prstGeom>
            <a:noFill/>
          </p:spPr>
          <p:txBody>
            <a:bodyPr wrap="square" lIns="0" tIns="0" rIns="0" bIns="0" rtlCol="0">
              <a:spAutoFit/>
            </a:bodyPr>
            <a:lstStyle/>
            <a:p>
              <a:pPr algn="r"/>
              <a:r>
                <a:rPr lang="en-GB" sz="900"/>
                <a:t>60</a:t>
              </a:r>
            </a:p>
          </p:txBody>
        </p:sp>
        <p:sp>
          <p:nvSpPr>
            <p:cNvPr id="107" name="TextBox 106">
              <a:extLst>
                <a:ext uri="{FF2B5EF4-FFF2-40B4-BE49-F238E27FC236}">
                  <a16:creationId xmlns:a16="http://schemas.microsoft.com/office/drawing/2014/main" id="{91836160-F03B-4240-82C1-9C23D7EA3582}"/>
                </a:ext>
              </a:extLst>
            </p:cNvPr>
            <p:cNvSpPr txBox="1"/>
            <p:nvPr/>
          </p:nvSpPr>
          <p:spPr>
            <a:xfrm>
              <a:off x="5718888" y="4670733"/>
              <a:ext cx="504528" cy="185940"/>
            </a:xfrm>
            <a:prstGeom prst="rect">
              <a:avLst/>
            </a:prstGeom>
            <a:noFill/>
          </p:spPr>
          <p:txBody>
            <a:bodyPr wrap="square" lIns="0" tIns="0" rIns="0" bIns="0" rtlCol="0">
              <a:spAutoFit/>
            </a:bodyPr>
            <a:lstStyle/>
            <a:p>
              <a:pPr algn="ctr">
                <a:lnSpc>
                  <a:spcPts val="900"/>
                </a:lnSpc>
              </a:pPr>
              <a:r>
                <a:rPr lang="en-GB" sz="900" dirty="0"/>
                <a:t>Atopic</a:t>
              </a:r>
            </a:p>
            <a:p>
              <a:pPr algn="ctr">
                <a:lnSpc>
                  <a:spcPts val="900"/>
                </a:lnSpc>
              </a:pPr>
              <a:r>
                <a:rPr lang="en-GB" sz="900" dirty="0"/>
                <a:t>asthmatics</a:t>
              </a:r>
            </a:p>
          </p:txBody>
        </p:sp>
        <p:sp>
          <p:nvSpPr>
            <p:cNvPr id="108" name="TextBox 107">
              <a:extLst>
                <a:ext uri="{FF2B5EF4-FFF2-40B4-BE49-F238E27FC236}">
                  <a16:creationId xmlns:a16="http://schemas.microsoft.com/office/drawing/2014/main" id="{93F06F88-4314-41C7-ABD3-BBC7205FE322}"/>
                </a:ext>
              </a:extLst>
            </p:cNvPr>
            <p:cNvSpPr txBox="1"/>
            <p:nvPr/>
          </p:nvSpPr>
          <p:spPr>
            <a:xfrm>
              <a:off x="6441846" y="4670733"/>
              <a:ext cx="417040" cy="185940"/>
            </a:xfrm>
            <a:prstGeom prst="rect">
              <a:avLst/>
            </a:prstGeom>
            <a:noFill/>
          </p:spPr>
          <p:txBody>
            <a:bodyPr wrap="square" lIns="0" tIns="0" rIns="0" bIns="0" rtlCol="0">
              <a:spAutoFit/>
            </a:bodyPr>
            <a:lstStyle/>
            <a:p>
              <a:pPr algn="ctr">
                <a:lnSpc>
                  <a:spcPts val="900"/>
                </a:lnSpc>
              </a:pPr>
              <a:r>
                <a:rPr lang="en-GB" sz="900" dirty="0"/>
                <a:t>Non-atopic</a:t>
              </a:r>
              <a:br>
                <a:rPr lang="en-GB" sz="900" dirty="0"/>
              </a:br>
              <a:r>
                <a:rPr lang="en-GB" sz="900" dirty="0"/>
                <a:t>asthmatics</a:t>
              </a:r>
            </a:p>
          </p:txBody>
        </p:sp>
        <p:cxnSp>
          <p:nvCxnSpPr>
            <p:cNvPr id="109" name="Straight Connector 108">
              <a:extLst>
                <a:ext uri="{FF2B5EF4-FFF2-40B4-BE49-F238E27FC236}">
                  <a16:creationId xmlns:a16="http://schemas.microsoft.com/office/drawing/2014/main" id="{414E678A-2AA9-4A72-8582-EF805D9F67F0}"/>
                </a:ext>
              </a:extLst>
            </p:cNvPr>
            <p:cNvCxnSpPr/>
            <p:nvPr/>
          </p:nvCxnSpPr>
          <p:spPr>
            <a:xfrm>
              <a:off x="6420034" y="4426818"/>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97E40BF-6F70-4AF3-8EB0-EDACB3FC7719}"/>
                </a:ext>
              </a:extLst>
            </p:cNvPr>
            <p:cNvSpPr txBox="1"/>
            <p:nvPr/>
          </p:nvSpPr>
          <p:spPr>
            <a:xfrm>
              <a:off x="5938606" y="3549962"/>
              <a:ext cx="1357314" cy="110794"/>
            </a:xfrm>
            <a:prstGeom prst="rect">
              <a:avLst/>
            </a:prstGeom>
            <a:noFill/>
          </p:spPr>
          <p:txBody>
            <a:bodyPr wrap="square" lIns="0" tIns="0" rIns="0" bIns="0" rtlCol="0">
              <a:spAutoFit/>
            </a:bodyPr>
            <a:lstStyle/>
            <a:p>
              <a:pPr algn="ctr"/>
              <a:r>
                <a:rPr lang="en-GB" sz="900" dirty="0"/>
                <a:t>P=0.04</a:t>
              </a:r>
            </a:p>
          </p:txBody>
        </p:sp>
        <p:sp>
          <p:nvSpPr>
            <p:cNvPr id="113" name="Rectangle 112">
              <a:extLst>
                <a:ext uri="{FF2B5EF4-FFF2-40B4-BE49-F238E27FC236}">
                  <a16:creationId xmlns:a16="http://schemas.microsoft.com/office/drawing/2014/main" id="{C210CD18-8AAD-4453-9957-B2316E7BD5C1}"/>
                </a:ext>
              </a:extLst>
            </p:cNvPr>
            <p:cNvSpPr/>
            <p:nvPr/>
          </p:nvSpPr>
          <p:spPr>
            <a:xfrm>
              <a:off x="7084357" y="4327017"/>
              <a:ext cx="414338" cy="136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id="{3FE0FBE6-D7AF-4624-9EFA-C24F6C331E06}"/>
                </a:ext>
              </a:extLst>
            </p:cNvPr>
            <p:cNvCxnSpPr/>
            <p:nvPr/>
          </p:nvCxnSpPr>
          <p:spPr>
            <a:xfrm>
              <a:off x="7084357" y="4412589"/>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1C50862D-C8CC-442F-AC4C-FCBB8F3FF71C}"/>
                </a:ext>
              </a:extLst>
            </p:cNvPr>
            <p:cNvGrpSpPr/>
            <p:nvPr/>
          </p:nvGrpSpPr>
          <p:grpSpPr>
            <a:xfrm>
              <a:off x="5912845" y="3705890"/>
              <a:ext cx="111919" cy="704412"/>
              <a:chOff x="9625444" y="4334313"/>
              <a:chExt cx="111919" cy="652512"/>
            </a:xfrm>
          </p:grpSpPr>
          <p:cxnSp>
            <p:nvCxnSpPr>
              <p:cNvPr id="121" name="Straight Connector 120">
                <a:extLst>
                  <a:ext uri="{FF2B5EF4-FFF2-40B4-BE49-F238E27FC236}">
                    <a16:creationId xmlns:a16="http://schemas.microsoft.com/office/drawing/2014/main" id="{2E69E537-07AB-46C4-92AD-B372CBB8B175}"/>
                  </a:ext>
                </a:extLst>
              </p:cNvPr>
              <p:cNvCxnSpPr>
                <a:cxnSpLocks/>
              </p:cNvCxnSpPr>
              <p:nvPr/>
            </p:nvCxnSpPr>
            <p:spPr>
              <a:xfrm>
                <a:off x="9681403" y="4334313"/>
                <a:ext cx="0" cy="652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C4EBA68-D73D-48D7-B30A-2AFBEFD98F37}"/>
                  </a:ext>
                </a:extLst>
              </p:cNvPr>
              <p:cNvCxnSpPr>
                <a:cxnSpLocks/>
              </p:cNvCxnSpPr>
              <p:nvPr/>
            </p:nvCxnSpPr>
            <p:spPr>
              <a:xfrm>
                <a:off x="9625444" y="4336685"/>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3B7CF66-7DB8-4B99-8FC5-46F5E4F6849D}"/>
                  </a:ext>
                </a:extLst>
              </p:cNvPr>
              <p:cNvCxnSpPr>
                <a:cxnSpLocks/>
              </p:cNvCxnSpPr>
              <p:nvPr/>
            </p:nvCxnSpPr>
            <p:spPr>
              <a:xfrm>
                <a:off x="9625444" y="4981839"/>
                <a:ext cx="111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48774995-F7E6-41ED-98B9-E038954B8332}"/>
                </a:ext>
              </a:extLst>
            </p:cNvPr>
            <p:cNvSpPr txBox="1"/>
            <p:nvPr/>
          </p:nvSpPr>
          <p:spPr>
            <a:xfrm>
              <a:off x="5967181" y="3430199"/>
              <a:ext cx="621916" cy="110794"/>
            </a:xfrm>
            <a:prstGeom prst="rect">
              <a:avLst/>
            </a:prstGeom>
            <a:noFill/>
          </p:spPr>
          <p:txBody>
            <a:bodyPr wrap="square" lIns="0" tIns="0" rIns="0" bIns="0" rtlCol="0">
              <a:spAutoFit/>
            </a:bodyPr>
            <a:lstStyle/>
            <a:p>
              <a:pPr algn="ctr"/>
              <a:r>
                <a:rPr lang="en-GB" sz="900" dirty="0"/>
                <a:t>P=0.02</a:t>
              </a:r>
            </a:p>
          </p:txBody>
        </p:sp>
        <p:sp>
          <p:nvSpPr>
            <p:cNvPr id="117" name="TextBox 116">
              <a:extLst>
                <a:ext uri="{FF2B5EF4-FFF2-40B4-BE49-F238E27FC236}">
                  <a16:creationId xmlns:a16="http://schemas.microsoft.com/office/drawing/2014/main" id="{A76679B0-0C99-4774-9746-890BEEED7D04}"/>
                </a:ext>
              </a:extLst>
            </p:cNvPr>
            <p:cNvSpPr txBox="1"/>
            <p:nvPr/>
          </p:nvSpPr>
          <p:spPr>
            <a:xfrm>
              <a:off x="7129091" y="4670733"/>
              <a:ext cx="417040" cy="185940"/>
            </a:xfrm>
            <a:prstGeom prst="rect">
              <a:avLst/>
            </a:prstGeom>
            <a:noFill/>
          </p:spPr>
          <p:txBody>
            <a:bodyPr wrap="square" lIns="0" tIns="0" rIns="0" bIns="0" rtlCol="0">
              <a:spAutoFit/>
            </a:bodyPr>
            <a:lstStyle/>
            <a:p>
              <a:pPr algn="ctr">
                <a:lnSpc>
                  <a:spcPts val="900"/>
                </a:lnSpc>
              </a:pPr>
              <a:r>
                <a:rPr lang="en-GB" sz="900" dirty="0"/>
                <a:t>Non</a:t>
              </a:r>
              <a:br>
                <a:rPr lang="en-GB" sz="900" dirty="0"/>
              </a:br>
              <a:r>
                <a:rPr lang="en-GB" sz="900" dirty="0"/>
                <a:t>asthmatics</a:t>
              </a:r>
            </a:p>
          </p:txBody>
        </p:sp>
        <p:sp>
          <p:nvSpPr>
            <p:cNvPr id="118" name="Rectangle 117">
              <a:extLst>
                <a:ext uri="{FF2B5EF4-FFF2-40B4-BE49-F238E27FC236}">
                  <a16:creationId xmlns:a16="http://schemas.microsoft.com/office/drawing/2014/main" id="{09BA0A22-0B8C-4F65-961F-6A355EAA2F54}"/>
                </a:ext>
              </a:extLst>
            </p:cNvPr>
            <p:cNvSpPr/>
            <p:nvPr/>
          </p:nvSpPr>
          <p:spPr>
            <a:xfrm>
              <a:off x="5756983" y="3843565"/>
              <a:ext cx="414338" cy="3292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18">
              <a:extLst>
                <a:ext uri="{FF2B5EF4-FFF2-40B4-BE49-F238E27FC236}">
                  <a16:creationId xmlns:a16="http://schemas.microsoft.com/office/drawing/2014/main" id="{510AD350-5DF5-4AC5-9C8D-C49ACAD52212}"/>
                </a:ext>
              </a:extLst>
            </p:cNvPr>
            <p:cNvCxnSpPr/>
            <p:nvPr/>
          </p:nvCxnSpPr>
          <p:spPr>
            <a:xfrm>
              <a:off x="5756983" y="4069933"/>
              <a:ext cx="414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D7A8A250-4F53-4CDF-A06C-41CD629558B7}"/>
              </a:ext>
            </a:extLst>
          </p:cNvPr>
          <p:cNvSpPr>
            <a:spLocks noGrp="1"/>
          </p:cNvSpPr>
          <p:nvPr>
            <p:ph type="sldNum" sz="quarter" idx="12"/>
          </p:nvPr>
        </p:nvSpPr>
        <p:spPr/>
        <p:txBody>
          <a:bodyPr/>
          <a:lstStyle/>
          <a:p>
            <a:fld id="{D38BAEAC-A895-4A01-AB9B-F6141799970D}" type="slidenum">
              <a:rPr lang="en-GB" smtClean="0"/>
              <a:pPr/>
              <a:t>8</a:t>
            </a:fld>
            <a:endParaRPr lang="en-GB"/>
          </a:p>
        </p:txBody>
      </p:sp>
      <p:sp>
        <p:nvSpPr>
          <p:cNvPr id="10" name="Title 9">
            <a:extLst>
              <a:ext uri="{FF2B5EF4-FFF2-40B4-BE49-F238E27FC236}">
                <a16:creationId xmlns:a16="http://schemas.microsoft.com/office/drawing/2014/main" id="{E619F1A8-D216-4189-985A-9126C44B6B31}"/>
              </a:ext>
            </a:extLst>
          </p:cNvPr>
          <p:cNvSpPr>
            <a:spLocks noGrp="1"/>
          </p:cNvSpPr>
          <p:nvPr>
            <p:ph type="title"/>
          </p:nvPr>
        </p:nvSpPr>
        <p:spPr>
          <a:xfrm>
            <a:off x="548282" y="367200"/>
            <a:ext cx="8640000" cy="720000"/>
          </a:xfrm>
        </p:spPr>
        <p:txBody>
          <a:bodyPr/>
          <a:lstStyle/>
          <a:p>
            <a:r>
              <a:rPr lang="en-GB" sz="2400"/>
              <a:t>ILC2s in the transition from paediatric wheezing to asthma</a:t>
            </a:r>
          </a:p>
        </p:txBody>
      </p:sp>
      <p:sp>
        <p:nvSpPr>
          <p:cNvPr id="334" name="Freeform: Shape 333">
            <a:extLst>
              <a:ext uri="{FF2B5EF4-FFF2-40B4-BE49-F238E27FC236}">
                <a16:creationId xmlns:a16="http://schemas.microsoft.com/office/drawing/2014/main" id="{D15D3BDB-B31E-446B-BEAF-D4731C2EA5A1}"/>
              </a:ext>
            </a:extLst>
          </p:cNvPr>
          <p:cNvSpPr/>
          <p:nvPr/>
        </p:nvSpPr>
        <p:spPr>
          <a:xfrm>
            <a:off x="5202794" y="3670308"/>
            <a:ext cx="1696300"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35" name="Freeform: Shape 334">
            <a:extLst>
              <a:ext uri="{FF2B5EF4-FFF2-40B4-BE49-F238E27FC236}">
                <a16:creationId xmlns:a16="http://schemas.microsoft.com/office/drawing/2014/main" id="{BAD01D39-6415-479B-A5AF-32EAB43AAB5E}"/>
              </a:ext>
            </a:extLst>
          </p:cNvPr>
          <p:cNvSpPr/>
          <p:nvPr/>
        </p:nvSpPr>
        <p:spPr>
          <a:xfrm>
            <a:off x="5239377" y="3514370"/>
            <a:ext cx="776149"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36" name="Freeform: Shape 335">
            <a:extLst>
              <a:ext uri="{FF2B5EF4-FFF2-40B4-BE49-F238E27FC236}">
                <a16:creationId xmlns:a16="http://schemas.microsoft.com/office/drawing/2014/main" id="{11133A5E-28A4-4BF6-8BEF-9A2FD519433C}"/>
              </a:ext>
            </a:extLst>
          </p:cNvPr>
          <p:cNvSpPr/>
          <p:nvPr/>
        </p:nvSpPr>
        <p:spPr>
          <a:xfrm>
            <a:off x="8956275" y="3644591"/>
            <a:ext cx="650008"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37" name="Freeform: Shape 336">
            <a:extLst>
              <a:ext uri="{FF2B5EF4-FFF2-40B4-BE49-F238E27FC236}">
                <a16:creationId xmlns:a16="http://schemas.microsoft.com/office/drawing/2014/main" id="{95DFE4EA-DA7E-4C2C-B79C-E3270E5B97DF}"/>
              </a:ext>
            </a:extLst>
          </p:cNvPr>
          <p:cNvSpPr/>
          <p:nvPr/>
        </p:nvSpPr>
        <p:spPr>
          <a:xfrm>
            <a:off x="9613397" y="3544897"/>
            <a:ext cx="1325024"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38" name="Freeform: Shape 337">
            <a:extLst>
              <a:ext uri="{FF2B5EF4-FFF2-40B4-BE49-F238E27FC236}">
                <a16:creationId xmlns:a16="http://schemas.microsoft.com/office/drawing/2014/main" id="{352F75C0-BB8B-488D-A69E-FC572D18D873}"/>
              </a:ext>
            </a:extLst>
          </p:cNvPr>
          <p:cNvSpPr/>
          <p:nvPr/>
        </p:nvSpPr>
        <p:spPr>
          <a:xfrm>
            <a:off x="9628098" y="3379820"/>
            <a:ext cx="643558" cy="45719"/>
          </a:xfrm>
          <a:custGeom>
            <a:avLst/>
            <a:gdLst>
              <a:gd name="connsiteX0" fmla="*/ 0 w 478631"/>
              <a:gd name="connsiteY0" fmla="*/ 102394 h 102394"/>
              <a:gd name="connsiteX1" fmla="*/ 0 w 478631"/>
              <a:gd name="connsiteY1" fmla="*/ 0 h 102394"/>
              <a:gd name="connsiteX2" fmla="*/ 478631 w 478631"/>
              <a:gd name="connsiteY2" fmla="*/ 0 h 102394"/>
              <a:gd name="connsiteX3" fmla="*/ 478631 w 478631"/>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78631" h="102394">
                <a:moveTo>
                  <a:pt x="0" y="102394"/>
                </a:moveTo>
                <a:lnTo>
                  <a:pt x="0" y="0"/>
                </a:lnTo>
                <a:lnTo>
                  <a:pt x="478631" y="0"/>
                </a:lnTo>
                <a:lnTo>
                  <a:pt x="478631" y="10239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Tree>
    <p:extLst>
      <p:ext uri="{BB962C8B-B14F-4D97-AF65-F5344CB8AC3E}">
        <p14:creationId xmlns:p14="http://schemas.microsoft.com/office/powerpoint/2010/main" val="99795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9C0939-B3A5-4E22-B0FB-634F84F6B9EE}"/>
              </a:ext>
            </a:extLst>
          </p:cNvPr>
          <p:cNvSpPr>
            <a:spLocks noGrp="1"/>
          </p:cNvSpPr>
          <p:nvPr>
            <p:ph type="subTitle" idx="1"/>
          </p:nvPr>
        </p:nvSpPr>
        <p:spPr/>
        <p:txBody>
          <a:bodyPr/>
          <a:lstStyle/>
          <a:p>
            <a:endParaRPr lang="en-GB"/>
          </a:p>
        </p:txBody>
      </p:sp>
      <p:sp>
        <p:nvSpPr>
          <p:cNvPr id="2" name="Title 1">
            <a:extLst>
              <a:ext uri="{FF2B5EF4-FFF2-40B4-BE49-F238E27FC236}">
                <a16:creationId xmlns:a16="http://schemas.microsoft.com/office/drawing/2014/main" id="{3CD152B8-73FA-4E67-9390-46AE049B53A7}"/>
              </a:ext>
            </a:extLst>
          </p:cNvPr>
          <p:cNvSpPr>
            <a:spLocks noGrp="1"/>
          </p:cNvSpPr>
          <p:nvPr>
            <p:ph type="ctrTitle"/>
          </p:nvPr>
        </p:nvSpPr>
        <p:spPr/>
        <p:txBody>
          <a:bodyPr/>
          <a:lstStyle/>
          <a:p>
            <a:r>
              <a:rPr lang="en-GB"/>
              <a:t>Epithelial cytokines and the inflammatory cascade</a:t>
            </a:r>
          </a:p>
        </p:txBody>
      </p:sp>
    </p:spTree>
    <p:extLst>
      <p:ext uri="{BB962C8B-B14F-4D97-AF65-F5344CB8AC3E}">
        <p14:creationId xmlns:p14="http://schemas.microsoft.com/office/powerpoint/2010/main" val="3013053675"/>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6" ma:contentTypeDescription="Create a new document." ma:contentTypeScope="" ma:versionID="72b4867800b97237171ba2547ef7d8d0">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4ca59a8ffb79186311e69902d6961c1f"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ee89e71-04cd-405e-9ca3-99e020c1694d"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d58f64-ac48-4d4d-892d-553fd5842fa2">
      <Terms xmlns="http://schemas.microsoft.com/office/infopath/2007/PartnerControls"/>
    </lcf76f155ced4ddcb4097134ff3c332f>
    <TaxCatchAll xmlns="44a56295-c29e-4898-8136-a54736c65b82" xsi:nil="true"/>
    <Keyword xmlns="44a56295-c29e-4898-8136-a54736c65b82" xsi:nil="true"/>
    <Descriptions xmlns="44a56295-c29e-4898-8136-a54736c65b8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92184-5FD1-4052-A51A-CA3450486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82d58f64-ac48-4d4d-892d-553fd5842fa2"/>
    <ds:schemaRef ds:uri="0045b12c-ac5e-48dd-9a19-1f18f2481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6F782-2F5D-47C9-B36C-566B45637A88}">
  <ds:schemaRefs>
    <ds:schemaRef ds:uri="Microsoft.SharePoint.Taxonomy.ContentTypeSync"/>
  </ds:schemaRefs>
</ds:datastoreItem>
</file>

<file path=customXml/itemProps3.xml><?xml version="1.0" encoding="utf-8"?>
<ds:datastoreItem xmlns:ds="http://schemas.openxmlformats.org/officeDocument/2006/customXml" ds:itemID="{0F155137-5214-449C-8806-85D323C5EAB8}">
  <ds:schemaRefs>
    <ds:schemaRef ds:uri="http://purl.org/dc/terms/"/>
    <ds:schemaRef ds:uri="44a56295-c29e-4898-8136-a54736c65b82"/>
    <ds:schemaRef ds:uri="http://www.w3.org/XML/1998/namespace"/>
    <ds:schemaRef ds:uri="0045b12c-ac5e-48dd-9a19-1f18f2481997"/>
    <ds:schemaRef ds:uri="http://schemas.microsoft.com/office/infopath/2007/PartnerControls"/>
    <ds:schemaRef ds:uri="82d58f64-ac48-4d4d-892d-553fd5842fa2"/>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F54A74DE-DB4A-4185-878A-DF8FA7E46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4036</TotalTime>
  <Words>4568</Words>
  <Application>Microsoft Office PowerPoint</Application>
  <PresentationFormat>Widescreen</PresentationFormat>
  <Paragraphs>565</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Master</vt:lpstr>
      <vt:lpstr>Epithelial science congress highlights: The European Respiratory Society (ERS)  International Congress</vt:lpstr>
      <vt:lpstr>Contents</vt:lpstr>
      <vt:lpstr>Key takeaways</vt:lpstr>
      <vt:lpstr>Role of the epithelium in asthma</vt:lpstr>
      <vt:lpstr>A primary ciliary dysfunction might be present in severe asthma</vt:lpstr>
      <vt:lpstr>Nasal airway epithelium differentiates between asthma and healthy subjects and identifies clinically relevant asthma endotypes</vt:lpstr>
      <vt:lpstr>Altered airway epithelial cell landscape in  U-BIOPRED severe asthma</vt:lpstr>
      <vt:lpstr>ILC2s in the transition from paediatric wheezing to asthma</vt:lpstr>
      <vt:lpstr>Epithelial cytokines and the inflammatory cascade</vt:lpstr>
      <vt:lpstr>Alarmin release in the bronchial epithelium of allergic asthma  patients varies in response to different aeroallergens</vt:lpstr>
      <vt:lpstr>FD exposure decreases TNF-α/IFN-γ-mediated IL-33 expression in primary bronchial epithelial cells in part by  interfering with IFNGR-JAK-STAT1 signalling</vt:lpstr>
      <vt:lpstr>Effect of bronchial thermoplasty on alarmin (S100A7/A8/A9) expression in severe asthma</vt:lpstr>
      <vt:lpstr>Alarmin expression in the upper and lower airways of  asthmatics with allergic rhinitis</vt:lpstr>
      <vt:lpstr>The regulation of IL-33 following smoking cessation</vt:lpstr>
      <vt:lpstr>Airway remodelling</vt:lpstr>
      <vt:lpstr>Screening and verification of differentially expressed genes  for airway remodelling in asthma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Frances Singer</dc:creator>
  <cp:keywords/>
  <dc:description/>
  <cp:lastModifiedBy>Abigail Whalley</cp:lastModifiedBy>
  <cp:revision>6</cp:revision>
  <dcterms:created xsi:type="dcterms:W3CDTF">2019-06-25T14:01:35Z</dcterms:created>
  <dcterms:modified xsi:type="dcterms:W3CDTF">2022-12-06T12:17:58Z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0x0101008C6E304E6C9847448629359ADD98C8B4</vt:lpwstr>
  </property>
  <property fmtid="{D5CDD505-2E9C-101B-9397-08002B2CF9AE}" pid="3" name="MediaServiceImageTags">
    <vt:lpwstr/>
  </property>
</Properties>
</file>